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9EB"/>
    <a:srgbClr val="CCFFFF"/>
    <a:srgbClr val="CCFFCC"/>
    <a:srgbClr val="99FFCC"/>
    <a:srgbClr val="CCECFF"/>
    <a:srgbClr val="00FFCC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9" autoAdjust="0"/>
  </p:normalViewPr>
  <p:slideViewPr>
    <p:cSldViewPr>
      <p:cViewPr>
        <p:scale>
          <a:sx n="100" d="100"/>
          <a:sy n="100" d="100"/>
        </p:scale>
        <p:origin x="-130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0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4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498B-BB50-49E3-A3BD-A9B572589116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0F2A-1597-4F39-A524-309F0015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1" y="111848"/>
            <a:ext cx="883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Appendix BS: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CHAPTER 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35 SPECIAL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RESTORATIVE TRAINING FLOW CHART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800" y="530948"/>
            <a:ext cx="2580318" cy="954952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 Qualified Dependent Who Needs Assistance To Overcome Or Lessen The Effects Of A Physical Or Mental Health Disability And Enable Attainment Of An Educational, Specialized Vocational Or Other Appropriate Goal.</a:t>
            </a:r>
            <a:endParaRPr lang="en-US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1788" y="530947"/>
            <a:ext cx="3267994" cy="916852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May Include, But Are Not Limited To: (38 CFR 21.3300-21.3333)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And Determination Of Need For SRT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Courses Needed To Accommodate Physical Or Mental Health Condition(s) To Enable Pursuit Of An Educational Or Specialized Vocational Goal</a:t>
            </a:r>
            <a:endParaRPr lang="en-US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lowchart: Preparation 7"/>
          <p:cNvSpPr/>
          <p:nvPr/>
        </p:nvSpPr>
        <p:spPr>
          <a:xfrm>
            <a:off x="3006402" y="530948"/>
            <a:ext cx="2185022" cy="764452"/>
          </a:xfrm>
          <a:prstGeom prst="flowChartPreparat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Application </a:t>
            </a:r>
            <a:r>
              <a:rPr lang="en-US" sz="1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endParaRPr lang="en-US" sz="1000" b="1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[M28R.VII.A.2]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Note: Eligibility determined by RPO  </a:t>
            </a:r>
            <a:endParaRPr lang="en-US" sz="10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7675611" y="1669124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7675612" y="2398606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Decision 16"/>
          <p:cNvSpPr/>
          <p:nvPr/>
        </p:nvSpPr>
        <p:spPr>
          <a:xfrm>
            <a:off x="7683233" y="3086674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Decision 17"/>
          <p:cNvSpPr/>
          <p:nvPr/>
        </p:nvSpPr>
        <p:spPr>
          <a:xfrm>
            <a:off x="7667991" y="3866948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7683235" y="4549822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Flowchart: Decision 19"/>
          <p:cNvSpPr/>
          <p:nvPr/>
        </p:nvSpPr>
        <p:spPr>
          <a:xfrm>
            <a:off x="2219569" y="6062417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241" idx="3"/>
            <a:endCxn id="15" idx="1"/>
          </p:cNvCxnSpPr>
          <p:nvPr/>
        </p:nvCxnSpPr>
        <p:spPr>
          <a:xfrm flipV="1">
            <a:off x="6818584" y="1827254"/>
            <a:ext cx="857027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2"/>
            <a:endCxn id="75" idx="0"/>
          </p:cNvCxnSpPr>
          <p:nvPr/>
        </p:nvCxnSpPr>
        <p:spPr>
          <a:xfrm rot="5400000">
            <a:off x="6363143" y="647079"/>
            <a:ext cx="379754" cy="3056364"/>
          </a:xfrm>
          <a:prstGeom prst="bentConnector3">
            <a:avLst>
              <a:gd name="adj1" fmla="val 64046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5" idx="3"/>
            <a:endCxn id="16" idx="1"/>
          </p:cNvCxnSpPr>
          <p:nvPr/>
        </p:nvCxnSpPr>
        <p:spPr>
          <a:xfrm flipV="1">
            <a:off x="6802962" y="2556736"/>
            <a:ext cx="872650" cy="35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6" idx="2"/>
            <a:endCxn id="76" idx="0"/>
          </p:cNvCxnSpPr>
          <p:nvPr/>
        </p:nvCxnSpPr>
        <p:spPr>
          <a:xfrm rot="5400000">
            <a:off x="6444759" y="1285440"/>
            <a:ext cx="207018" cy="3065871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7" idx="2"/>
            <a:endCxn id="77" idx="0"/>
          </p:cNvCxnSpPr>
          <p:nvPr/>
        </p:nvCxnSpPr>
        <p:spPr>
          <a:xfrm rot="5400000">
            <a:off x="6379218" y="2024192"/>
            <a:ext cx="330865" cy="3088349"/>
          </a:xfrm>
          <a:prstGeom prst="bentConnector3">
            <a:avLst>
              <a:gd name="adj1" fmla="val 70728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6" idx="3"/>
            <a:endCxn id="17" idx="1"/>
          </p:cNvCxnSpPr>
          <p:nvPr/>
        </p:nvCxnSpPr>
        <p:spPr>
          <a:xfrm>
            <a:off x="6783950" y="3244804"/>
            <a:ext cx="899283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7" idx="3"/>
            <a:endCxn id="18" idx="1"/>
          </p:cNvCxnSpPr>
          <p:nvPr/>
        </p:nvCxnSpPr>
        <p:spPr>
          <a:xfrm>
            <a:off x="6769093" y="4025078"/>
            <a:ext cx="898898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8" idx="2"/>
            <a:endCxn id="78" idx="0"/>
          </p:cNvCxnSpPr>
          <p:nvPr/>
        </p:nvCxnSpPr>
        <p:spPr>
          <a:xfrm rot="5400000">
            <a:off x="6374768" y="2801104"/>
            <a:ext cx="316710" cy="3080918"/>
          </a:xfrm>
          <a:prstGeom prst="bentConnector3">
            <a:avLst>
              <a:gd name="adj1" fmla="val 64436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8" idx="3"/>
            <a:endCxn id="19" idx="1"/>
          </p:cNvCxnSpPr>
          <p:nvPr/>
        </p:nvCxnSpPr>
        <p:spPr>
          <a:xfrm>
            <a:off x="6753853" y="4707951"/>
            <a:ext cx="929382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9" idx="2"/>
            <a:endCxn id="182" idx="0"/>
          </p:cNvCxnSpPr>
          <p:nvPr/>
        </p:nvCxnSpPr>
        <p:spPr>
          <a:xfrm rot="5400000">
            <a:off x="6441807" y="3419539"/>
            <a:ext cx="200476" cy="3093563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Decision 51"/>
          <p:cNvSpPr/>
          <p:nvPr/>
        </p:nvSpPr>
        <p:spPr>
          <a:xfrm>
            <a:off x="2340677" y="4524218"/>
            <a:ext cx="762485" cy="36163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NO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57" name="Elbow Connector 56"/>
          <p:cNvCxnSpPr>
            <a:stCxn id="75" idx="1"/>
            <a:endCxn id="288" idx="2"/>
          </p:cNvCxnSpPr>
          <p:nvPr/>
        </p:nvCxnSpPr>
        <p:spPr>
          <a:xfrm rot="10800000">
            <a:off x="2625161" y="2364786"/>
            <a:ext cx="621552" cy="192302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/>
          <p:cNvCxnSpPr>
            <a:stCxn id="52" idx="0"/>
            <a:endCxn id="74" idx="3"/>
          </p:cNvCxnSpPr>
          <p:nvPr/>
        </p:nvCxnSpPr>
        <p:spPr>
          <a:xfrm rot="16200000" flipV="1">
            <a:off x="2286463" y="4088760"/>
            <a:ext cx="368564" cy="502351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Flowchart: Process 240"/>
          <p:cNvSpPr/>
          <p:nvPr/>
        </p:nvSpPr>
        <p:spPr>
          <a:xfrm>
            <a:off x="3231856" y="1485900"/>
            <a:ext cx="3586728" cy="682710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NEED DETERMINATION – CONSULT </a:t>
            </a:r>
            <a:r>
              <a:rPr lang="en-US" sz="1000" b="1" dirty="0">
                <a:solidFill>
                  <a:schemeClr val="tx1"/>
                </a:solidFill>
              </a:rPr>
              <a:t>WITH </a:t>
            </a:r>
            <a:r>
              <a:rPr lang="en-US" sz="1000" b="1" dirty="0" smtClean="0">
                <a:solidFill>
                  <a:schemeClr val="tx1"/>
                </a:solidFill>
              </a:rPr>
              <a:t>VRP:  Move case to EP status.  Does </a:t>
            </a:r>
            <a:r>
              <a:rPr lang="en-US" sz="1000" b="1" dirty="0">
                <a:solidFill>
                  <a:schemeClr val="tx1"/>
                </a:solidFill>
              </a:rPr>
              <a:t>Dependent need </a:t>
            </a:r>
            <a:r>
              <a:rPr lang="en-US" sz="1000" b="1" dirty="0" smtClean="0">
                <a:solidFill>
                  <a:schemeClr val="tx1"/>
                </a:solidFill>
              </a:rPr>
              <a:t>SRT </a:t>
            </a:r>
            <a:r>
              <a:rPr lang="en-US" sz="1000" b="1" dirty="0">
                <a:solidFill>
                  <a:schemeClr val="tx1"/>
                </a:solidFill>
              </a:rPr>
              <a:t>to achieve </a:t>
            </a:r>
            <a:r>
              <a:rPr lang="en-US" sz="1000" b="1" dirty="0" smtClean="0">
                <a:solidFill>
                  <a:schemeClr val="tx1"/>
                </a:solidFill>
              </a:rPr>
              <a:t>an educational goal</a:t>
            </a:r>
            <a:r>
              <a:rPr lang="en-US" sz="1000" b="1" dirty="0">
                <a:solidFill>
                  <a:schemeClr val="tx1"/>
                </a:solidFill>
              </a:rPr>
              <a:t>? Can specific services and courses be identified? </a:t>
            </a:r>
            <a:r>
              <a:rPr lang="en-US" sz="1000" b="1" dirty="0" smtClean="0">
                <a:solidFill>
                  <a:schemeClr val="tx1"/>
                </a:solidFill>
              </a:rPr>
              <a:t>Is SRT in the Dependent’s best interest?  [38 CFR 21.3300, 21.3301-3303]</a:t>
            </a:r>
          </a:p>
        </p:txBody>
      </p:sp>
      <p:sp>
        <p:nvSpPr>
          <p:cNvPr id="75" name="Flowchart: Process 74"/>
          <p:cNvSpPr/>
          <p:nvPr/>
        </p:nvSpPr>
        <p:spPr>
          <a:xfrm>
            <a:off x="3246713" y="2365138"/>
            <a:ext cx="3556249" cy="383899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FEASIBILITY:  Is </a:t>
            </a:r>
            <a:r>
              <a:rPr lang="en-US" sz="1050" b="1" dirty="0" smtClean="0">
                <a:solidFill>
                  <a:schemeClr val="tx1"/>
                </a:solidFill>
              </a:rPr>
              <a:t>it feasible for Dependent to pursue SRT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? [38 CFR 21.3104, 21.3301]  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Flowchart: Process 75"/>
          <p:cNvSpPr/>
          <p:nvPr/>
        </p:nvSpPr>
        <p:spPr>
          <a:xfrm>
            <a:off x="3246713" y="2921884"/>
            <a:ext cx="3537237" cy="645840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VOCATIONAL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EXPLORATION:  Vocational Assessment and Rehabilitation Planning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3231856" y="3733799"/>
            <a:ext cx="3537237" cy="582557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PLAN DEVELOPMENT:  </a:t>
            </a:r>
            <a:r>
              <a:rPr lang="en-US" sz="1050" b="1" dirty="0" smtClean="0">
                <a:solidFill>
                  <a:schemeClr val="tx1"/>
                </a:solidFill>
              </a:rPr>
              <a:t>VRC and Dependent must sign the plan (IEEP). Provide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VAF 28-1905 and plan to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RPO. Move case to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EE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status. </a:t>
            </a:r>
          </a:p>
        </p:txBody>
      </p:sp>
      <p:sp>
        <p:nvSpPr>
          <p:cNvPr id="78" name="Flowchart: Process 77"/>
          <p:cNvSpPr/>
          <p:nvPr/>
        </p:nvSpPr>
        <p:spPr>
          <a:xfrm>
            <a:off x="3231474" y="4499918"/>
            <a:ext cx="3522379" cy="416065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CASE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MANAGEMENT:  Is </a:t>
            </a:r>
            <a:r>
              <a:rPr lang="en-US" sz="1050" b="1" dirty="0" smtClean="0">
                <a:solidFill>
                  <a:schemeClr val="tx1"/>
                </a:solidFill>
              </a:rPr>
              <a:t>Dependent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satisfactorily progressing in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his/her training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program? </a:t>
            </a:r>
          </a:p>
        </p:txBody>
      </p:sp>
      <p:sp>
        <p:nvSpPr>
          <p:cNvPr id="89" name="Flowchart: Process 88"/>
          <p:cNvSpPr/>
          <p:nvPr/>
        </p:nvSpPr>
        <p:spPr>
          <a:xfrm>
            <a:off x="3216864" y="5778486"/>
            <a:ext cx="1798767" cy="884122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INTERRUPT –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Move case to INT status.  Is Dependent now in need of and able to pursue SVT?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Flowchart: Terminator 158"/>
          <p:cNvSpPr/>
          <p:nvPr/>
        </p:nvSpPr>
        <p:spPr>
          <a:xfrm>
            <a:off x="297800" y="2365138"/>
            <a:ext cx="2127595" cy="103779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DISCONTINUE CASE - 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Close case using RC 09 and provide Dependent with Due Process and Appellate Rights. [38 CFR 21.3301(d), M28R.VII.A.2)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160" name="Elbow Connector 159"/>
          <p:cNvCxnSpPr>
            <a:stCxn id="8" idx="2"/>
            <a:endCxn id="241" idx="0"/>
          </p:cNvCxnSpPr>
          <p:nvPr/>
        </p:nvCxnSpPr>
        <p:spPr>
          <a:xfrm rot="16200000" flipH="1">
            <a:off x="4466816" y="927496"/>
            <a:ext cx="190500" cy="926307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Flowchart: Decision 287"/>
          <p:cNvSpPr/>
          <p:nvPr/>
        </p:nvSpPr>
        <p:spPr>
          <a:xfrm>
            <a:off x="2243918" y="2003148"/>
            <a:ext cx="762485" cy="36163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NO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77" name="Elbow Connector 176"/>
          <p:cNvCxnSpPr>
            <a:stCxn id="241" idx="1"/>
            <a:endCxn id="288" idx="0"/>
          </p:cNvCxnSpPr>
          <p:nvPr/>
        </p:nvCxnSpPr>
        <p:spPr>
          <a:xfrm rot="10800000" flipV="1">
            <a:off x="2625162" y="1827254"/>
            <a:ext cx="606695" cy="175893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288" idx="1"/>
            <a:endCxn id="159" idx="0"/>
          </p:cNvCxnSpPr>
          <p:nvPr/>
        </p:nvCxnSpPr>
        <p:spPr>
          <a:xfrm rot="10800000" flipV="1">
            <a:off x="1361598" y="2183966"/>
            <a:ext cx="882320" cy="181171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Flowchart: Terminator 196"/>
          <p:cNvSpPr/>
          <p:nvPr/>
        </p:nvSpPr>
        <p:spPr>
          <a:xfrm>
            <a:off x="6324649" y="5584161"/>
            <a:ext cx="2514552" cy="1121439"/>
          </a:xfrm>
          <a:prstGeom prst="flowChartTerminator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DISCONTINUE CASE – 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Dependent  </a:t>
            </a:r>
            <a:r>
              <a:rPr lang="en-US" sz="1050" b="1" dirty="0">
                <a:solidFill>
                  <a:schemeClr val="tx1"/>
                </a:solidFill>
              </a:rPr>
              <a:t>successfully completed the IEEP goals for SRT and has achieved </a:t>
            </a:r>
            <a:r>
              <a:rPr lang="en-US" sz="1050" b="1" dirty="0" smtClean="0">
                <a:solidFill>
                  <a:schemeClr val="tx1"/>
                </a:solidFill>
              </a:rPr>
              <a:t>Maximum Rehabilitation </a:t>
            </a:r>
            <a:r>
              <a:rPr lang="en-US" sz="1050" b="1" dirty="0">
                <a:solidFill>
                  <a:schemeClr val="tx1"/>
                </a:solidFill>
              </a:rPr>
              <a:t>Gain. </a:t>
            </a:r>
            <a:r>
              <a:rPr lang="en-US" sz="1050" b="1" dirty="0" smtClean="0">
                <a:solidFill>
                  <a:schemeClr val="tx1"/>
                </a:solidFill>
              </a:rPr>
              <a:t> Close case using RC 34-B. [M28R.VII.A.2]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74" name="Flowchart: Process 73"/>
          <p:cNvSpPr/>
          <p:nvPr/>
        </p:nvSpPr>
        <p:spPr>
          <a:xfrm>
            <a:off x="373442" y="3530708"/>
            <a:ext cx="1846127" cy="1249892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INTERRUPT REHAB SERVICES –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Notify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Dependent of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proposed 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discontinuance with Due process.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Close case if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Dependent </a:t>
            </a:r>
            <a:r>
              <a:rPr lang="en-US" sz="1050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fails to </a:t>
            </a:r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progress. Move to INT status.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Flowchart: Decision 98"/>
          <p:cNvSpPr/>
          <p:nvPr/>
        </p:nvSpPr>
        <p:spPr>
          <a:xfrm>
            <a:off x="5353688" y="5964061"/>
            <a:ext cx="762485" cy="361638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NO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65" name="Flowchart: Terminator 164"/>
          <p:cNvSpPr/>
          <p:nvPr/>
        </p:nvSpPr>
        <p:spPr>
          <a:xfrm>
            <a:off x="736678" y="5923808"/>
            <a:ext cx="1157177" cy="593478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See SVT FLOW CHART [M28R.VII.A.2</a:t>
            </a:r>
            <a:r>
              <a:rPr lang="en-US" sz="1050" b="1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82" name="Flowchart: Process 181"/>
          <p:cNvSpPr/>
          <p:nvPr/>
        </p:nvSpPr>
        <p:spPr>
          <a:xfrm>
            <a:off x="3234073" y="5066558"/>
            <a:ext cx="3522379" cy="416065"/>
          </a:xfrm>
          <a:prstGeom prst="flowChartProcess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Did Dependent successfully complete rehabilitation plan? </a:t>
            </a:r>
            <a:endParaRPr lang="en-US" sz="1050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9" name="Flowchart: Decision 198"/>
          <p:cNvSpPr/>
          <p:nvPr/>
        </p:nvSpPr>
        <p:spPr>
          <a:xfrm>
            <a:off x="7633899" y="5116461"/>
            <a:ext cx="811181" cy="316260"/>
          </a:xfrm>
          <a:prstGeom prst="flowChartDecision">
            <a:avLst/>
          </a:prstGeom>
          <a:solidFill>
            <a:srgbClr val="DFF9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YES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27" name="Elbow Connector 126"/>
          <p:cNvCxnSpPr>
            <a:stCxn id="182" idx="1"/>
            <a:endCxn id="52" idx="2"/>
          </p:cNvCxnSpPr>
          <p:nvPr/>
        </p:nvCxnSpPr>
        <p:spPr>
          <a:xfrm rot="10800000">
            <a:off x="2721921" y="4885857"/>
            <a:ext cx="512153" cy="388735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82" idx="3"/>
            <a:endCxn id="199" idx="1"/>
          </p:cNvCxnSpPr>
          <p:nvPr/>
        </p:nvCxnSpPr>
        <p:spPr>
          <a:xfrm>
            <a:off x="6756452" y="5274591"/>
            <a:ext cx="87744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199" idx="2"/>
            <a:endCxn id="89" idx="0"/>
          </p:cNvCxnSpPr>
          <p:nvPr/>
        </p:nvCxnSpPr>
        <p:spPr>
          <a:xfrm rot="5400000">
            <a:off x="5904987" y="3643982"/>
            <a:ext cx="345765" cy="3923242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99" idx="1"/>
          </p:cNvCxnSpPr>
          <p:nvPr/>
        </p:nvCxnSpPr>
        <p:spPr>
          <a:xfrm flipV="1">
            <a:off x="5015631" y="6144880"/>
            <a:ext cx="338057" cy="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99" idx="3"/>
            <a:endCxn id="197" idx="1"/>
          </p:cNvCxnSpPr>
          <p:nvPr/>
        </p:nvCxnSpPr>
        <p:spPr>
          <a:xfrm>
            <a:off x="6116173" y="6144880"/>
            <a:ext cx="208476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78" idx="1"/>
            <a:endCxn id="52" idx="3"/>
          </p:cNvCxnSpPr>
          <p:nvPr/>
        </p:nvCxnSpPr>
        <p:spPr>
          <a:xfrm flipH="1" flipV="1">
            <a:off x="3103162" y="4705037"/>
            <a:ext cx="128312" cy="291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89" idx="1"/>
            <a:endCxn id="20" idx="3"/>
          </p:cNvCxnSpPr>
          <p:nvPr/>
        </p:nvCxnSpPr>
        <p:spPr>
          <a:xfrm flipH="1">
            <a:off x="3030750" y="6220547"/>
            <a:ext cx="186114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20" idx="1"/>
            <a:endCxn id="165" idx="3"/>
          </p:cNvCxnSpPr>
          <p:nvPr/>
        </p:nvCxnSpPr>
        <p:spPr>
          <a:xfrm flipH="1">
            <a:off x="1893855" y="6220547"/>
            <a:ext cx="325714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Flowchart: Terminator 327"/>
          <p:cNvSpPr/>
          <p:nvPr/>
        </p:nvSpPr>
        <p:spPr>
          <a:xfrm>
            <a:off x="297800" y="4885856"/>
            <a:ext cx="2303009" cy="981543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DISCONTINUE CASE - 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Close case using RC 03 and provide Dependent with Due Process and Appellate Rights. [38 CFR 21.3306-3307, M28R.VII.A.2</a:t>
            </a:r>
            <a:r>
              <a:rPr lang="en-US" sz="1050" b="1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331" name="Elbow Connector 330"/>
          <p:cNvCxnSpPr>
            <a:stCxn id="74" idx="1"/>
            <a:endCxn id="328" idx="1"/>
          </p:cNvCxnSpPr>
          <p:nvPr/>
        </p:nvCxnSpPr>
        <p:spPr>
          <a:xfrm rot="10800000" flipV="1">
            <a:off x="297800" y="4155654"/>
            <a:ext cx="75642" cy="1220974"/>
          </a:xfrm>
          <a:prstGeom prst="bentConnector3">
            <a:avLst>
              <a:gd name="adj1" fmla="val 32666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66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355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Abcede, Nimfa, VBAVACO</dc:creator>
  <cp:lastModifiedBy>Schmidt, Jennifer, VBAVACO</cp:lastModifiedBy>
  <cp:revision>61</cp:revision>
  <cp:lastPrinted>2015-06-04T18:08:25Z</cp:lastPrinted>
  <dcterms:created xsi:type="dcterms:W3CDTF">2015-05-05T19:50:50Z</dcterms:created>
  <dcterms:modified xsi:type="dcterms:W3CDTF">2015-07-09T14:30:12Z</dcterms:modified>
</cp:coreProperties>
</file>