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6" r:id="rId2"/>
    <p:sldMasterId id="2147483677" r:id="rId3"/>
  </p:sldMasterIdLst>
  <p:notesMasterIdLst>
    <p:notesMasterId r:id="rId31"/>
  </p:notesMasterIdLst>
  <p:sldIdLst>
    <p:sldId id="280" r:id="rId4"/>
    <p:sldId id="1290" r:id="rId5"/>
    <p:sldId id="1291" r:id="rId6"/>
    <p:sldId id="1293" r:id="rId7"/>
    <p:sldId id="1294" r:id="rId8"/>
    <p:sldId id="1295" r:id="rId9"/>
    <p:sldId id="1296" r:id="rId10"/>
    <p:sldId id="1287" r:id="rId11"/>
    <p:sldId id="1298" r:id="rId12"/>
    <p:sldId id="1299" r:id="rId13"/>
    <p:sldId id="1297" r:id="rId14"/>
    <p:sldId id="1292" r:id="rId15"/>
    <p:sldId id="1289" r:id="rId16"/>
    <p:sldId id="1285" r:id="rId17"/>
    <p:sldId id="1300" r:id="rId18"/>
    <p:sldId id="295" r:id="rId19"/>
    <p:sldId id="294" r:id="rId20"/>
    <p:sldId id="283" r:id="rId21"/>
    <p:sldId id="292" r:id="rId22"/>
    <p:sldId id="293" r:id="rId23"/>
    <p:sldId id="286" r:id="rId24"/>
    <p:sldId id="287" r:id="rId25"/>
    <p:sldId id="288" r:id="rId26"/>
    <p:sldId id="289" r:id="rId27"/>
    <p:sldId id="279" r:id="rId28"/>
    <p:sldId id="141168485" r:id="rId29"/>
    <p:sldId id="1411684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504" userDrawn="1">
          <p15:clr>
            <a:srgbClr val="A4A3A4"/>
          </p15:clr>
        </p15:guide>
        <p15:guide id="3" pos="7176" userDrawn="1">
          <p15:clr>
            <a:srgbClr val="A4A3A4"/>
          </p15:clr>
        </p15:guide>
        <p15:guide id="4" pos="3048" userDrawn="1">
          <p15:clr>
            <a:srgbClr val="A4A3A4"/>
          </p15:clr>
        </p15:guide>
        <p15:guide id="5" pos="2712" userDrawn="1">
          <p15:clr>
            <a:srgbClr val="A4A3A4"/>
          </p15:clr>
        </p15:guide>
        <p15:guide id="6" pos="3768" userDrawn="1">
          <p15:clr>
            <a:srgbClr val="A4A3A4"/>
          </p15:clr>
        </p15:guide>
        <p15:guide id="7" pos="39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Medrano" initials="FM" lastIdx="2" clrIdx="0">
    <p:extLst>
      <p:ext uri="{19B8F6BF-5375-455C-9EA6-DF929625EA0E}">
        <p15:presenceInfo xmlns:p15="http://schemas.microsoft.com/office/powerpoint/2012/main" userId="20620219cbd6ab8f" providerId="Windows Live"/>
      </p:ext>
    </p:extLst>
  </p:cmAuthor>
  <p:cmAuthor id="2" name="Nicole Carey" initials="NC" lastIdx="7" clrIdx="1">
    <p:extLst>
      <p:ext uri="{19B8F6BF-5375-455C-9EA6-DF929625EA0E}">
        <p15:presenceInfo xmlns:p15="http://schemas.microsoft.com/office/powerpoint/2012/main" userId="Nicole Carey" providerId="None"/>
      </p:ext>
    </p:extLst>
  </p:cmAuthor>
  <p:cmAuthor id="3" name="Bennett Is My Name" initials="BIMN" lastIdx="1" clrIdx="2">
    <p:extLst>
      <p:ext uri="{19B8F6BF-5375-455C-9EA6-DF929625EA0E}">
        <p15:presenceInfo xmlns:p15="http://schemas.microsoft.com/office/powerpoint/2012/main" userId="f1d9651a707509f7" providerId="Windows Live"/>
      </p:ext>
    </p:extLst>
  </p:cmAuthor>
  <p:cmAuthor id="4" name="Fernando Medrano" initials="FM [2]" lastIdx="8" clrIdx="3">
    <p:extLst>
      <p:ext uri="{19B8F6BF-5375-455C-9EA6-DF929625EA0E}">
        <p15:presenceInfo xmlns:p15="http://schemas.microsoft.com/office/powerpoint/2012/main" userId="S::fernando.medrano@dynamiciservices.com::2fef83ef-cdc7-4f9d-9d60-415f60a9bc4b" providerId="AD"/>
      </p:ext>
    </p:extLst>
  </p:cmAuthor>
  <p:cmAuthor id="5" name="Bernadette Murphy" initials="BM" lastIdx="3" clrIdx="4">
    <p:extLst>
      <p:ext uri="{19B8F6BF-5375-455C-9EA6-DF929625EA0E}">
        <p15:presenceInfo xmlns:p15="http://schemas.microsoft.com/office/powerpoint/2012/main" userId="S::bernadette.murphy@dynamiciservices.com::cdeb7eac-25d7-48b0-b182-cb1d37f6165d" providerId="AD"/>
      </p:ext>
    </p:extLst>
  </p:cmAuthor>
  <p:cmAuthor id="6" name="AMO" initials="VBA" lastIdx="1" clrIdx="5">
    <p:extLst>
      <p:ext uri="{19B8F6BF-5375-455C-9EA6-DF929625EA0E}">
        <p15:presenceInfo xmlns:p15="http://schemas.microsoft.com/office/powerpoint/2012/main" userId="A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3F72"/>
    <a:srgbClr val="2298D5"/>
    <a:srgbClr val="FFC000"/>
    <a:srgbClr val="00B150"/>
    <a:srgbClr val="EA712B"/>
    <a:srgbClr val="65A33E"/>
    <a:srgbClr val="1B3E6F"/>
    <a:srgbClr val="011126"/>
    <a:srgbClr val="ED3D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86626" autoAdjust="0"/>
  </p:normalViewPr>
  <p:slideViewPr>
    <p:cSldViewPr snapToGrid="0">
      <p:cViewPr varScale="1">
        <p:scale>
          <a:sx n="77" d="100"/>
          <a:sy n="77" d="100"/>
        </p:scale>
        <p:origin x="756" y="90"/>
      </p:cViewPr>
      <p:guideLst>
        <p:guide orient="horz" pos="792"/>
        <p:guide pos="504"/>
        <p:guide pos="7176"/>
        <p:guide pos="3048"/>
        <p:guide pos="2712"/>
        <p:guide pos="3768"/>
        <p:guide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hyperlink" Target="https://www.va.gov/disability/get-help-filing-claim/" TargetMode="External"/><Relationship Id="rId1" Type="http://schemas.openxmlformats.org/officeDocument/2006/relationships/hyperlink" Target="https://www.va.gov/disability/how-to-file-clai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va.gov/disability/get-help-filing-claim/" TargetMode="External"/><Relationship Id="rId1" Type="http://schemas.openxmlformats.org/officeDocument/2006/relationships/hyperlink" Target="https://www.va.gov/disability/how-to-file-clai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7484A-8B6C-4EC3-88A7-42041A6F3965}" type="doc">
      <dgm:prSet loTypeId="urn:microsoft.com/office/officeart/2005/8/layout/hProcess9" loCatId="process" qsTypeId="urn:microsoft.com/office/officeart/2005/8/quickstyle/simple1" qsCatId="simple" csTypeId="urn:microsoft.com/office/officeart/2005/8/colors/accent0_3" csCatId="mainScheme" phldr="1"/>
      <dgm:spPr/>
    </dgm:pt>
    <dgm:pt modelId="{D2311ECF-BBE7-4EF2-9245-97EC968B79EB}">
      <dgm:prSet phldrT="[Text]"/>
      <dgm:spPr/>
      <dgm:t>
        <a:bodyPr/>
        <a:lstStyle/>
        <a:p>
          <a:r>
            <a:rPr lang="en-US" dirty="0"/>
            <a:t>Current, diagnosed disability</a:t>
          </a:r>
        </a:p>
      </dgm:t>
    </dgm:pt>
    <dgm:pt modelId="{5CEBAF0A-3119-4C52-A4CC-BA15CF12325F}" type="parTrans" cxnId="{86317F04-FBE6-4D7A-AAA8-409529DA3A3D}">
      <dgm:prSet/>
      <dgm:spPr/>
      <dgm:t>
        <a:bodyPr/>
        <a:lstStyle/>
        <a:p>
          <a:endParaRPr lang="en-US"/>
        </a:p>
      </dgm:t>
    </dgm:pt>
    <dgm:pt modelId="{DC163C0C-151C-40CA-B663-6AD53A1F8AD0}" type="sibTrans" cxnId="{86317F04-FBE6-4D7A-AAA8-409529DA3A3D}">
      <dgm:prSet/>
      <dgm:spPr/>
      <dgm:t>
        <a:bodyPr/>
        <a:lstStyle/>
        <a:p>
          <a:endParaRPr lang="en-US"/>
        </a:p>
      </dgm:t>
    </dgm:pt>
    <dgm:pt modelId="{6CCE262B-36AE-4A65-A179-9BA624DD394B}">
      <dgm:prSet phldrT="[Text]"/>
      <dgm:spPr/>
      <dgm:t>
        <a:bodyPr/>
        <a:lstStyle/>
        <a:p>
          <a:r>
            <a:rPr lang="en-US" dirty="0"/>
            <a:t>Injury or Disease, in-service or caused by service</a:t>
          </a:r>
        </a:p>
      </dgm:t>
    </dgm:pt>
    <dgm:pt modelId="{C48EF2DF-5B19-464D-9E51-6B4F8A3FEC63}" type="parTrans" cxnId="{1E0A5035-2E81-49CC-8221-E5B6811EEE8B}">
      <dgm:prSet/>
      <dgm:spPr/>
      <dgm:t>
        <a:bodyPr/>
        <a:lstStyle/>
        <a:p>
          <a:endParaRPr lang="en-US"/>
        </a:p>
      </dgm:t>
    </dgm:pt>
    <dgm:pt modelId="{C926E4E6-22F1-4AF1-87AF-52063DDBAB06}" type="sibTrans" cxnId="{1E0A5035-2E81-49CC-8221-E5B6811EEE8B}">
      <dgm:prSet/>
      <dgm:spPr/>
      <dgm:t>
        <a:bodyPr/>
        <a:lstStyle/>
        <a:p>
          <a:endParaRPr lang="en-US"/>
        </a:p>
      </dgm:t>
    </dgm:pt>
    <dgm:pt modelId="{9821D87D-C57A-4E31-8406-F660C71FB905}">
      <dgm:prSet phldrT="[Text]"/>
      <dgm:spPr/>
      <dgm:t>
        <a:bodyPr/>
        <a:lstStyle/>
        <a:p>
          <a:r>
            <a:rPr lang="en-US" dirty="0"/>
            <a:t>Medical nexus between current condition and service</a:t>
          </a:r>
        </a:p>
      </dgm:t>
    </dgm:pt>
    <dgm:pt modelId="{53A63CAA-0D16-4CB2-9CDC-7F4C960D43C5}" type="parTrans" cxnId="{9B70950E-E816-4C43-87D5-22517CFD856E}">
      <dgm:prSet/>
      <dgm:spPr/>
      <dgm:t>
        <a:bodyPr/>
        <a:lstStyle/>
        <a:p>
          <a:endParaRPr lang="en-US"/>
        </a:p>
      </dgm:t>
    </dgm:pt>
    <dgm:pt modelId="{9ED114CA-7A73-4A43-AAAF-6B81E43ECF25}" type="sibTrans" cxnId="{9B70950E-E816-4C43-87D5-22517CFD856E}">
      <dgm:prSet/>
      <dgm:spPr/>
      <dgm:t>
        <a:bodyPr/>
        <a:lstStyle/>
        <a:p>
          <a:endParaRPr lang="en-US"/>
        </a:p>
      </dgm:t>
    </dgm:pt>
    <dgm:pt modelId="{BE9A39CE-5B52-4B63-9750-F81D05CFCC76}" type="pres">
      <dgm:prSet presAssocID="{FCB7484A-8B6C-4EC3-88A7-42041A6F3965}" presName="CompostProcess" presStyleCnt="0">
        <dgm:presLayoutVars>
          <dgm:dir/>
          <dgm:resizeHandles val="exact"/>
        </dgm:presLayoutVars>
      </dgm:prSet>
      <dgm:spPr/>
    </dgm:pt>
    <dgm:pt modelId="{54721BCC-6372-4E49-B19B-80ED11C76CBB}" type="pres">
      <dgm:prSet presAssocID="{FCB7484A-8B6C-4EC3-88A7-42041A6F3965}" presName="arrow" presStyleLbl="bgShp" presStyleIdx="0" presStyleCnt="1"/>
      <dgm:spPr/>
    </dgm:pt>
    <dgm:pt modelId="{AA1FFC8D-A99D-4EE3-BAD3-961F8928940A}" type="pres">
      <dgm:prSet presAssocID="{FCB7484A-8B6C-4EC3-88A7-42041A6F3965}" presName="linearProcess" presStyleCnt="0"/>
      <dgm:spPr/>
    </dgm:pt>
    <dgm:pt modelId="{24462FFE-71AB-4903-BDD4-690CB2350C16}" type="pres">
      <dgm:prSet presAssocID="{D2311ECF-BBE7-4EF2-9245-97EC968B79EB}" presName="textNode" presStyleLbl="node1" presStyleIdx="0" presStyleCnt="3">
        <dgm:presLayoutVars>
          <dgm:bulletEnabled val="1"/>
        </dgm:presLayoutVars>
      </dgm:prSet>
      <dgm:spPr/>
    </dgm:pt>
    <dgm:pt modelId="{8DB2AE8F-2CDD-4C91-8BF2-709823DC29B4}" type="pres">
      <dgm:prSet presAssocID="{DC163C0C-151C-40CA-B663-6AD53A1F8AD0}" presName="sibTrans" presStyleCnt="0"/>
      <dgm:spPr/>
    </dgm:pt>
    <dgm:pt modelId="{64CABD56-19E3-4D62-9A78-2A01ED88414D}" type="pres">
      <dgm:prSet presAssocID="{6CCE262B-36AE-4A65-A179-9BA624DD394B}" presName="textNode" presStyleLbl="node1" presStyleIdx="1" presStyleCnt="3">
        <dgm:presLayoutVars>
          <dgm:bulletEnabled val="1"/>
        </dgm:presLayoutVars>
      </dgm:prSet>
      <dgm:spPr/>
    </dgm:pt>
    <dgm:pt modelId="{0979ABE8-0234-4650-A997-8D41F0D37B7B}" type="pres">
      <dgm:prSet presAssocID="{C926E4E6-22F1-4AF1-87AF-52063DDBAB06}" presName="sibTrans" presStyleCnt="0"/>
      <dgm:spPr/>
    </dgm:pt>
    <dgm:pt modelId="{7613AE53-66C6-46FC-8F6A-EEEF80AE8BA8}" type="pres">
      <dgm:prSet presAssocID="{9821D87D-C57A-4E31-8406-F660C71FB905}" presName="textNode" presStyleLbl="node1" presStyleIdx="2" presStyleCnt="3">
        <dgm:presLayoutVars>
          <dgm:bulletEnabled val="1"/>
        </dgm:presLayoutVars>
      </dgm:prSet>
      <dgm:spPr/>
    </dgm:pt>
  </dgm:ptLst>
  <dgm:cxnLst>
    <dgm:cxn modelId="{86317F04-FBE6-4D7A-AAA8-409529DA3A3D}" srcId="{FCB7484A-8B6C-4EC3-88A7-42041A6F3965}" destId="{D2311ECF-BBE7-4EF2-9245-97EC968B79EB}" srcOrd="0" destOrd="0" parTransId="{5CEBAF0A-3119-4C52-A4CC-BA15CF12325F}" sibTransId="{DC163C0C-151C-40CA-B663-6AD53A1F8AD0}"/>
    <dgm:cxn modelId="{9B70950E-E816-4C43-87D5-22517CFD856E}" srcId="{FCB7484A-8B6C-4EC3-88A7-42041A6F3965}" destId="{9821D87D-C57A-4E31-8406-F660C71FB905}" srcOrd="2" destOrd="0" parTransId="{53A63CAA-0D16-4CB2-9CDC-7F4C960D43C5}" sibTransId="{9ED114CA-7A73-4A43-AAAF-6B81E43ECF25}"/>
    <dgm:cxn modelId="{1E0A5035-2E81-49CC-8221-E5B6811EEE8B}" srcId="{FCB7484A-8B6C-4EC3-88A7-42041A6F3965}" destId="{6CCE262B-36AE-4A65-A179-9BA624DD394B}" srcOrd="1" destOrd="0" parTransId="{C48EF2DF-5B19-464D-9E51-6B4F8A3FEC63}" sibTransId="{C926E4E6-22F1-4AF1-87AF-52063DDBAB06}"/>
    <dgm:cxn modelId="{74D7326A-6D78-40D1-980A-6877A00EC0CC}" type="presOf" srcId="{9821D87D-C57A-4E31-8406-F660C71FB905}" destId="{7613AE53-66C6-46FC-8F6A-EEEF80AE8BA8}" srcOrd="0" destOrd="0" presId="urn:microsoft.com/office/officeart/2005/8/layout/hProcess9"/>
    <dgm:cxn modelId="{9164C4AF-ED89-4FC3-9CBF-E68B146BCE51}" type="presOf" srcId="{FCB7484A-8B6C-4EC3-88A7-42041A6F3965}" destId="{BE9A39CE-5B52-4B63-9750-F81D05CFCC76}" srcOrd="0" destOrd="0" presId="urn:microsoft.com/office/officeart/2005/8/layout/hProcess9"/>
    <dgm:cxn modelId="{BE9D6DCB-F09D-4D8B-8335-B161BA4592D6}" type="presOf" srcId="{6CCE262B-36AE-4A65-A179-9BA624DD394B}" destId="{64CABD56-19E3-4D62-9A78-2A01ED88414D}" srcOrd="0" destOrd="0" presId="urn:microsoft.com/office/officeart/2005/8/layout/hProcess9"/>
    <dgm:cxn modelId="{6C03E4FC-8EA6-40FF-8E43-1E0074C6B823}" type="presOf" srcId="{D2311ECF-BBE7-4EF2-9245-97EC968B79EB}" destId="{24462FFE-71AB-4903-BDD4-690CB2350C16}" srcOrd="0" destOrd="0" presId="urn:microsoft.com/office/officeart/2005/8/layout/hProcess9"/>
    <dgm:cxn modelId="{1E550A1E-2818-412D-B0D2-DCB3A45BFA17}" type="presParOf" srcId="{BE9A39CE-5B52-4B63-9750-F81D05CFCC76}" destId="{54721BCC-6372-4E49-B19B-80ED11C76CBB}" srcOrd="0" destOrd="0" presId="urn:microsoft.com/office/officeart/2005/8/layout/hProcess9"/>
    <dgm:cxn modelId="{094B6A2B-7737-4E15-A622-885E822A58D6}" type="presParOf" srcId="{BE9A39CE-5B52-4B63-9750-F81D05CFCC76}" destId="{AA1FFC8D-A99D-4EE3-BAD3-961F8928940A}" srcOrd="1" destOrd="0" presId="urn:microsoft.com/office/officeart/2005/8/layout/hProcess9"/>
    <dgm:cxn modelId="{C5ACBCC8-FD97-40B9-B278-9D708CD94306}" type="presParOf" srcId="{AA1FFC8D-A99D-4EE3-BAD3-961F8928940A}" destId="{24462FFE-71AB-4903-BDD4-690CB2350C16}" srcOrd="0" destOrd="0" presId="urn:microsoft.com/office/officeart/2005/8/layout/hProcess9"/>
    <dgm:cxn modelId="{88CC3654-9104-4BCF-A891-821A5A437AE8}" type="presParOf" srcId="{AA1FFC8D-A99D-4EE3-BAD3-961F8928940A}" destId="{8DB2AE8F-2CDD-4C91-8BF2-709823DC29B4}" srcOrd="1" destOrd="0" presId="urn:microsoft.com/office/officeart/2005/8/layout/hProcess9"/>
    <dgm:cxn modelId="{9E22869B-CC7C-4188-A199-74D6498BB245}" type="presParOf" srcId="{AA1FFC8D-A99D-4EE3-BAD3-961F8928940A}" destId="{64CABD56-19E3-4D62-9A78-2A01ED88414D}" srcOrd="2" destOrd="0" presId="urn:microsoft.com/office/officeart/2005/8/layout/hProcess9"/>
    <dgm:cxn modelId="{D51BE272-29B3-457F-A631-EC198752D396}" type="presParOf" srcId="{AA1FFC8D-A99D-4EE3-BAD3-961F8928940A}" destId="{0979ABE8-0234-4650-A997-8D41F0D37B7B}" srcOrd="3" destOrd="0" presId="urn:microsoft.com/office/officeart/2005/8/layout/hProcess9"/>
    <dgm:cxn modelId="{089E9BC7-FCF9-43A5-8D87-3AC33F3F27BC}" type="presParOf" srcId="{AA1FFC8D-A99D-4EE3-BAD3-961F8928940A}" destId="{7613AE53-66C6-46FC-8F6A-EEEF80AE8B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F34AB-2A06-4A42-A363-CE91F2B22E3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6D75641-6148-4594-9568-05ACA6D20C8F}">
      <dgm:prSet phldrT="[Text]"/>
      <dgm:spPr/>
      <dgm:t>
        <a:bodyPr/>
        <a:lstStyle/>
        <a:p>
          <a:r>
            <a:rPr lang="en-US" u="sng" dirty="0"/>
            <a:t>Direct</a:t>
          </a:r>
        </a:p>
        <a:p>
          <a:r>
            <a:rPr lang="en-US" dirty="0"/>
            <a:t>Disability results from an injury or disease incurred in line of duty during active service.</a:t>
          </a:r>
        </a:p>
      </dgm:t>
    </dgm:pt>
    <dgm:pt modelId="{99A8822A-7487-48FD-9036-74B6D51AC1AC}" type="parTrans" cxnId="{49C76992-A832-4D94-84FA-4553628CAA58}">
      <dgm:prSet/>
      <dgm:spPr/>
      <dgm:t>
        <a:bodyPr/>
        <a:lstStyle/>
        <a:p>
          <a:endParaRPr lang="en-US"/>
        </a:p>
      </dgm:t>
    </dgm:pt>
    <dgm:pt modelId="{74A4C38C-9EF8-4B5E-AB45-927D2BBDA871}" type="sibTrans" cxnId="{49C76992-A832-4D94-84FA-4553628CAA58}">
      <dgm:prSet/>
      <dgm:spPr/>
      <dgm:t>
        <a:bodyPr/>
        <a:lstStyle/>
        <a:p>
          <a:endParaRPr lang="en-US"/>
        </a:p>
      </dgm:t>
    </dgm:pt>
    <dgm:pt modelId="{EF44AD19-59F3-46B3-AB9C-5C5DF92600B4}">
      <dgm:prSet phldrT="[Text]"/>
      <dgm:spPr/>
      <dgm:t>
        <a:bodyPr/>
        <a:lstStyle/>
        <a:p>
          <a:r>
            <a:rPr lang="en-US" u="sng" dirty="0"/>
            <a:t>Aggravated</a:t>
          </a:r>
        </a:p>
        <a:p>
          <a:r>
            <a:rPr lang="en-US" u="none" dirty="0"/>
            <a:t>Pre-existing condition was made worse by military service.</a:t>
          </a:r>
        </a:p>
      </dgm:t>
    </dgm:pt>
    <dgm:pt modelId="{3E80C068-A45A-4228-8241-4AD5C836A245}" type="parTrans" cxnId="{2EBA0D94-FF43-437B-99C5-B5CD5CD6E55D}">
      <dgm:prSet/>
      <dgm:spPr/>
      <dgm:t>
        <a:bodyPr/>
        <a:lstStyle/>
        <a:p>
          <a:endParaRPr lang="en-US"/>
        </a:p>
      </dgm:t>
    </dgm:pt>
    <dgm:pt modelId="{8FCB9938-663D-464B-A93C-4B918E38FC07}" type="sibTrans" cxnId="{2EBA0D94-FF43-437B-99C5-B5CD5CD6E55D}">
      <dgm:prSet/>
      <dgm:spPr/>
      <dgm:t>
        <a:bodyPr/>
        <a:lstStyle/>
        <a:p>
          <a:endParaRPr lang="en-US"/>
        </a:p>
      </dgm:t>
    </dgm:pt>
    <dgm:pt modelId="{FD682AA2-9BB9-444D-A857-88745F0D9183}">
      <dgm:prSet phldrT="[Text]"/>
      <dgm:spPr/>
      <dgm:t>
        <a:bodyPr/>
        <a:lstStyle/>
        <a:p>
          <a:r>
            <a:rPr lang="en-US" u="sng" dirty="0"/>
            <a:t>Presumptive</a:t>
          </a:r>
        </a:p>
        <a:p>
          <a:r>
            <a:rPr lang="en-US" u="none" dirty="0"/>
            <a:t>Disability presumed to have been caused by service based on location or circumstances of service, or by military service itself.</a:t>
          </a:r>
        </a:p>
      </dgm:t>
    </dgm:pt>
    <dgm:pt modelId="{C456CA47-596F-46AD-90C6-E8D1216D679E}" type="parTrans" cxnId="{E275DC36-5C23-4319-9418-02ECDA98836A}">
      <dgm:prSet/>
      <dgm:spPr/>
      <dgm:t>
        <a:bodyPr/>
        <a:lstStyle/>
        <a:p>
          <a:endParaRPr lang="en-US"/>
        </a:p>
      </dgm:t>
    </dgm:pt>
    <dgm:pt modelId="{446E2F55-C003-4B78-A3C5-F3053508BD31}" type="sibTrans" cxnId="{E275DC36-5C23-4319-9418-02ECDA98836A}">
      <dgm:prSet/>
      <dgm:spPr/>
      <dgm:t>
        <a:bodyPr/>
        <a:lstStyle/>
        <a:p>
          <a:endParaRPr lang="en-US"/>
        </a:p>
      </dgm:t>
    </dgm:pt>
    <dgm:pt modelId="{A1175471-E0DE-4227-A91B-EB685F4251D5}">
      <dgm:prSet phldrT="[Text]"/>
      <dgm:spPr/>
      <dgm:t>
        <a:bodyPr/>
        <a:lstStyle/>
        <a:p>
          <a:r>
            <a:rPr lang="en-US" u="sng" dirty="0"/>
            <a:t>Secondary</a:t>
          </a:r>
        </a:p>
        <a:p>
          <a:r>
            <a:rPr lang="en-US" u="none" dirty="0"/>
            <a:t>Disability proximately due to, or the result of, a service-connected condition – the s/c condition directly caused the claimed disability.</a:t>
          </a:r>
        </a:p>
      </dgm:t>
    </dgm:pt>
    <dgm:pt modelId="{5E20D865-C09C-4CB7-A89B-B8FD6A11A538}" type="parTrans" cxnId="{77702DA1-B292-4CC7-B024-D96C2837BFB9}">
      <dgm:prSet/>
      <dgm:spPr/>
      <dgm:t>
        <a:bodyPr/>
        <a:lstStyle/>
        <a:p>
          <a:endParaRPr lang="en-US"/>
        </a:p>
      </dgm:t>
    </dgm:pt>
    <dgm:pt modelId="{873D397C-2C29-4343-BEE8-1B23A498B10D}" type="sibTrans" cxnId="{77702DA1-B292-4CC7-B024-D96C2837BFB9}">
      <dgm:prSet/>
      <dgm:spPr/>
      <dgm:t>
        <a:bodyPr/>
        <a:lstStyle/>
        <a:p>
          <a:endParaRPr lang="en-US"/>
        </a:p>
      </dgm:t>
    </dgm:pt>
    <dgm:pt modelId="{0F2E7289-3DF1-41B3-A65B-427FC234CD1B}" type="pres">
      <dgm:prSet presAssocID="{57DF34AB-2A06-4A42-A363-CE91F2B22E3A}" presName="diagram" presStyleCnt="0">
        <dgm:presLayoutVars>
          <dgm:dir/>
          <dgm:resizeHandles val="exact"/>
        </dgm:presLayoutVars>
      </dgm:prSet>
      <dgm:spPr/>
    </dgm:pt>
    <dgm:pt modelId="{15C60799-F871-47AC-AC13-08C2908D8913}" type="pres">
      <dgm:prSet presAssocID="{A6D75641-6148-4594-9568-05ACA6D20C8F}" presName="node" presStyleLbl="node1" presStyleIdx="0" presStyleCnt="4" custLinFactNeighborX="-284" custLinFactNeighborY="0">
        <dgm:presLayoutVars>
          <dgm:bulletEnabled val="1"/>
        </dgm:presLayoutVars>
      </dgm:prSet>
      <dgm:spPr/>
    </dgm:pt>
    <dgm:pt modelId="{E6D145A4-701D-456D-BACE-D32B9B954545}" type="pres">
      <dgm:prSet presAssocID="{74A4C38C-9EF8-4B5E-AB45-927D2BBDA871}" presName="sibTrans" presStyleCnt="0"/>
      <dgm:spPr/>
    </dgm:pt>
    <dgm:pt modelId="{C752D588-49CB-4174-948B-8D8B12662E65}" type="pres">
      <dgm:prSet presAssocID="{EF44AD19-59F3-46B3-AB9C-5C5DF92600B4}" presName="node" presStyleLbl="node1" presStyleIdx="1" presStyleCnt="4">
        <dgm:presLayoutVars>
          <dgm:bulletEnabled val="1"/>
        </dgm:presLayoutVars>
      </dgm:prSet>
      <dgm:spPr/>
    </dgm:pt>
    <dgm:pt modelId="{F99C0ADD-6961-457C-9AA6-79380718F9D0}" type="pres">
      <dgm:prSet presAssocID="{8FCB9938-663D-464B-A93C-4B918E38FC07}" presName="sibTrans" presStyleCnt="0"/>
      <dgm:spPr/>
    </dgm:pt>
    <dgm:pt modelId="{EF255FFD-7504-44AE-8A3A-C0FD0FBB6624}" type="pres">
      <dgm:prSet presAssocID="{FD682AA2-9BB9-444D-A857-88745F0D9183}" presName="node" presStyleLbl="node1" presStyleIdx="2" presStyleCnt="4">
        <dgm:presLayoutVars>
          <dgm:bulletEnabled val="1"/>
        </dgm:presLayoutVars>
      </dgm:prSet>
      <dgm:spPr/>
    </dgm:pt>
    <dgm:pt modelId="{7A13A9B7-DF17-4385-8368-AD9B00C5212F}" type="pres">
      <dgm:prSet presAssocID="{446E2F55-C003-4B78-A3C5-F3053508BD31}" presName="sibTrans" presStyleCnt="0"/>
      <dgm:spPr/>
    </dgm:pt>
    <dgm:pt modelId="{5E70CE57-32AD-4A3B-A124-7D53DB0D305D}" type="pres">
      <dgm:prSet presAssocID="{A1175471-E0DE-4227-A91B-EB685F4251D5}" presName="node" presStyleLbl="node1" presStyleIdx="3" presStyleCnt="4">
        <dgm:presLayoutVars>
          <dgm:bulletEnabled val="1"/>
        </dgm:presLayoutVars>
      </dgm:prSet>
      <dgm:spPr/>
    </dgm:pt>
  </dgm:ptLst>
  <dgm:cxnLst>
    <dgm:cxn modelId="{B04B161D-822D-4082-B9E4-3738345130FF}" type="presOf" srcId="{A6D75641-6148-4594-9568-05ACA6D20C8F}" destId="{15C60799-F871-47AC-AC13-08C2908D8913}" srcOrd="0" destOrd="0" presId="urn:microsoft.com/office/officeart/2005/8/layout/default"/>
    <dgm:cxn modelId="{E275DC36-5C23-4319-9418-02ECDA98836A}" srcId="{57DF34AB-2A06-4A42-A363-CE91F2B22E3A}" destId="{FD682AA2-9BB9-444D-A857-88745F0D9183}" srcOrd="2" destOrd="0" parTransId="{C456CA47-596F-46AD-90C6-E8D1216D679E}" sibTransId="{446E2F55-C003-4B78-A3C5-F3053508BD31}"/>
    <dgm:cxn modelId="{740C0D6C-B583-4BC4-BA95-D6F0ED87ABD4}" type="presOf" srcId="{57DF34AB-2A06-4A42-A363-CE91F2B22E3A}" destId="{0F2E7289-3DF1-41B3-A65B-427FC234CD1B}" srcOrd="0" destOrd="0" presId="urn:microsoft.com/office/officeart/2005/8/layout/default"/>
    <dgm:cxn modelId="{49C76992-A832-4D94-84FA-4553628CAA58}" srcId="{57DF34AB-2A06-4A42-A363-CE91F2B22E3A}" destId="{A6D75641-6148-4594-9568-05ACA6D20C8F}" srcOrd="0" destOrd="0" parTransId="{99A8822A-7487-48FD-9036-74B6D51AC1AC}" sibTransId="{74A4C38C-9EF8-4B5E-AB45-927D2BBDA871}"/>
    <dgm:cxn modelId="{2EBA0D94-FF43-437B-99C5-B5CD5CD6E55D}" srcId="{57DF34AB-2A06-4A42-A363-CE91F2B22E3A}" destId="{EF44AD19-59F3-46B3-AB9C-5C5DF92600B4}" srcOrd="1" destOrd="0" parTransId="{3E80C068-A45A-4228-8241-4AD5C836A245}" sibTransId="{8FCB9938-663D-464B-A93C-4B918E38FC07}"/>
    <dgm:cxn modelId="{352E739E-F7D0-43B4-A931-73CAB55343ED}" type="presOf" srcId="{A1175471-E0DE-4227-A91B-EB685F4251D5}" destId="{5E70CE57-32AD-4A3B-A124-7D53DB0D305D}" srcOrd="0" destOrd="0" presId="urn:microsoft.com/office/officeart/2005/8/layout/default"/>
    <dgm:cxn modelId="{77702DA1-B292-4CC7-B024-D96C2837BFB9}" srcId="{57DF34AB-2A06-4A42-A363-CE91F2B22E3A}" destId="{A1175471-E0DE-4227-A91B-EB685F4251D5}" srcOrd="3" destOrd="0" parTransId="{5E20D865-C09C-4CB7-A89B-B8FD6A11A538}" sibTransId="{873D397C-2C29-4343-BEE8-1B23A498B10D}"/>
    <dgm:cxn modelId="{9E0495B5-7589-4DB7-AD56-69CB78B80A9C}" type="presOf" srcId="{FD682AA2-9BB9-444D-A857-88745F0D9183}" destId="{EF255FFD-7504-44AE-8A3A-C0FD0FBB6624}" srcOrd="0" destOrd="0" presId="urn:microsoft.com/office/officeart/2005/8/layout/default"/>
    <dgm:cxn modelId="{086615B9-A3DE-4A9B-A835-EE1DFA6A1F2B}" type="presOf" srcId="{EF44AD19-59F3-46B3-AB9C-5C5DF92600B4}" destId="{C752D588-49CB-4174-948B-8D8B12662E65}" srcOrd="0" destOrd="0" presId="urn:microsoft.com/office/officeart/2005/8/layout/default"/>
    <dgm:cxn modelId="{74B60C7D-497C-4DD5-939A-7437B9A89D3C}" type="presParOf" srcId="{0F2E7289-3DF1-41B3-A65B-427FC234CD1B}" destId="{15C60799-F871-47AC-AC13-08C2908D8913}" srcOrd="0" destOrd="0" presId="urn:microsoft.com/office/officeart/2005/8/layout/default"/>
    <dgm:cxn modelId="{1127A806-87C1-49E1-AA9E-3C0954305BF0}" type="presParOf" srcId="{0F2E7289-3DF1-41B3-A65B-427FC234CD1B}" destId="{E6D145A4-701D-456D-BACE-D32B9B954545}" srcOrd="1" destOrd="0" presId="urn:microsoft.com/office/officeart/2005/8/layout/default"/>
    <dgm:cxn modelId="{A73A9791-2278-4841-A802-970EE11D21B7}" type="presParOf" srcId="{0F2E7289-3DF1-41B3-A65B-427FC234CD1B}" destId="{C752D588-49CB-4174-948B-8D8B12662E65}" srcOrd="2" destOrd="0" presId="urn:microsoft.com/office/officeart/2005/8/layout/default"/>
    <dgm:cxn modelId="{9B19F1F6-D589-46E2-814E-514B42B2CDA9}" type="presParOf" srcId="{0F2E7289-3DF1-41B3-A65B-427FC234CD1B}" destId="{F99C0ADD-6961-457C-9AA6-79380718F9D0}" srcOrd="3" destOrd="0" presId="urn:microsoft.com/office/officeart/2005/8/layout/default"/>
    <dgm:cxn modelId="{9BF18D6F-B18C-4242-9A45-C7261A122740}" type="presParOf" srcId="{0F2E7289-3DF1-41B3-A65B-427FC234CD1B}" destId="{EF255FFD-7504-44AE-8A3A-C0FD0FBB6624}" srcOrd="4" destOrd="0" presId="urn:microsoft.com/office/officeart/2005/8/layout/default"/>
    <dgm:cxn modelId="{29850DD3-B2BC-4580-AFC4-C04A8DC24E7B}" type="presParOf" srcId="{0F2E7289-3DF1-41B3-A65B-427FC234CD1B}" destId="{7A13A9B7-DF17-4385-8368-AD9B00C5212F}" srcOrd="5" destOrd="0" presId="urn:microsoft.com/office/officeart/2005/8/layout/default"/>
    <dgm:cxn modelId="{00D2AA35-064A-4C05-AFC2-FBEC5C14649F}" type="presParOf" srcId="{0F2E7289-3DF1-41B3-A65B-427FC234CD1B}" destId="{5E70CE57-32AD-4A3B-A124-7D53DB0D305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B743D-D73E-4BD3-BE98-8AF45116704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2F84CA9-5300-463A-B414-DB1FCB2C8B1A}">
      <dgm:prSet phldrT="[Text]"/>
      <dgm:spPr/>
      <dgm:t>
        <a:bodyPr/>
        <a:lstStyle/>
        <a:p>
          <a:pPr algn="ctr"/>
          <a:r>
            <a:rPr lang="en-US" u="sng" dirty="0"/>
            <a:t>Original Claim</a:t>
          </a:r>
        </a:p>
        <a:p>
          <a:pPr algn="ctr"/>
          <a:r>
            <a:rPr lang="en-US" dirty="0"/>
            <a:t>First initial claim (there can only be one original)</a:t>
          </a:r>
        </a:p>
      </dgm:t>
    </dgm:pt>
    <dgm:pt modelId="{14D6C736-7182-4D11-A844-94F12103562D}" type="parTrans" cxnId="{ED4F17C8-A36E-4204-B862-D59CA0A5BF88}">
      <dgm:prSet/>
      <dgm:spPr/>
      <dgm:t>
        <a:bodyPr/>
        <a:lstStyle/>
        <a:p>
          <a:endParaRPr lang="en-US"/>
        </a:p>
      </dgm:t>
    </dgm:pt>
    <dgm:pt modelId="{A64352E8-64B8-4C6E-B5ED-F23EE77C7DE2}" type="sibTrans" cxnId="{ED4F17C8-A36E-4204-B862-D59CA0A5BF88}">
      <dgm:prSet/>
      <dgm:spPr/>
      <dgm:t>
        <a:bodyPr/>
        <a:lstStyle/>
        <a:p>
          <a:endParaRPr lang="en-US"/>
        </a:p>
      </dgm:t>
    </dgm:pt>
    <dgm:pt modelId="{6E98DBE4-36D3-4C44-88DE-58E0E8A3C6A9}">
      <dgm:prSet phldrT="[Text]"/>
      <dgm:spPr/>
      <dgm:t>
        <a:bodyPr/>
        <a:lstStyle/>
        <a:p>
          <a:r>
            <a:rPr lang="en-US" u="sng" dirty="0"/>
            <a:t>Initial Claim (new claim)</a:t>
          </a:r>
        </a:p>
        <a:p>
          <a:r>
            <a:rPr lang="en-US" dirty="0"/>
            <a:t>First claim for one or more benefits</a:t>
          </a:r>
        </a:p>
      </dgm:t>
    </dgm:pt>
    <dgm:pt modelId="{2F9C7E68-F3BA-456D-B444-F39F04F58CD7}" type="parTrans" cxnId="{726927BF-F83C-4729-A4B4-3C21402EFD50}">
      <dgm:prSet/>
      <dgm:spPr/>
      <dgm:t>
        <a:bodyPr/>
        <a:lstStyle/>
        <a:p>
          <a:endParaRPr lang="en-US"/>
        </a:p>
      </dgm:t>
    </dgm:pt>
    <dgm:pt modelId="{F2908520-EEBC-42D4-99CC-03E0390E20D5}" type="sibTrans" cxnId="{726927BF-F83C-4729-A4B4-3C21402EFD50}">
      <dgm:prSet/>
      <dgm:spPr/>
      <dgm:t>
        <a:bodyPr/>
        <a:lstStyle/>
        <a:p>
          <a:endParaRPr lang="en-US"/>
        </a:p>
      </dgm:t>
    </dgm:pt>
    <dgm:pt modelId="{3E025483-BFC5-4266-AC4B-C780E2633B64}">
      <dgm:prSet phldrT="[Text]"/>
      <dgm:spPr/>
      <dgm:t>
        <a:bodyPr/>
        <a:lstStyle/>
        <a:p>
          <a:r>
            <a:rPr lang="en-US" u="sng" dirty="0"/>
            <a:t>Supplemental Claim</a:t>
          </a:r>
        </a:p>
        <a:p>
          <a:r>
            <a:rPr lang="en-US" dirty="0"/>
            <a:t>Claim for the same or similar benefit on the same or similar basis was previously denied</a:t>
          </a:r>
        </a:p>
      </dgm:t>
    </dgm:pt>
    <dgm:pt modelId="{2D765837-2D84-490F-A0D3-A4069433E488}" type="parTrans" cxnId="{A543C80A-BA04-43D8-9049-5E94CB792323}">
      <dgm:prSet/>
      <dgm:spPr/>
      <dgm:t>
        <a:bodyPr/>
        <a:lstStyle/>
        <a:p>
          <a:endParaRPr lang="en-US"/>
        </a:p>
      </dgm:t>
    </dgm:pt>
    <dgm:pt modelId="{D29A9F0B-4B6C-4CB3-A4B5-CD339DB3C493}" type="sibTrans" cxnId="{A543C80A-BA04-43D8-9049-5E94CB792323}">
      <dgm:prSet/>
      <dgm:spPr/>
      <dgm:t>
        <a:bodyPr/>
        <a:lstStyle/>
        <a:p>
          <a:endParaRPr lang="en-US"/>
        </a:p>
      </dgm:t>
    </dgm:pt>
    <dgm:pt modelId="{5FA47EC7-8E59-4D06-9783-776FC9986644}">
      <dgm:prSet phldrT="[Text]"/>
      <dgm:spPr/>
      <dgm:t>
        <a:bodyPr/>
        <a:lstStyle/>
        <a:p>
          <a:r>
            <a:rPr lang="en-US" u="sng" dirty="0"/>
            <a:t>Claims for Increase</a:t>
          </a:r>
        </a:p>
        <a:p>
          <a:r>
            <a:rPr lang="en-US" dirty="0"/>
            <a:t>Claim for increased evaluation of an existing service-connected disability </a:t>
          </a:r>
        </a:p>
      </dgm:t>
    </dgm:pt>
    <dgm:pt modelId="{2C208386-8E75-48BF-A245-94650646C08A}" type="parTrans" cxnId="{26B83124-488C-4F85-BFDF-165EF8E73C13}">
      <dgm:prSet/>
      <dgm:spPr/>
      <dgm:t>
        <a:bodyPr/>
        <a:lstStyle/>
        <a:p>
          <a:endParaRPr lang="en-US"/>
        </a:p>
      </dgm:t>
    </dgm:pt>
    <dgm:pt modelId="{B65A5B39-C11C-4728-818A-B8C06D1C9B43}" type="sibTrans" cxnId="{26B83124-488C-4F85-BFDF-165EF8E73C13}">
      <dgm:prSet/>
      <dgm:spPr/>
      <dgm:t>
        <a:bodyPr/>
        <a:lstStyle/>
        <a:p>
          <a:endParaRPr lang="en-US"/>
        </a:p>
      </dgm:t>
    </dgm:pt>
    <dgm:pt modelId="{4E0B1775-4DE0-4D6E-B139-0DA49DF59AE5}" type="pres">
      <dgm:prSet presAssocID="{FACB743D-D73E-4BD3-BE98-8AF451167040}" presName="diagram" presStyleCnt="0">
        <dgm:presLayoutVars>
          <dgm:dir/>
          <dgm:resizeHandles val="exact"/>
        </dgm:presLayoutVars>
      </dgm:prSet>
      <dgm:spPr/>
    </dgm:pt>
    <dgm:pt modelId="{17279940-3B40-42CE-89CF-FF96CE02AAC5}" type="pres">
      <dgm:prSet presAssocID="{22F84CA9-5300-463A-B414-DB1FCB2C8B1A}" presName="node" presStyleLbl="node1" presStyleIdx="0" presStyleCnt="4">
        <dgm:presLayoutVars>
          <dgm:bulletEnabled val="1"/>
        </dgm:presLayoutVars>
      </dgm:prSet>
      <dgm:spPr/>
    </dgm:pt>
    <dgm:pt modelId="{F03E13AF-F762-401A-9FA2-CB2670BEE9F5}" type="pres">
      <dgm:prSet presAssocID="{A64352E8-64B8-4C6E-B5ED-F23EE77C7DE2}" presName="sibTrans" presStyleCnt="0"/>
      <dgm:spPr/>
    </dgm:pt>
    <dgm:pt modelId="{9808F5E2-E5F7-4F9E-B8AE-3FDF7CE4024B}" type="pres">
      <dgm:prSet presAssocID="{6E98DBE4-36D3-4C44-88DE-58E0E8A3C6A9}" presName="node" presStyleLbl="node1" presStyleIdx="1" presStyleCnt="4">
        <dgm:presLayoutVars>
          <dgm:bulletEnabled val="1"/>
        </dgm:presLayoutVars>
      </dgm:prSet>
      <dgm:spPr/>
    </dgm:pt>
    <dgm:pt modelId="{5BB71FDE-4B14-4515-9E5C-5A30875FD87A}" type="pres">
      <dgm:prSet presAssocID="{F2908520-EEBC-42D4-99CC-03E0390E20D5}" presName="sibTrans" presStyleCnt="0"/>
      <dgm:spPr/>
    </dgm:pt>
    <dgm:pt modelId="{DC38C4F3-F07F-4930-9C42-BDE097C573D7}" type="pres">
      <dgm:prSet presAssocID="{3E025483-BFC5-4266-AC4B-C780E2633B64}" presName="node" presStyleLbl="node1" presStyleIdx="2" presStyleCnt="4" custLinFactNeighborY="-4025">
        <dgm:presLayoutVars>
          <dgm:bulletEnabled val="1"/>
        </dgm:presLayoutVars>
      </dgm:prSet>
      <dgm:spPr/>
    </dgm:pt>
    <dgm:pt modelId="{1BAF9C07-11D0-4166-B436-7FC5EF767031}" type="pres">
      <dgm:prSet presAssocID="{D29A9F0B-4B6C-4CB3-A4B5-CD339DB3C493}" presName="sibTrans" presStyleCnt="0"/>
      <dgm:spPr/>
    </dgm:pt>
    <dgm:pt modelId="{26DD6FDB-24B2-4EEA-89B0-12F117339CC0}" type="pres">
      <dgm:prSet presAssocID="{5FA47EC7-8E59-4D06-9783-776FC9986644}" presName="node" presStyleLbl="node1" presStyleIdx="3" presStyleCnt="4" custLinFactNeighborX="268" custLinFactNeighborY="-4472">
        <dgm:presLayoutVars>
          <dgm:bulletEnabled val="1"/>
        </dgm:presLayoutVars>
      </dgm:prSet>
      <dgm:spPr/>
    </dgm:pt>
  </dgm:ptLst>
  <dgm:cxnLst>
    <dgm:cxn modelId="{D31FFA08-BF13-4F7E-A05D-09FC4DB034AE}" type="presOf" srcId="{22F84CA9-5300-463A-B414-DB1FCB2C8B1A}" destId="{17279940-3B40-42CE-89CF-FF96CE02AAC5}" srcOrd="0" destOrd="0" presId="urn:microsoft.com/office/officeart/2005/8/layout/default"/>
    <dgm:cxn modelId="{A543C80A-BA04-43D8-9049-5E94CB792323}" srcId="{FACB743D-D73E-4BD3-BE98-8AF451167040}" destId="{3E025483-BFC5-4266-AC4B-C780E2633B64}" srcOrd="2" destOrd="0" parTransId="{2D765837-2D84-490F-A0D3-A4069433E488}" sibTransId="{D29A9F0B-4B6C-4CB3-A4B5-CD339DB3C493}"/>
    <dgm:cxn modelId="{32AE2E19-38AD-4FE7-83AF-09D6E95A765B}" type="presOf" srcId="{5FA47EC7-8E59-4D06-9783-776FC9986644}" destId="{26DD6FDB-24B2-4EEA-89B0-12F117339CC0}" srcOrd="0" destOrd="0" presId="urn:microsoft.com/office/officeart/2005/8/layout/default"/>
    <dgm:cxn modelId="{26B83124-488C-4F85-BFDF-165EF8E73C13}" srcId="{FACB743D-D73E-4BD3-BE98-8AF451167040}" destId="{5FA47EC7-8E59-4D06-9783-776FC9986644}" srcOrd="3" destOrd="0" parTransId="{2C208386-8E75-48BF-A245-94650646C08A}" sibTransId="{B65A5B39-C11C-4728-818A-B8C06D1C9B43}"/>
    <dgm:cxn modelId="{6F52E93D-76AF-4D10-A255-AFEF2A642E73}" type="presOf" srcId="{FACB743D-D73E-4BD3-BE98-8AF451167040}" destId="{4E0B1775-4DE0-4D6E-B139-0DA49DF59AE5}" srcOrd="0" destOrd="0" presId="urn:microsoft.com/office/officeart/2005/8/layout/default"/>
    <dgm:cxn modelId="{726927BF-F83C-4729-A4B4-3C21402EFD50}" srcId="{FACB743D-D73E-4BD3-BE98-8AF451167040}" destId="{6E98DBE4-36D3-4C44-88DE-58E0E8A3C6A9}" srcOrd="1" destOrd="0" parTransId="{2F9C7E68-F3BA-456D-B444-F39F04F58CD7}" sibTransId="{F2908520-EEBC-42D4-99CC-03E0390E20D5}"/>
    <dgm:cxn modelId="{ED4F17C8-A36E-4204-B862-D59CA0A5BF88}" srcId="{FACB743D-D73E-4BD3-BE98-8AF451167040}" destId="{22F84CA9-5300-463A-B414-DB1FCB2C8B1A}" srcOrd="0" destOrd="0" parTransId="{14D6C736-7182-4D11-A844-94F12103562D}" sibTransId="{A64352E8-64B8-4C6E-B5ED-F23EE77C7DE2}"/>
    <dgm:cxn modelId="{C9BADBDD-2CFA-4C56-8482-CF29525BF309}" type="presOf" srcId="{3E025483-BFC5-4266-AC4B-C780E2633B64}" destId="{DC38C4F3-F07F-4930-9C42-BDE097C573D7}" srcOrd="0" destOrd="0" presId="urn:microsoft.com/office/officeart/2005/8/layout/default"/>
    <dgm:cxn modelId="{5BEFD5EB-7E03-46B4-A224-36692C647ED3}" type="presOf" srcId="{6E98DBE4-36D3-4C44-88DE-58E0E8A3C6A9}" destId="{9808F5E2-E5F7-4F9E-B8AE-3FDF7CE4024B}" srcOrd="0" destOrd="0" presId="urn:microsoft.com/office/officeart/2005/8/layout/default"/>
    <dgm:cxn modelId="{68EC2DBE-6AC2-4CA7-9F9A-35E9BE708E4F}" type="presParOf" srcId="{4E0B1775-4DE0-4D6E-B139-0DA49DF59AE5}" destId="{17279940-3B40-42CE-89CF-FF96CE02AAC5}" srcOrd="0" destOrd="0" presId="urn:microsoft.com/office/officeart/2005/8/layout/default"/>
    <dgm:cxn modelId="{7D239819-3067-4CA1-82CB-4666AD2DADDB}" type="presParOf" srcId="{4E0B1775-4DE0-4D6E-B139-0DA49DF59AE5}" destId="{F03E13AF-F762-401A-9FA2-CB2670BEE9F5}" srcOrd="1" destOrd="0" presId="urn:microsoft.com/office/officeart/2005/8/layout/default"/>
    <dgm:cxn modelId="{8624966C-F24F-4D58-BE86-51469788B266}" type="presParOf" srcId="{4E0B1775-4DE0-4D6E-B139-0DA49DF59AE5}" destId="{9808F5E2-E5F7-4F9E-B8AE-3FDF7CE4024B}" srcOrd="2" destOrd="0" presId="urn:microsoft.com/office/officeart/2005/8/layout/default"/>
    <dgm:cxn modelId="{FA0F9C02-F1E9-4C7F-8D7E-EAD00C397000}" type="presParOf" srcId="{4E0B1775-4DE0-4D6E-B139-0DA49DF59AE5}" destId="{5BB71FDE-4B14-4515-9E5C-5A30875FD87A}" srcOrd="3" destOrd="0" presId="urn:microsoft.com/office/officeart/2005/8/layout/default"/>
    <dgm:cxn modelId="{09E675F3-6D90-4C5F-B38F-F52232CA4C4F}" type="presParOf" srcId="{4E0B1775-4DE0-4D6E-B139-0DA49DF59AE5}" destId="{DC38C4F3-F07F-4930-9C42-BDE097C573D7}" srcOrd="4" destOrd="0" presId="urn:microsoft.com/office/officeart/2005/8/layout/default"/>
    <dgm:cxn modelId="{001B0A99-3087-4E2A-A0B6-9CD38B84EA81}" type="presParOf" srcId="{4E0B1775-4DE0-4D6E-B139-0DA49DF59AE5}" destId="{1BAF9C07-11D0-4166-B436-7FC5EF767031}" srcOrd="5" destOrd="0" presId="urn:microsoft.com/office/officeart/2005/8/layout/default"/>
    <dgm:cxn modelId="{282A00C1-7B20-4893-BF9B-BA1F60C4D08B}" type="presParOf" srcId="{4E0B1775-4DE0-4D6E-B139-0DA49DF59AE5}" destId="{26DD6FDB-24B2-4EEA-89B0-12F117339CC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20AC0-6E04-4DE7-83AF-40A20A2E9957}"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n-US"/>
        </a:p>
      </dgm:t>
    </dgm:pt>
    <dgm:pt modelId="{ED75A741-C865-4D82-8C80-D6E9AD9447EF}">
      <dgm:prSet phldrT="[Text]" custT="1"/>
      <dgm:spPr/>
      <dgm:t>
        <a:bodyPr/>
        <a:lstStyle/>
        <a:p>
          <a:r>
            <a:rPr lang="en-US" sz="2000" b="1" u="sng" dirty="0"/>
            <a:t>How to file a VA disability claim</a:t>
          </a:r>
        </a:p>
        <a:p>
          <a:r>
            <a:rPr lang="en-US" sz="2000" dirty="0"/>
            <a:t>Online, By mail, in-person, or with the help of a trained professional</a:t>
          </a:r>
        </a:p>
      </dgm:t>
    </dgm:pt>
    <dgm:pt modelId="{FA1DCFA2-D886-479E-83DD-A7AF5C2B152E}" type="parTrans" cxnId="{2A950030-9E6F-461B-A8BC-0B51D39805EC}">
      <dgm:prSet/>
      <dgm:spPr/>
      <dgm:t>
        <a:bodyPr/>
        <a:lstStyle/>
        <a:p>
          <a:endParaRPr lang="en-US" sz="2000"/>
        </a:p>
      </dgm:t>
    </dgm:pt>
    <dgm:pt modelId="{80705962-A62F-49A3-BE15-55E27421D5ED}" type="sibTrans" cxnId="{2A950030-9E6F-461B-A8BC-0B51D39805EC}">
      <dgm:prSet/>
      <dgm:spPr/>
      <dgm:t>
        <a:bodyPr/>
        <a:lstStyle/>
        <a:p>
          <a:endParaRPr lang="en-US" sz="2000"/>
        </a:p>
      </dgm:t>
    </dgm:pt>
    <dgm:pt modelId="{B38AC27E-5C1B-4C9E-A850-ABC3A0195A7D}">
      <dgm:prSet phldrT="[Text]" custT="1"/>
      <dgm:spPr/>
      <dgm:t>
        <a:bodyPr/>
        <a:lstStyle/>
        <a:p>
          <a:pPr algn="l">
            <a:lnSpc>
              <a:spcPct val="100000"/>
            </a:lnSpc>
          </a:pPr>
          <a:r>
            <a:rPr lang="en-US" sz="2000" u="sng" dirty="0"/>
            <a:t>Online</a:t>
          </a:r>
          <a:r>
            <a:rPr lang="en-US" sz="2000" dirty="0"/>
            <a:t>: </a:t>
          </a:r>
        </a:p>
        <a:p>
          <a:pPr algn="l">
            <a:lnSpc>
              <a:spcPct val="100000"/>
            </a:lnSpc>
          </a:pPr>
          <a:r>
            <a:rPr lang="en-US" sz="2000" dirty="0"/>
            <a:t>Visit the va.gov site for a walk-through to determine online filing eligibility: </a:t>
          </a:r>
          <a:r>
            <a:rPr lang="en-US" sz="2000" dirty="0">
              <a:hlinkClick xmlns:r="http://schemas.openxmlformats.org/officeDocument/2006/relationships" r:id="rId1"/>
            </a:rPr>
            <a:t>https://www.va.gov/disability/how-to-file-claim/</a:t>
          </a:r>
          <a:r>
            <a:rPr lang="en-US" sz="2000" dirty="0"/>
            <a:t> </a:t>
          </a:r>
        </a:p>
      </dgm:t>
    </dgm:pt>
    <dgm:pt modelId="{DFCFCF15-5258-4911-94FF-371FC0B9D48A}" type="parTrans" cxnId="{A6392BD9-625B-4C60-B7DD-113318AD62A1}">
      <dgm:prSet/>
      <dgm:spPr/>
      <dgm:t>
        <a:bodyPr/>
        <a:lstStyle/>
        <a:p>
          <a:endParaRPr lang="en-US" sz="2000"/>
        </a:p>
      </dgm:t>
    </dgm:pt>
    <dgm:pt modelId="{8660D47F-7507-444C-AA13-6B5FF65949BA}" type="sibTrans" cxnId="{A6392BD9-625B-4C60-B7DD-113318AD62A1}">
      <dgm:prSet/>
      <dgm:spPr/>
      <dgm:t>
        <a:bodyPr/>
        <a:lstStyle/>
        <a:p>
          <a:endParaRPr lang="en-US" sz="2000"/>
        </a:p>
      </dgm:t>
    </dgm:pt>
    <dgm:pt modelId="{ED163778-AE4A-4F12-AA10-C08EA96408B7}">
      <dgm:prSet phldrT="[Text]" custT="1"/>
      <dgm:spPr/>
      <dgm:t>
        <a:bodyPr/>
        <a:lstStyle/>
        <a:p>
          <a:pPr algn="ctr"/>
          <a:r>
            <a:rPr lang="en-US" sz="2000" u="sng" dirty="0"/>
            <a:t>By mail</a:t>
          </a:r>
          <a:r>
            <a:rPr lang="en-US" sz="2000" dirty="0"/>
            <a:t>:</a:t>
          </a:r>
        </a:p>
        <a:p>
          <a:pPr algn="ctr"/>
          <a:r>
            <a:rPr lang="en-US" sz="2000" dirty="0"/>
            <a:t>Department of Veterans Affairs</a:t>
          </a:r>
          <a:br>
            <a:rPr lang="en-US" sz="2000" dirty="0"/>
          </a:br>
          <a:r>
            <a:rPr lang="en-US" sz="2000" dirty="0"/>
            <a:t>Claims Intake Center</a:t>
          </a:r>
          <a:br>
            <a:rPr lang="en-US" sz="2000" dirty="0"/>
          </a:br>
          <a:r>
            <a:rPr lang="en-US" sz="2000" dirty="0"/>
            <a:t>PO Box 4444</a:t>
          </a:r>
          <a:br>
            <a:rPr lang="en-US" sz="2000" dirty="0"/>
          </a:br>
          <a:r>
            <a:rPr lang="en-US" sz="2000" dirty="0"/>
            <a:t>Janesville, WI </a:t>
          </a:r>
        </a:p>
        <a:p>
          <a:pPr algn="ctr"/>
          <a:r>
            <a:rPr lang="en-US" sz="2000" dirty="0"/>
            <a:t>53547-4444</a:t>
          </a:r>
        </a:p>
      </dgm:t>
    </dgm:pt>
    <dgm:pt modelId="{48F4DDE4-23D5-4D18-BD34-3E874055D954}" type="parTrans" cxnId="{537A41C4-EDAC-4528-9553-945ECB35246F}">
      <dgm:prSet/>
      <dgm:spPr/>
      <dgm:t>
        <a:bodyPr/>
        <a:lstStyle/>
        <a:p>
          <a:endParaRPr lang="en-US" sz="2000"/>
        </a:p>
      </dgm:t>
    </dgm:pt>
    <dgm:pt modelId="{27430A34-407B-4359-B0D3-2D6B69DA9668}" type="sibTrans" cxnId="{537A41C4-EDAC-4528-9553-945ECB35246F}">
      <dgm:prSet/>
      <dgm:spPr/>
      <dgm:t>
        <a:bodyPr/>
        <a:lstStyle/>
        <a:p>
          <a:endParaRPr lang="en-US" sz="2000"/>
        </a:p>
      </dgm:t>
    </dgm:pt>
    <dgm:pt modelId="{49B40D64-E2BC-4F4C-879D-1428FBA748CC}">
      <dgm:prSet phldrT="[Text]" phldr="1"/>
      <dgm:spPr/>
      <dgm:t>
        <a:bodyPr/>
        <a:lstStyle/>
        <a:p>
          <a:endParaRPr lang="en-US" sz="2000"/>
        </a:p>
      </dgm:t>
    </dgm:pt>
    <dgm:pt modelId="{266385A5-CB0C-409F-AA0B-54A0FCA2F2BF}" type="parTrans" cxnId="{BFFEEA64-1837-472E-97CD-3108BCDBBEC9}">
      <dgm:prSet/>
      <dgm:spPr/>
      <dgm:t>
        <a:bodyPr/>
        <a:lstStyle/>
        <a:p>
          <a:endParaRPr lang="en-US" sz="2000"/>
        </a:p>
      </dgm:t>
    </dgm:pt>
    <dgm:pt modelId="{5F35CB80-DD80-448E-821B-1DB1ABE80077}" type="sibTrans" cxnId="{BFFEEA64-1837-472E-97CD-3108BCDBBEC9}">
      <dgm:prSet/>
      <dgm:spPr/>
      <dgm:t>
        <a:bodyPr/>
        <a:lstStyle/>
        <a:p>
          <a:endParaRPr lang="en-US" sz="2000"/>
        </a:p>
      </dgm:t>
    </dgm:pt>
    <dgm:pt modelId="{4E07F159-0ECD-475D-B0E3-AB79C9C9AEC5}">
      <dgm:prSet/>
      <dgm:spPr/>
      <dgm:t>
        <a:bodyPr/>
        <a:lstStyle/>
        <a:p>
          <a:endParaRPr lang="en-US" sz="2000"/>
        </a:p>
      </dgm:t>
    </dgm:pt>
    <dgm:pt modelId="{A4AAB3B9-3F4B-44BB-846E-EB5B279D4360}" type="parTrans" cxnId="{24D9C2D5-7BCA-4719-9E75-A266C5E529CB}">
      <dgm:prSet/>
      <dgm:spPr/>
      <dgm:t>
        <a:bodyPr/>
        <a:lstStyle/>
        <a:p>
          <a:endParaRPr lang="en-US" sz="2000"/>
        </a:p>
      </dgm:t>
    </dgm:pt>
    <dgm:pt modelId="{08D2BEDF-E597-485C-9B39-12643BA7A450}" type="sibTrans" cxnId="{24D9C2D5-7BCA-4719-9E75-A266C5E529CB}">
      <dgm:prSet/>
      <dgm:spPr/>
      <dgm:t>
        <a:bodyPr/>
        <a:lstStyle/>
        <a:p>
          <a:endParaRPr lang="en-US" sz="2000"/>
        </a:p>
      </dgm:t>
    </dgm:pt>
    <dgm:pt modelId="{95121397-889B-40ED-AB05-3433C97DE379}">
      <dgm:prSet/>
      <dgm:spPr/>
      <dgm:t>
        <a:bodyPr/>
        <a:lstStyle/>
        <a:p>
          <a:endParaRPr lang="en-US"/>
        </a:p>
      </dgm:t>
    </dgm:pt>
    <dgm:pt modelId="{77C68555-69DA-4573-A9CE-75A00FF75D19}" type="parTrans" cxnId="{1A79199A-E238-4925-90D5-148FBD413E50}">
      <dgm:prSet/>
      <dgm:spPr/>
      <dgm:t>
        <a:bodyPr/>
        <a:lstStyle/>
        <a:p>
          <a:endParaRPr lang="en-US" sz="2000"/>
        </a:p>
      </dgm:t>
    </dgm:pt>
    <dgm:pt modelId="{89538476-363C-4659-8606-6A9DB9821AF3}" type="sibTrans" cxnId="{1A79199A-E238-4925-90D5-148FBD413E50}">
      <dgm:prSet/>
      <dgm:spPr/>
      <dgm:t>
        <a:bodyPr/>
        <a:lstStyle/>
        <a:p>
          <a:endParaRPr lang="en-US" sz="2000"/>
        </a:p>
      </dgm:t>
    </dgm:pt>
    <dgm:pt modelId="{E04853F4-8173-49D5-AABC-684147DA665E}">
      <dgm:prSet custT="1"/>
      <dgm:spPr/>
      <dgm:t>
        <a:bodyPr/>
        <a:lstStyle/>
        <a:p>
          <a:r>
            <a:rPr lang="en-US" sz="2000" b="0" u="sng" dirty="0"/>
            <a:t>With the help of a trained professional</a:t>
          </a:r>
        </a:p>
        <a:p>
          <a:r>
            <a:rPr lang="en-US" sz="2000" dirty="0"/>
            <a:t>You can work with a trained professional called an accredited representative to get help filing a claim for disability compensation.</a:t>
          </a:r>
          <a:br>
            <a:rPr lang="en-US" sz="2000" dirty="0"/>
          </a:br>
          <a:r>
            <a:rPr lang="en-US" sz="2000" dirty="0">
              <a:hlinkClick xmlns:r="http://schemas.openxmlformats.org/officeDocument/2006/relationships" r:id="rId2"/>
            </a:rPr>
            <a:t>Get help filing your claim</a:t>
          </a:r>
          <a:endParaRPr lang="en-US" sz="2000" b="1" dirty="0"/>
        </a:p>
      </dgm:t>
    </dgm:pt>
    <dgm:pt modelId="{453AE9D6-3935-4164-9DE2-0D317A5E85B3}" type="parTrans" cxnId="{861E6E66-3EA6-426A-9070-60528BE6339F}">
      <dgm:prSet/>
      <dgm:spPr/>
      <dgm:t>
        <a:bodyPr/>
        <a:lstStyle/>
        <a:p>
          <a:endParaRPr lang="en-US" sz="2000"/>
        </a:p>
      </dgm:t>
    </dgm:pt>
    <dgm:pt modelId="{95B9F09C-343D-46BE-A4DF-13AA05A0DE32}" type="sibTrans" cxnId="{861E6E66-3EA6-426A-9070-60528BE6339F}">
      <dgm:prSet/>
      <dgm:spPr/>
      <dgm:t>
        <a:bodyPr/>
        <a:lstStyle/>
        <a:p>
          <a:endParaRPr lang="en-US" sz="2000"/>
        </a:p>
      </dgm:t>
    </dgm:pt>
    <dgm:pt modelId="{59AB8C60-4372-4DA4-A340-6AFA8D23C813}">
      <dgm:prSet custT="1"/>
      <dgm:spPr/>
      <dgm:t>
        <a:bodyPr/>
        <a:lstStyle/>
        <a:p>
          <a:r>
            <a:rPr lang="en-US" sz="2000" u="sng" dirty="0"/>
            <a:t>In person:</a:t>
          </a:r>
        </a:p>
        <a:p>
          <a:r>
            <a:rPr lang="en-US" sz="2000" dirty="0"/>
            <a:t>Bring your application to a VA Regional Office near you. **Due to COVID-19 restrictions, ensure to verify the RO is open before making the trip.</a:t>
          </a:r>
          <a:endParaRPr lang="en-US" sz="2000" u="sng" dirty="0"/>
        </a:p>
      </dgm:t>
    </dgm:pt>
    <dgm:pt modelId="{4851258C-4BA5-4BB3-85E6-1AC4BBB4DA44}" type="parTrans" cxnId="{81BDAF45-AD51-4559-93AF-FC273B9AD1DE}">
      <dgm:prSet/>
      <dgm:spPr/>
      <dgm:t>
        <a:bodyPr/>
        <a:lstStyle/>
        <a:p>
          <a:endParaRPr lang="en-US" sz="2000"/>
        </a:p>
      </dgm:t>
    </dgm:pt>
    <dgm:pt modelId="{33D273B7-394F-4A91-9131-481476E1C29B}" type="sibTrans" cxnId="{81BDAF45-AD51-4559-93AF-FC273B9AD1DE}">
      <dgm:prSet/>
      <dgm:spPr/>
      <dgm:t>
        <a:bodyPr/>
        <a:lstStyle/>
        <a:p>
          <a:endParaRPr lang="en-US" sz="2000"/>
        </a:p>
      </dgm:t>
    </dgm:pt>
    <dgm:pt modelId="{9D101E7C-6478-4553-8ACE-D2859D505DFB}" type="pres">
      <dgm:prSet presAssocID="{37020AC0-6E04-4DE7-83AF-40A20A2E9957}" presName="composite" presStyleCnt="0">
        <dgm:presLayoutVars>
          <dgm:chMax val="1"/>
          <dgm:dir/>
          <dgm:resizeHandles val="exact"/>
        </dgm:presLayoutVars>
      </dgm:prSet>
      <dgm:spPr/>
    </dgm:pt>
    <dgm:pt modelId="{81E8D0BA-78D1-4BFF-9638-AE5396F8250B}" type="pres">
      <dgm:prSet presAssocID="{ED75A741-C865-4D82-8C80-D6E9AD9447EF}" presName="roof" presStyleLbl="dkBgShp" presStyleIdx="0" presStyleCnt="2" custScaleY="48819" custLinFactNeighborX="-64146" custLinFactNeighborY="16159"/>
      <dgm:spPr/>
    </dgm:pt>
    <dgm:pt modelId="{849D7489-82DB-47E7-8C62-C20FD78E9C68}" type="pres">
      <dgm:prSet presAssocID="{ED75A741-C865-4D82-8C80-D6E9AD9447EF}" presName="pillars" presStyleCnt="0"/>
      <dgm:spPr/>
    </dgm:pt>
    <dgm:pt modelId="{BBBF0AC1-41A6-4AFE-AFA8-84D696D0C412}" type="pres">
      <dgm:prSet presAssocID="{ED75A741-C865-4D82-8C80-D6E9AD9447EF}" presName="pillar1" presStyleLbl="node1" presStyleIdx="0" presStyleCnt="4" custScaleX="70077">
        <dgm:presLayoutVars>
          <dgm:bulletEnabled val="1"/>
        </dgm:presLayoutVars>
      </dgm:prSet>
      <dgm:spPr/>
    </dgm:pt>
    <dgm:pt modelId="{CC5597F0-0C30-4FE8-A7C9-249249E70D29}" type="pres">
      <dgm:prSet presAssocID="{ED163778-AE4A-4F12-AA10-C08EA96408B7}" presName="pillarX" presStyleLbl="node1" presStyleIdx="1" presStyleCnt="4" custScaleX="79983">
        <dgm:presLayoutVars>
          <dgm:bulletEnabled val="1"/>
        </dgm:presLayoutVars>
      </dgm:prSet>
      <dgm:spPr/>
    </dgm:pt>
    <dgm:pt modelId="{DB5F7F9D-8743-42D9-8B39-F77EC36DC9C2}" type="pres">
      <dgm:prSet presAssocID="{59AB8C60-4372-4DA4-A340-6AFA8D23C813}" presName="pillarX" presStyleLbl="node1" presStyleIdx="2" presStyleCnt="4">
        <dgm:presLayoutVars>
          <dgm:bulletEnabled val="1"/>
        </dgm:presLayoutVars>
      </dgm:prSet>
      <dgm:spPr/>
    </dgm:pt>
    <dgm:pt modelId="{CDE1FDE6-B9D2-4995-8802-490496785A6B}" type="pres">
      <dgm:prSet presAssocID="{E04853F4-8173-49D5-AABC-684147DA665E}" presName="pillarX" presStyleLbl="node1" presStyleIdx="3" presStyleCnt="4" custScaleX="124291">
        <dgm:presLayoutVars>
          <dgm:bulletEnabled val="1"/>
        </dgm:presLayoutVars>
      </dgm:prSet>
      <dgm:spPr/>
    </dgm:pt>
    <dgm:pt modelId="{EFEE393D-6625-4624-9262-0896277EFA31}" type="pres">
      <dgm:prSet presAssocID="{ED75A741-C865-4D82-8C80-D6E9AD9447EF}" presName="base" presStyleLbl="dkBgShp" presStyleIdx="1" presStyleCnt="2"/>
      <dgm:spPr/>
    </dgm:pt>
  </dgm:ptLst>
  <dgm:cxnLst>
    <dgm:cxn modelId="{2A950030-9E6F-461B-A8BC-0B51D39805EC}" srcId="{37020AC0-6E04-4DE7-83AF-40A20A2E9957}" destId="{ED75A741-C865-4D82-8C80-D6E9AD9447EF}" srcOrd="0" destOrd="0" parTransId="{FA1DCFA2-D886-479E-83DD-A7AF5C2B152E}" sibTransId="{80705962-A62F-49A3-BE15-55E27421D5ED}"/>
    <dgm:cxn modelId="{A709FF42-4A5C-4AEF-950A-12D96E67E4A1}" type="presOf" srcId="{ED75A741-C865-4D82-8C80-D6E9AD9447EF}" destId="{81E8D0BA-78D1-4BFF-9638-AE5396F8250B}" srcOrd="0" destOrd="0" presId="urn:microsoft.com/office/officeart/2005/8/layout/hList3"/>
    <dgm:cxn modelId="{BFFEEA64-1837-472E-97CD-3108BCDBBEC9}" srcId="{95121397-889B-40ED-AB05-3433C97DE379}" destId="{49B40D64-E2BC-4F4C-879D-1428FBA748CC}" srcOrd="0" destOrd="0" parTransId="{266385A5-CB0C-409F-AA0B-54A0FCA2F2BF}" sibTransId="{5F35CB80-DD80-448E-821B-1DB1ABE80077}"/>
    <dgm:cxn modelId="{81BDAF45-AD51-4559-93AF-FC273B9AD1DE}" srcId="{ED75A741-C865-4D82-8C80-D6E9AD9447EF}" destId="{59AB8C60-4372-4DA4-A340-6AFA8D23C813}" srcOrd="2" destOrd="0" parTransId="{4851258C-4BA5-4BB3-85E6-1AC4BBB4DA44}" sibTransId="{33D273B7-394F-4A91-9131-481476E1C29B}"/>
    <dgm:cxn modelId="{861E6E66-3EA6-426A-9070-60528BE6339F}" srcId="{ED75A741-C865-4D82-8C80-D6E9AD9447EF}" destId="{E04853F4-8173-49D5-AABC-684147DA665E}" srcOrd="3" destOrd="0" parTransId="{453AE9D6-3935-4164-9DE2-0D317A5E85B3}" sibTransId="{95B9F09C-343D-46BE-A4DF-13AA05A0DE32}"/>
    <dgm:cxn modelId="{D6B0EC69-DF64-4A41-BC3A-7581A5F419D8}" type="presOf" srcId="{37020AC0-6E04-4DE7-83AF-40A20A2E9957}" destId="{9D101E7C-6478-4553-8ACE-D2859D505DFB}" srcOrd="0" destOrd="0" presId="urn:microsoft.com/office/officeart/2005/8/layout/hList3"/>
    <dgm:cxn modelId="{BD246B6C-9B6B-4B4D-89D9-CDE7B7B87252}" type="presOf" srcId="{E04853F4-8173-49D5-AABC-684147DA665E}" destId="{CDE1FDE6-B9D2-4995-8802-490496785A6B}" srcOrd="0" destOrd="0" presId="urn:microsoft.com/office/officeart/2005/8/layout/hList3"/>
    <dgm:cxn modelId="{1A79199A-E238-4925-90D5-148FBD413E50}" srcId="{37020AC0-6E04-4DE7-83AF-40A20A2E9957}" destId="{95121397-889B-40ED-AB05-3433C97DE379}" srcOrd="1" destOrd="0" parTransId="{77C68555-69DA-4573-A9CE-75A00FF75D19}" sibTransId="{89538476-363C-4659-8606-6A9DB9821AF3}"/>
    <dgm:cxn modelId="{537A41C4-EDAC-4528-9553-945ECB35246F}" srcId="{ED75A741-C865-4D82-8C80-D6E9AD9447EF}" destId="{ED163778-AE4A-4F12-AA10-C08EA96408B7}" srcOrd="1" destOrd="0" parTransId="{48F4DDE4-23D5-4D18-BD34-3E874055D954}" sibTransId="{27430A34-407B-4359-B0D3-2D6B69DA9668}"/>
    <dgm:cxn modelId="{24D9C2D5-7BCA-4719-9E75-A266C5E529CB}" srcId="{95121397-889B-40ED-AB05-3433C97DE379}" destId="{4E07F159-0ECD-475D-B0E3-AB79C9C9AEC5}" srcOrd="1" destOrd="0" parTransId="{A4AAB3B9-3F4B-44BB-846E-EB5B279D4360}" sibTransId="{08D2BEDF-E597-485C-9B39-12643BA7A450}"/>
    <dgm:cxn modelId="{A6392BD9-625B-4C60-B7DD-113318AD62A1}" srcId="{ED75A741-C865-4D82-8C80-D6E9AD9447EF}" destId="{B38AC27E-5C1B-4C9E-A850-ABC3A0195A7D}" srcOrd="0" destOrd="0" parTransId="{DFCFCF15-5258-4911-94FF-371FC0B9D48A}" sibTransId="{8660D47F-7507-444C-AA13-6B5FF65949BA}"/>
    <dgm:cxn modelId="{F15927F1-AA8F-49F7-922A-728F8A36E5F3}" type="presOf" srcId="{59AB8C60-4372-4DA4-A340-6AFA8D23C813}" destId="{DB5F7F9D-8743-42D9-8B39-F77EC36DC9C2}" srcOrd="0" destOrd="0" presId="urn:microsoft.com/office/officeart/2005/8/layout/hList3"/>
    <dgm:cxn modelId="{6B0849F2-A564-44D0-B989-5E7F6B3A51DA}" type="presOf" srcId="{B38AC27E-5C1B-4C9E-A850-ABC3A0195A7D}" destId="{BBBF0AC1-41A6-4AFE-AFA8-84D696D0C412}" srcOrd="0" destOrd="0" presId="urn:microsoft.com/office/officeart/2005/8/layout/hList3"/>
    <dgm:cxn modelId="{4CDEAAFC-192C-4D9F-89EE-F348A682E44C}" type="presOf" srcId="{ED163778-AE4A-4F12-AA10-C08EA96408B7}" destId="{CC5597F0-0C30-4FE8-A7C9-249249E70D29}" srcOrd="0" destOrd="0" presId="urn:microsoft.com/office/officeart/2005/8/layout/hList3"/>
    <dgm:cxn modelId="{59B893D9-739D-4B4F-B5EB-6FA800AB0DF1}" type="presParOf" srcId="{9D101E7C-6478-4553-8ACE-D2859D505DFB}" destId="{81E8D0BA-78D1-4BFF-9638-AE5396F8250B}" srcOrd="0" destOrd="0" presId="urn:microsoft.com/office/officeart/2005/8/layout/hList3"/>
    <dgm:cxn modelId="{5E807A39-52BA-46BD-B8F4-41DEC33252A2}" type="presParOf" srcId="{9D101E7C-6478-4553-8ACE-D2859D505DFB}" destId="{849D7489-82DB-47E7-8C62-C20FD78E9C68}" srcOrd="1" destOrd="0" presId="urn:microsoft.com/office/officeart/2005/8/layout/hList3"/>
    <dgm:cxn modelId="{50D6776B-96E1-49F1-88CE-842CA0911DE3}" type="presParOf" srcId="{849D7489-82DB-47E7-8C62-C20FD78E9C68}" destId="{BBBF0AC1-41A6-4AFE-AFA8-84D696D0C412}" srcOrd="0" destOrd="0" presId="urn:microsoft.com/office/officeart/2005/8/layout/hList3"/>
    <dgm:cxn modelId="{4A40667B-6CC8-4323-92A6-4075145FD80C}" type="presParOf" srcId="{849D7489-82DB-47E7-8C62-C20FD78E9C68}" destId="{CC5597F0-0C30-4FE8-A7C9-249249E70D29}" srcOrd="1" destOrd="0" presId="urn:microsoft.com/office/officeart/2005/8/layout/hList3"/>
    <dgm:cxn modelId="{C849B4D1-EBCD-49E0-BE68-862D74946180}" type="presParOf" srcId="{849D7489-82DB-47E7-8C62-C20FD78E9C68}" destId="{DB5F7F9D-8743-42D9-8B39-F77EC36DC9C2}" srcOrd="2" destOrd="0" presId="urn:microsoft.com/office/officeart/2005/8/layout/hList3"/>
    <dgm:cxn modelId="{FA66FE45-C2C6-4276-A552-FE95C90CA02F}" type="presParOf" srcId="{849D7489-82DB-47E7-8C62-C20FD78E9C68}" destId="{CDE1FDE6-B9D2-4995-8802-490496785A6B}" srcOrd="3" destOrd="0" presId="urn:microsoft.com/office/officeart/2005/8/layout/hList3"/>
    <dgm:cxn modelId="{0B5D4E74-59D9-416A-BD43-1EE494965A65}" type="presParOf" srcId="{9D101E7C-6478-4553-8ACE-D2859D505DFB}" destId="{EFEE393D-6625-4624-9262-0896277EFA3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CB743D-D73E-4BD3-BE98-8AF45116704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E025483-BFC5-4266-AC4B-C780E2633B64}">
      <dgm:prSet phldrT="[Text]"/>
      <dgm:spPr/>
      <dgm:t>
        <a:bodyPr/>
        <a:lstStyle/>
        <a:p>
          <a:r>
            <a:rPr lang="en-US" u="sng" dirty="0"/>
            <a:t>Supplemental Claim</a:t>
          </a:r>
        </a:p>
        <a:p>
          <a:r>
            <a:rPr lang="en-US" dirty="0"/>
            <a:t>Claim for the same or similar benefit, on the same or similar basis, which was previously denied</a:t>
          </a:r>
        </a:p>
      </dgm:t>
    </dgm:pt>
    <dgm:pt modelId="{2D765837-2D84-490F-A0D3-A4069433E488}" type="parTrans" cxnId="{A543C80A-BA04-43D8-9049-5E94CB792323}">
      <dgm:prSet/>
      <dgm:spPr/>
      <dgm:t>
        <a:bodyPr/>
        <a:lstStyle/>
        <a:p>
          <a:endParaRPr lang="en-US"/>
        </a:p>
      </dgm:t>
    </dgm:pt>
    <dgm:pt modelId="{D29A9F0B-4B6C-4CB3-A4B5-CD339DB3C493}" type="sibTrans" cxnId="{A543C80A-BA04-43D8-9049-5E94CB792323}">
      <dgm:prSet/>
      <dgm:spPr/>
      <dgm:t>
        <a:bodyPr/>
        <a:lstStyle/>
        <a:p>
          <a:endParaRPr lang="en-US"/>
        </a:p>
      </dgm:t>
    </dgm:pt>
    <dgm:pt modelId="{4E0B1775-4DE0-4D6E-B139-0DA49DF59AE5}" type="pres">
      <dgm:prSet presAssocID="{FACB743D-D73E-4BD3-BE98-8AF451167040}" presName="diagram" presStyleCnt="0">
        <dgm:presLayoutVars>
          <dgm:dir/>
          <dgm:resizeHandles val="exact"/>
        </dgm:presLayoutVars>
      </dgm:prSet>
      <dgm:spPr/>
    </dgm:pt>
    <dgm:pt modelId="{DC38C4F3-F07F-4930-9C42-BDE097C573D7}" type="pres">
      <dgm:prSet presAssocID="{3E025483-BFC5-4266-AC4B-C780E2633B64}" presName="node" presStyleLbl="node1" presStyleIdx="0" presStyleCnt="1" custScaleX="50205" custLinFactNeighborX="-50040" custLinFactNeighborY="-758">
        <dgm:presLayoutVars>
          <dgm:bulletEnabled val="1"/>
        </dgm:presLayoutVars>
      </dgm:prSet>
      <dgm:spPr/>
    </dgm:pt>
  </dgm:ptLst>
  <dgm:cxnLst>
    <dgm:cxn modelId="{A543C80A-BA04-43D8-9049-5E94CB792323}" srcId="{FACB743D-D73E-4BD3-BE98-8AF451167040}" destId="{3E025483-BFC5-4266-AC4B-C780E2633B64}" srcOrd="0" destOrd="0" parTransId="{2D765837-2D84-490F-A0D3-A4069433E488}" sibTransId="{D29A9F0B-4B6C-4CB3-A4B5-CD339DB3C493}"/>
    <dgm:cxn modelId="{6F52E93D-76AF-4D10-A255-AFEF2A642E73}" type="presOf" srcId="{FACB743D-D73E-4BD3-BE98-8AF451167040}" destId="{4E0B1775-4DE0-4D6E-B139-0DA49DF59AE5}" srcOrd="0" destOrd="0" presId="urn:microsoft.com/office/officeart/2005/8/layout/default"/>
    <dgm:cxn modelId="{C9BADBDD-2CFA-4C56-8482-CF29525BF309}" type="presOf" srcId="{3E025483-BFC5-4266-AC4B-C780E2633B64}" destId="{DC38C4F3-F07F-4930-9C42-BDE097C573D7}" srcOrd="0" destOrd="0" presId="urn:microsoft.com/office/officeart/2005/8/layout/default"/>
    <dgm:cxn modelId="{09E675F3-6D90-4C5F-B38F-F52232CA4C4F}" type="presParOf" srcId="{4E0B1775-4DE0-4D6E-B139-0DA49DF59AE5}" destId="{DC38C4F3-F07F-4930-9C42-BDE097C573D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C8A7AF-BEB0-4610-A94A-C47B81EEB030}" type="doc">
      <dgm:prSet loTypeId="urn:microsoft.com/office/officeart/2005/8/layout/vList6" loCatId="list" qsTypeId="urn:microsoft.com/office/officeart/2005/8/quickstyle/simple1" qsCatId="simple" csTypeId="urn:microsoft.com/office/officeart/2005/8/colors/accent0_2" csCatId="mainScheme" phldr="1"/>
      <dgm:spPr/>
      <dgm:t>
        <a:bodyPr/>
        <a:lstStyle/>
        <a:p>
          <a:endParaRPr lang="en-US"/>
        </a:p>
      </dgm:t>
    </dgm:pt>
    <dgm:pt modelId="{22B53750-DCFE-4FE3-A9FE-E8B0CC3B85FA}">
      <dgm:prSet phldrT="[Text]"/>
      <dgm:spPr/>
      <dgm:t>
        <a:bodyPr/>
        <a:lstStyle/>
        <a:p>
          <a:r>
            <a:rPr lang="en-US" dirty="0"/>
            <a:t>A Claimant must submit or identify evidence</a:t>
          </a:r>
        </a:p>
      </dgm:t>
    </dgm:pt>
    <dgm:pt modelId="{1AAF4313-12B5-4272-A724-AA7A731E41FE}" type="parTrans" cxnId="{7FE12895-FCE8-4293-B3B6-F443EF2945CC}">
      <dgm:prSet/>
      <dgm:spPr/>
      <dgm:t>
        <a:bodyPr/>
        <a:lstStyle/>
        <a:p>
          <a:endParaRPr lang="en-US"/>
        </a:p>
      </dgm:t>
    </dgm:pt>
    <dgm:pt modelId="{67C50DD3-16EE-4A6E-BB59-412EA6D640B8}" type="sibTrans" cxnId="{7FE12895-FCE8-4293-B3B6-F443EF2945CC}">
      <dgm:prSet/>
      <dgm:spPr/>
      <dgm:t>
        <a:bodyPr/>
        <a:lstStyle/>
        <a:p>
          <a:endParaRPr lang="en-US"/>
        </a:p>
      </dgm:t>
    </dgm:pt>
    <dgm:pt modelId="{943BF1CF-0339-4EF9-A99A-D7B01DDDA104}">
      <dgm:prSet phldrT="[Text]"/>
      <dgm:spPr/>
      <dgm:t>
        <a:bodyPr/>
        <a:lstStyle/>
        <a:p>
          <a:r>
            <a:rPr lang="en-US" u="sng" dirty="0"/>
            <a:t>New</a:t>
          </a:r>
          <a:r>
            <a:rPr lang="en-US" dirty="0"/>
            <a:t>-evidence hasn’t been previously considered</a:t>
          </a:r>
        </a:p>
      </dgm:t>
    </dgm:pt>
    <dgm:pt modelId="{BC741EE8-8DF1-4E37-A01F-9D9DCA36EBE0}" type="parTrans" cxnId="{614BA9C8-A7A6-42B7-BDCD-E9E7AF70B6B3}">
      <dgm:prSet/>
      <dgm:spPr/>
      <dgm:t>
        <a:bodyPr/>
        <a:lstStyle/>
        <a:p>
          <a:endParaRPr lang="en-US"/>
        </a:p>
      </dgm:t>
    </dgm:pt>
    <dgm:pt modelId="{9CA54146-D89D-4CB5-A65D-6BE51F01E326}" type="sibTrans" cxnId="{614BA9C8-A7A6-42B7-BDCD-E9E7AF70B6B3}">
      <dgm:prSet/>
      <dgm:spPr/>
      <dgm:t>
        <a:bodyPr/>
        <a:lstStyle/>
        <a:p>
          <a:endParaRPr lang="en-US"/>
        </a:p>
      </dgm:t>
    </dgm:pt>
    <dgm:pt modelId="{8B4465F9-0B7A-45D9-BEAD-268DD16E248F}">
      <dgm:prSet phldrT="[Text]"/>
      <dgm:spPr/>
      <dgm:t>
        <a:bodyPr/>
        <a:lstStyle/>
        <a:p>
          <a:r>
            <a:rPr lang="en-US" u="sng" dirty="0"/>
            <a:t>Relevant</a:t>
          </a:r>
          <a:r>
            <a:rPr lang="en-US" dirty="0"/>
            <a:t>-tends to prove or disprove a matter at issue in a claim</a:t>
          </a:r>
        </a:p>
      </dgm:t>
    </dgm:pt>
    <dgm:pt modelId="{764A3BB3-F92B-44C5-9313-8D5931CF7085}" type="parTrans" cxnId="{660EBEED-DF05-4CE4-B230-DB9256A55629}">
      <dgm:prSet/>
      <dgm:spPr/>
      <dgm:t>
        <a:bodyPr/>
        <a:lstStyle/>
        <a:p>
          <a:endParaRPr lang="en-US"/>
        </a:p>
      </dgm:t>
    </dgm:pt>
    <dgm:pt modelId="{682FA81E-1F0D-47F2-8313-F8A03931C9A1}" type="sibTrans" cxnId="{660EBEED-DF05-4CE4-B230-DB9256A55629}">
      <dgm:prSet/>
      <dgm:spPr/>
      <dgm:t>
        <a:bodyPr/>
        <a:lstStyle/>
        <a:p>
          <a:endParaRPr lang="en-US"/>
        </a:p>
      </dgm:t>
    </dgm:pt>
    <dgm:pt modelId="{A43FC4F6-5E3D-41AE-9843-5BA9D4572D53}" type="pres">
      <dgm:prSet presAssocID="{40C8A7AF-BEB0-4610-A94A-C47B81EEB030}" presName="Name0" presStyleCnt="0">
        <dgm:presLayoutVars>
          <dgm:dir/>
          <dgm:animLvl val="lvl"/>
          <dgm:resizeHandles/>
        </dgm:presLayoutVars>
      </dgm:prSet>
      <dgm:spPr/>
    </dgm:pt>
    <dgm:pt modelId="{1EDDBE26-AE7F-4633-BA60-EBDEC41E2700}" type="pres">
      <dgm:prSet presAssocID="{22B53750-DCFE-4FE3-A9FE-E8B0CC3B85FA}" presName="linNode" presStyleCnt="0"/>
      <dgm:spPr/>
    </dgm:pt>
    <dgm:pt modelId="{33C88DDC-CF1C-4C70-ACAA-CA9DB1916A8A}" type="pres">
      <dgm:prSet presAssocID="{22B53750-DCFE-4FE3-A9FE-E8B0CC3B85FA}" presName="parentShp" presStyleLbl="node1" presStyleIdx="0" presStyleCnt="1">
        <dgm:presLayoutVars>
          <dgm:bulletEnabled val="1"/>
        </dgm:presLayoutVars>
      </dgm:prSet>
      <dgm:spPr/>
    </dgm:pt>
    <dgm:pt modelId="{64051059-7931-4905-8448-47E4949BCE1C}" type="pres">
      <dgm:prSet presAssocID="{22B53750-DCFE-4FE3-A9FE-E8B0CC3B85FA}" presName="childShp" presStyleLbl="bgAccFollowNode1" presStyleIdx="0" presStyleCnt="1" custScaleX="99856">
        <dgm:presLayoutVars>
          <dgm:bulletEnabled val="1"/>
        </dgm:presLayoutVars>
      </dgm:prSet>
      <dgm:spPr/>
    </dgm:pt>
  </dgm:ptLst>
  <dgm:cxnLst>
    <dgm:cxn modelId="{BF345C19-66AB-4B84-90EF-5B64EAA75651}" type="presOf" srcId="{22B53750-DCFE-4FE3-A9FE-E8B0CC3B85FA}" destId="{33C88DDC-CF1C-4C70-ACAA-CA9DB1916A8A}" srcOrd="0" destOrd="0" presId="urn:microsoft.com/office/officeart/2005/8/layout/vList6"/>
    <dgm:cxn modelId="{30DB9E54-07D7-47EB-A98F-08E96113FA8B}" type="presOf" srcId="{943BF1CF-0339-4EF9-A99A-D7B01DDDA104}" destId="{64051059-7931-4905-8448-47E4949BCE1C}" srcOrd="0" destOrd="0" presId="urn:microsoft.com/office/officeart/2005/8/layout/vList6"/>
    <dgm:cxn modelId="{34C49E79-0E02-4EE9-8D2F-A08E3F1991D2}" type="presOf" srcId="{40C8A7AF-BEB0-4610-A94A-C47B81EEB030}" destId="{A43FC4F6-5E3D-41AE-9843-5BA9D4572D53}" srcOrd="0" destOrd="0" presId="urn:microsoft.com/office/officeart/2005/8/layout/vList6"/>
    <dgm:cxn modelId="{7FE12895-FCE8-4293-B3B6-F443EF2945CC}" srcId="{40C8A7AF-BEB0-4610-A94A-C47B81EEB030}" destId="{22B53750-DCFE-4FE3-A9FE-E8B0CC3B85FA}" srcOrd="0" destOrd="0" parTransId="{1AAF4313-12B5-4272-A724-AA7A731E41FE}" sibTransId="{67C50DD3-16EE-4A6E-BB59-412EA6D640B8}"/>
    <dgm:cxn modelId="{614BA9C8-A7A6-42B7-BDCD-E9E7AF70B6B3}" srcId="{22B53750-DCFE-4FE3-A9FE-E8B0CC3B85FA}" destId="{943BF1CF-0339-4EF9-A99A-D7B01DDDA104}" srcOrd="0" destOrd="0" parTransId="{BC741EE8-8DF1-4E37-A01F-9D9DCA36EBE0}" sibTransId="{9CA54146-D89D-4CB5-A65D-6BE51F01E326}"/>
    <dgm:cxn modelId="{3D1D13D3-2D40-49E5-A52F-63BC4E9F22D0}" type="presOf" srcId="{8B4465F9-0B7A-45D9-BEAD-268DD16E248F}" destId="{64051059-7931-4905-8448-47E4949BCE1C}" srcOrd="0" destOrd="1" presId="urn:microsoft.com/office/officeart/2005/8/layout/vList6"/>
    <dgm:cxn modelId="{660EBEED-DF05-4CE4-B230-DB9256A55629}" srcId="{22B53750-DCFE-4FE3-A9FE-E8B0CC3B85FA}" destId="{8B4465F9-0B7A-45D9-BEAD-268DD16E248F}" srcOrd="1" destOrd="0" parTransId="{764A3BB3-F92B-44C5-9313-8D5931CF7085}" sibTransId="{682FA81E-1F0D-47F2-8313-F8A03931C9A1}"/>
    <dgm:cxn modelId="{19FDF925-42B5-4B47-AD92-8468934F66D6}" type="presParOf" srcId="{A43FC4F6-5E3D-41AE-9843-5BA9D4572D53}" destId="{1EDDBE26-AE7F-4633-BA60-EBDEC41E2700}" srcOrd="0" destOrd="0" presId="urn:microsoft.com/office/officeart/2005/8/layout/vList6"/>
    <dgm:cxn modelId="{9FDE5696-C9AB-4D3D-9C40-FED9884ED257}" type="presParOf" srcId="{1EDDBE26-AE7F-4633-BA60-EBDEC41E2700}" destId="{33C88DDC-CF1C-4C70-ACAA-CA9DB1916A8A}" srcOrd="0" destOrd="0" presId="urn:microsoft.com/office/officeart/2005/8/layout/vList6"/>
    <dgm:cxn modelId="{A8E52628-EC51-471E-94D6-D5B1C639EDCF}" type="presParOf" srcId="{1EDDBE26-AE7F-4633-BA60-EBDEC41E2700}" destId="{64051059-7931-4905-8448-47E4949BCE1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D05750-24D0-4EB3-82A0-A3EFDA04727E}" type="doc">
      <dgm:prSet loTypeId="urn:microsoft.com/office/officeart/2005/8/layout/hierarchy4" loCatId="relationship" qsTypeId="urn:microsoft.com/office/officeart/2005/8/quickstyle/simple1" qsCatId="simple" csTypeId="urn:microsoft.com/office/officeart/2005/8/colors/accent0_2" csCatId="mainScheme" phldr="1"/>
      <dgm:spPr/>
      <dgm:t>
        <a:bodyPr/>
        <a:lstStyle/>
        <a:p>
          <a:endParaRPr lang="en-US"/>
        </a:p>
      </dgm:t>
    </dgm:pt>
    <dgm:pt modelId="{6495FC14-61D9-4934-BB2D-D585EA5BDA0C}">
      <dgm:prSet phldrT="[Text]"/>
      <dgm:spPr/>
      <dgm:t>
        <a:bodyPr/>
        <a:lstStyle/>
        <a:p>
          <a:r>
            <a:rPr lang="en-US" dirty="0"/>
            <a:t>VA Form </a:t>
          </a:r>
        </a:p>
        <a:p>
          <a:r>
            <a:rPr lang="en-US" dirty="0"/>
            <a:t>20-0995</a:t>
          </a:r>
        </a:p>
      </dgm:t>
    </dgm:pt>
    <dgm:pt modelId="{2B3B0F76-B2EF-48C7-9C32-A97512880F21}" type="parTrans" cxnId="{A90BB2B1-0B9D-45B9-B076-1E5ABCC4C74E}">
      <dgm:prSet/>
      <dgm:spPr/>
      <dgm:t>
        <a:bodyPr/>
        <a:lstStyle/>
        <a:p>
          <a:endParaRPr lang="en-US"/>
        </a:p>
      </dgm:t>
    </dgm:pt>
    <dgm:pt modelId="{E22143D8-B3D8-4034-91CB-FE2616B999E2}" type="sibTrans" cxnId="{A90BB2B1-0B9D-45B9-B076-1E5ABCC4C74E}">
      <dgm:prSet/>
      <dgm:spPr/>
      <dgm:t>
        <a:bodyPr/>
        <a:lstStyle/>
        <a:p>
          <a:endParaRPr lang="en-US"/>
        </a:p>
      </dgm:t>
    </dgm:pt>
    <dgm:pt modelId="{200DA66C-1C4D-43A1-B6FB-E3D109D4F1D6}">
      <dgm:prSet phldrT="[Text]"/>
      <dgm:spPr/>
      <dgm:t>
        <a:bodyPr/>
        <a:lstStyle/>
        <a:p>
          <a:r>
            <a:rPr lang="en-US" dirty="0"/>
            <a:t>Within one year of the prior decision or outside the year</a:t>
          </a:r>
        </a:p>
      </dgm:t>
    </dgm:pt>
    <dgm:pt modelId="{90E15C80-9EEE-49FB-A646-EAE27C156180}" type="parTrans" cxnId="{F7328F5D-A984-4A95-9F93-63DA15952915}">
      <dgm:prSet/>
      <dgm:spPr/>
      <dgm:t>
        <a:bodyPr/>
        <a:lstStyle/>
        <a:p>
          <a:endParaRPr lang="en-US"/>
        </a:p>
      </dgm:t>
    </dgm:pt>
    <dgm:pt modelId="{D2CC409B-842B-454B-8F1B-D94BB44C1522}" type="sibTrans" cxnId="{F7328F5D-A984-4A95-9F93-63DA15952915}">
      <dgm:prSet/>
      <dgm:spPr/>
      <dgm:t>
        <a:bodyPr/>
        <a:lstStyle/>
        <a:p>
          <a:endParaRPr lang="en-US"/>
        </a:p>
      </dgm:t>
    </dgm:pt>
    <dgm:pt modelId="{B94713EA-897C-4E5C-8074-3B490C733C17}">
      <dgm:prSet phldrT="[Text]"/>
      <dgm:spPr/>
      <dgm:t>
        <a:bodyPr/>
        <a:lstStyle/>
        <a:p>
          <a:r>
            <a:rPr lang="en-US" dirty="0"/>
            <a:t>Remember:</a:t>
          </a:r>
        </a:p>
        <a:p>
          <a:r>
            <a:rPr lang="en-US" dirty="0"/>
            <a:t>Same condition but claimed under a different theory – qualifies as a Supplemental Claim</a:t>
          </a:r>
        </a:p>
      </dgm:t>
    </dgm:pt>
    <dgm:pt modelId="{7DAD26E3-BDD9-4118-8F51-0C8CAAECF28B}" type="parTrans" cxnId="{62C8DD21-21A0-41A4-A2D5-EDF4D8EDDC59}">
      <dgm:prSet/>
      <dgm:spPr/>
      <dgm:t>
        <a:bodyPr/>
        <a:lstStyle/>
        <a:p>
          <a:endParaRPr lang="en-US"/>
        </a:p>
      </dgm:t>
    </dgm:pt>
    <dgm:pt modelId="{3DB60FAB-2E95-4017-927C-613F294567C1}" type="sibTrans" cxnId="{62C8DD21-21A0-41A4-A2D5-EDF4D8EDDC59}">
      <dgm:prSet/>
      <dgm:spPr/>
      <dgm:t>
        <a:bodyPr/>
        <a:lstStyle/>
        <a:p>
          <a:endParaRPr lang="en-US"/>
        </a:p>
      </dgm:t>
    </dgm:pt>
    <dgm:pt modelId="{6D3F4F5B-79B1-4AF4-BAA2-7BADC6F6DDC5}" type="pres">
      <dgm:prSet presAssocID="{29D05750-24D0-4EB3-82A0-A3EFDA04727E}" presName="Name0" presStyleCnt="0">
        <dgm:presLayoutVars>
          <dgm:chPref val="1"/>
          <dgm:dir/>
          <dgm:animOne val="branch"/>
          <dgm:animLvl val="lvl"/>
          <dgm:resizeHandles/>
        </dgm:presLayoutVars>
      </dgm:prSet>
      <dgm:spPr/>
    </dgm:pt>
    <dgm:pt modelId="{646EEAD6-A1EE-4C4E-BD75-27D835E36CD1}" type="pres">
      <dgm:prSet presAssocID="{6495FC14-61D9-4934-BB2D-D585EA5BDA0C}" presName="vertOne" presStyleCnt="0"/>
      <dgm:spPr/>
    </dgm:pt>
    <dgm:pt modelId="{7D5ED490-78F6-4C9C-A914-5B3C108D1208}" type="pres">
      <dgm:prSet presAssocID="{6495FC14-61D9-4934-BB2D-D585EA5BDA0C}" presName="txOne" presStyleLbl="node0" presStyleIdx="0" presStyleCnt="3">
        <dgm:presLayoutVars>
          <dgm:chPref val="3"/>
        </dgm:presLayoutVars>
      </dgm:prSet>
      <dgm:spPr/>
    </dgm:pt>
    <dgm:pt modelId="{F44E8C36-C4A6-4C98-976C-A503338D7073}" type="pres">
      <dgm:prSet presAssocID="{6495FC14-61D9-4934-BB2D-D585EA5BDA0C}" presName="horzOne" presStyleCnt="0"/>
      <dgm:spPr/>
    </dgm:pt>
    <dgm:pt modelId="{016059D1-2191-4A36-8A9B-73C976D2DBBB}" type="pres">
      <dgm:prSet presAssocID="{E22143D8-B3D8-4034-91CB-FE2616B999E2}" presName="sibSpaceOne" presStyleCnt="0"/>
      <dgm:spPr/>
    </dgm:pt>
    <dgm:pt modelId="{15A8FA7A-F079-44D9-9C03-1047A3A099E3}" type="pres">
      <dgm:prSet presAssocID="{200DA66C-1C4D-43A1-B6FB-E3D109D4F1D6}" presName="vertOne" presStyleCnt="0"/>
      <dgm:spPr/>
    </dgm:pt>
    <dgm:pt modelId="{E04EEB04-5AA2-41E5-ACBC-739194729A6F}" type="pres">
      <dgm:prSet presAssocID="{200DA66C-1C4D-43A1-B6FB-E3D109D4F1D6}" presName="txOne" presStyleLbl="node0" presStyleIdx="1" presStyleCnt="3" custLinFactNeighborX="3213" custLinFactNeighborY="0">
        <dgm:presLayoutVars>
          <dgm:chPref val="3"/>
        </dgm:presLayoutVars>
      </dgm:prSet>
      <dgm:spPr/>
    </dgm:pt>
    <dgm:pt modelId="{E70CA8D9-9AA2-4F70-87E7-1C22D6590701}" type="pres">
      <dgm:prSet presAssocID="{200DA66C-1C4D-43A1-B6FB-E3D109D4F1D6}" presName="horzOne" presStyleCnt="0"/>
      <dgm:spPr/>
    </dgm:pt>
    <dgm:pt modelId="{601C1946-B8FA-44B5-96FF-45646E89995E}" type="pres">
      <dgm:prSet presAssocID="{D2CC409B-842B-454B-8F1B-D94BB44C1522}" presName="sibSpaceOne" presStyleCnt="0"/>
      <dgm:spPr/>
    </dgm:pt>
    <dgm:pt modelId="{C2AEDEA4-6695-4B62-A27B-2243B3214641}" type="pres">
      <dgm:prSet presAssocID="{B94713EA-897C-4E5C-8074-3B490C733C17}" presName="vertOne" presStyleCnt="0"/>
      <dgm:spPr/>
    </dgm:pt>
    <dgm:pt modelId="{207526C9-1CAE-4945-BAB2-1D56C324C301}" type="pres">
      <dgm:prSet presAssocID="{B94713EA-897C-4E5C-8074-3B490C733C17}" presName="txOne" presStyleLbl="node0" presStyleIdx="2" presStyleCnt="3">
        <dgm:presLayoutVars>
          <dgm:chPref val="3"/>
        </dgm:presLayoutVars>
      </dgm:prSet>
      <dgm:spPr/>
    </dgm:pt>
    <dgm:pt modelId="{2DBC6B8E-3842-4941-A44A-66EAA7EB7A0B}" type="pres">
      <dgm:prSet presAssocID="{B94713EA-897C-4E5C-8074-3B490C733C17}" presName="horzOne" presStyleCnt="0"/>
      <dgm:spPr/>
    </dgm:pt>
  </dgm:ptLst>
  <dgm:cxnLst>
    <dgm:cxn modelId="{62C8DD21-21A0-41A4-A2D5-EDF4D8EDDC59}" srcId="{29D05750-24D0-4EB3-82A0-A3EFDA04727E}" destId="{B94713EA-897C-4E5C-8074-3B490C733C17}" srcOrd="2" destOrd="0" parTransId="{7DAD26E3-BDD9-4118-8F51-0C8CAAECF28B}" sibTransId="{3DB60FAB-2E95-4017-927C-613F294567C1}"/>
    <dgm:cxn modelId="{F7328F5D-A984-4A95-9F93-63DA15952915}" srcId="{29D05750-24D0-4EB3-82A0-A3EFDA04727E}" destId="{200DA66C-1C4D-43A1-B6FB-E3D109D4F1D6}" srcOrd="1" destOrd="0" parTransId="{90E15C80-9EEE-49FB-A646-EAE27C156180}" sibTransId="{D2CC409B-842B-454B-8F1B-D94BB44C1522}"/>
    <dgm:cxn modelId="{04503FA7-CBBC-4A10-A3B3-D4FF6577F5A2}" type="presOf" srcId="{B94713EA-897C-4E5C-8074-3B490C733C17}" destId="{207526C9-1CAE-4945-BAB2-1D56C324C301}" srcOrd="0" destOrd="0" presId="urn:microsoft.com/office/officeart/2005/8/layout/hierarchy4"/>
    <dgm:cxn modelId="{8619CFAA-94BD-4493-915F-504B65BE21C2}" type="presOf" srcId="{6495FC14-61D9-4934-BB2D-D585EA5BDA0C}" destId="{7D5ED490-78F6-4C9C-A914-5B3C108D1208}" srcOrd="0" destOrd="0" presId="urn:microsoft.com/office/officeart/2005/8/layout/hierarchy4"/>
    <dgm:cxn modelId="{A90BB2B1-0B9D-45B9-B076-1E5ABCC4C74E}" srcId="{29D05750-24D0-4EB3-82A0-A3EFDA04727E}" destId="{6495FC14-61D9-4934-BB2D-D585EA5BDA0C}" srcOrd="0" destOrd="0" parTransId="{2B3B0F76-B2EF-48C7-9C32-A97512880F21}" sibTransId="{E22143D8-B3D8-4034-91CB-FE2616B999E2}"/>
    <dgm:cxn modelId="{30F63DCD-D3E7-4445-B01B-820735C58310}" type="presOf" srcId="{29D05750-24D0-4EB3-82A0-A3EFDA04727E}" destId="{6D3F4F5B-79B1-4AF4-BAA2-7BADC6F6DDC5}" srcOrd="0" destOrd="0" presId="urn:microsoft.com/office/officeart/2005/8/layout/hierarchy4"/>
    <dgm:cxn modelId="{11F88FF9-ECE5-4F5B-B978-BEF908B0F83A}" type="presOf" srcId="{200DA66C-1C4D-43A1-B6FB-E3D109D4F1D6}" destId="{E04EEB04-5AA2-41E5-ACBC-739194729A6F}" srcOrd="0" destOrd="0" presId="urn:microsoft.com/office/officeart/2005/8/layout/hierarchy4"/>
    <dgm:cxn modelId="{557BA425-4271-4159-A1EC-1AFF925A5F80}" type="presParOf" srcId="{6D3F4F5B-79B1-4AF4-BAA2-7BADC6F6DDC5}" destId="{646EEAD6-A1EE-4C4E-BD75-27D835E36CD1}" srcOrd="0" destOrd="0" presId="urn:microsoft.com/office/officeart/2005/8/layout/hierarchy4"/>
    <dgm:cxn modelId="{3F9790FB-7E9E-4FB2-9B94-C4DA620B7322}" type="presParOf" srcId="{646EEAD6-A1EE-4C4E-BD75-27D835E36CD1}" destId="{7D5ED490-78F6-4C9C-A914-5B3C108D1208}" srcOrd="0" destOrd="0" presId="urn:microsoft.com/office/officeart/2005/8/layout/hierarchy4"/>
    <dgm:cxn modelId="{AAE4D80C-A2BC-45E6-8DC2-4A168F6CF544}" type="presParOf" srcId="{646EEAD6-A1EE-4C4E-BD75-27D835E36CD1}" destId="{F44E8C36-C4A6-4C98-976C-A503338D7073}" srcOrd="1" destOrd="0" presId="urn:microsoft.com/office/officeart/2005/8/layout/hierarchy4"/>
    <dgm:cxn modelId="{A2F8D3E0-1236-4213-AD69-A6DA4FFC2CD5}" type="presParOf" srcId="{6D3F4F5B-79B1-4AF4-BAA2-7BADC6F6DDC5}" destId="{016059D1-2191-4A36-8A9B-73C976D2DBBB}" srcOrd="1" destOrd="0" presId="urn:microsoft.com/office/officeart/2005/8/layout/hierarchy4"/>
    <dgm:cxn modelId="{DD5EF3C2-0775-4A65-9F24-9F4443DE3DA8}" type="presParOf" srcId="{6D3F4F5B-79B1-4AF4-BAA2-7BADC6F6DDC5}" destId="{15A8FA7A-F079-44D9-9C03-1047A3A099E3}" srcOrd="2" destOrd="0" presId="urn:microsoft.com/office/officeart/2005/8/layout/hierarchy4"/>
    <dgm:cxn modelId="{392FB2B2-5967-4283-A8E8-02A132292980}" type="presParOf" srcId="{15A8FA7A-F079-44D9-9C03-1047A3A099E3}" destId="{E04EEB04-5AA2-41E5-ACBC-739194729A6F}" srcOrd="0" destOrd="0" presId="urn:microsoft.com/office/officeart/2005/8/layout/hierarchy4"/>
    <dgm:cxn modelId="{99974097-9BB7-4E7D-8F39-B1DC3E76FC02}" type="presParOf" srcId="{15A8FA7A-F079-44D9-9C03-1047A3A099E3}" destId="{E70CA8D9-9AA2-4F70-87E7-1C22D6590701}" srcOrd="1" destOrd="0" presId="urn:microsoft.com/office/officeart/2005/8/layout/hierarchy4"/>
    <dgm:cxn modelId="{3921F781-8F44-44AF-8B13-3D7B8F1EB7A4}" type="presParOf" srcId="{6D3F4F5B-79B1-4AF4-BAA2-7BADC6F6DDC5}" destId="{601C1946-B8FA-44B5-96FF-45646E89995E}" srcOrd="3" destOrd="0" presId="urn:microsoft.com/office/officeart/2005/8/layout/hierarchy4"/>
    <dgm:cxn modelId="{5C675CCE-2AE3-4F3E-A280-84644144C27E}" type="presParOf" srcId="{6D3F4F5B-79B1-4AF4-BAA2-7BADC6F6DDC5}" destId="{C2AEDEA4-6695-4B62-A27B-2243B3214641}" srcOrd="4" destOrd="0" presId="urn:microsoft.com/office/officeart/2005/8/layout/hierarchy4"/>
    <dgm:cxn modelId="{9F5D3BC2-540C-4053-A606-4E7F75F7F638}" type="presParOf" srcId="{C2AEDEA4-6695-4B62-A27B-2243B3214641}" destId="{207526C9-1CAE-4945-BAB2-1D56C324C301}" srcOrd="0" destOrd="0" presId="urn:microsoft.com/office/officeart/2005/8/layout/hierarchy4"/>
    <dgm:cxn modelId="{2D28AF93-881D-4691-A77A-B27452C7B281}" type="presParOf" srcId="{C2AEDEA4-6695-4B62-A27B-2243B3214641}" destId="{2DBC6B8E-3842-4941-A44A-66EAA7EB7A0B}"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D3CB00-C5E1-4D15-861B-E7FDF9FB59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7568C8E-2481-45E3-AB4C-5B5513DF006B}">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RO VSCs</a:t>
          </a:r>
        </a:p>
      </dgm:t>
    </dgm:pt>
    <dgm:pt modelId="{945A0204-E464-4D68-8AC8-89A86F2D9ADE}" type="parTrans" cxnId="{BA19773D-B010-4C24-8D1C-BC558367F0C5}">
      <dgm:prSet/>
      <dgm:spPr>
        <a:ln>
          <a:solidFill>
            <a:schemeClr val="accent2">
              <a:lumMod val="75000"/>
            </a:schemeClr>
          </a:solidFill>
        </a:ln>
      </dgm:spPr>
      <dgm:t>
        <a:bodyPr/>
        <a:lstStyle/>
        <a:p>
          <a:endParaRPr lang="en-US"/>
        </a:p>
      </dgm:t>
    </dgm:pt>
    <dgm:pt modelId="{2BF92CB3-D144-4E7F-8124-869D1663289B}" type="sibTrans" cxnId="{BA19773D-B010-4C24-8D1C-BC558367F0C5}">
      <dgm:prSet/>
      <dgm:spPr/>
      <dgm:t>
        <a:bodyPr/>
        <a:lstStyle/>
        <a:p>
          <a:endParaRPr lang="en-US"/>
        </a:p>
      </dgm:t>
    </dgm:pt>
    <dgm:pt modelId="{95B619F9-5EA0-4D71-B8CB-FB0800D5C73E}">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New Process &amp; RAMP Supplemental Claims</a:t>
          </a:r>
        </a:p>
      </dgm:t>
    </dgm:pt>
    <dgm:pt modelId="{F8821A9F-50AB-4E72-8CD5-37093AC30400}" type="parTrans" cxnId="{6930F9AB-F94B-46BF-AACA-17E9307A4554}">
      <dgm:prSet/>
      <dgm:spPr>
        <a:ln>
          <a:solidFill>
            <a:schemeClr val="accent2">
              <a:lumMod val="75000"/>
            </a:schemeClr>
          </a:solidFill>
        </a:ln>
      </dgm:spPr>
      <dgm:t>
        <a:bodyPr/>
        <a:lstStyle/>
        <a:p>
          <a:endParaRPr lang="en-US"/>
        </a:p>
      </dgm:t>
    </dgm:pt>
    <dgm:pt modelId="{C296F800-E019-4AFB-9678-347F4884E672}" type="sibTrans" cxnId="{6930F9AB-F94B-46BF-AACA-17E9307A4554}">
      <dgm:prSet/>
      <dgm:spPr/>
      <dgm:t>
        <a:bodyPr/>
        <a:lstStyle/>
        <a:p>
          <a:endParaRPr lang="en-US"/>
        </a:p>
      </dgm:t>
    </dgm:pt>
    <dgm:pt modelId="{EEAB0C79-3C46-409B-B333-E277F7F22F63}">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24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FD7E5B06-785A-4664-AB8A-997EBC3E4163}" type="parTrans" cxnId="{9355001C-9A3D-4F02-AE5C-8AD10831C25D}">
      <dgm:prSet/>
      <dgm:spPr>
        <a:ln>
          <a:solidFill>
            <a:srgbClr val="548235"/>
          </a:solidFill>
        </a:ln>
      </dgm:spPr>
      <dgm:t>
        <a:bodyPr/>
        <a:lstStyle/>
        <a:p>
          <a:endParaRPr lang="en-US" dirty="0"/>
        </a:p>
      </dgm:t>
    </dgm:pt>
    <dgm:pt modelId="{652E921D-9E51-4BED-84A3-7770973612F4}" type="sibTrans" cxnId="{9355001C-9A3D-4F02-AE5C-8AD10831C25D}">
      <dgm:prSet/>
      <dgm:spPr/>
      <dgm:t>
        <a:bodyPr/>
        <a:lstStyle/>
        <a:p>
          <a:endParaRPr lang="en-US"/>
        </a:p>
      </dgm:t>
    </dgm:pt>
    <dgm:pt modelId="{E66F9130-739F-4092-A7EB-5D4225C99616}">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a:t>
          </a:r>
        </a:p>
      </dgm:t>
    </dgm:pt>
    <dgm:pt modelId="{DB40ABA7-B27C-4940-8BE9-4750D75C7461}" type="parTrans" cxnId="{8FAA4EF3-AD52-4E6D-8493-D87C14B89143}">
      <dgm:prSet/>
      <dgm:spPr>
        <a:ln>
          <a:solidFill>
            <a:srgbClr val="00B050"/>
          </a:solidFill>
        </a:ln>
      </dgm:spPr>
      <dgm:t>
        <a:bodyPr/>
        <a:lstStyle/>
        <a:p>
          <a:endParaRPr lang="en-US"/>
        </a:p>
      </dgm:t>
    </dgm:pt>
    <dgm:pt modelId="{961459BC-6E77-4A3C-979D-1825BC6C0FE4}" type="sibTrans" cxnId="{8FAA4EF3-AD52-4E6D-8493-D87C14B89143}">
      <dgm:prSet/>
      <dgm:spPr/>
      <dgm:t>
        <a:bodyPr/>
        <a:lstStyle/>
        <a:p>
          <a:endParaRPr lang="en-US"/>
        </a:p>
      </dgm:t>
    </dgm:pt>
    <dgm:pt modelId="{02721D0C-5DA9-46A6-A989-C9A00AC3EBD1}">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a:t>
          </a:r>
        </a:p>
      </dgm:t>
    </dgm:pt>
    <dgm:pt modelId="{362975F3-6D2A-40C2-9C7D-D2FF93E697B4}" type="parTrans" cxnId="{94776BA8-AF27-46E6-ABE0-CB0AA18F5A34}">
      <dgm:prSet/>
      <dgm:spPr>
        <a:ln>
          <a:solidFill>
            <a:srgbClr val="00B050"/>
          </a:solidFill>
        </a:ln>
      </dgm:spPr>
      <dgm:t>
        <a:bodyPr/>
        <a:lstStyle/>
        <a:p>
          <a:endParaRPr lang="en-US"/>
        </a:p>
      </dgm:t>
    </dgm:pt>
    <dgm:pt modelId="{CDE4608C-AF07-4EDA-880E-A74A74C30744}" type="sibTrans" cxnId="{94776BA8-AF27-46E6-ABE0-CB0AA18F5A34}">
      <dgm:prSet/>
      <dgm:spPr/>
      <dgm:t>
        <a:bodyPr/>
        <a:lstStyle/>
        <a:p>
          <a:endParaRPr lang="en-US"/>
        </a:p>
      </dgm:t>
    </dgm:pt>
    <dgm:pt modelId="{CE129C9A-2ACC-4604-AC6F-1FB205721AD3}">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p>
      </dgm:t>
    </dgm:pt>
    <dgm:pt modelId="{AA633FB6-B201-49B7-9666-D88B279C0F5F}" type="parTrans" cxnId="{0B1D9A84-F696-48AF-8E05-456CFBD11733}">
      <dgm:prSet/>
      <dgm:spPr>
        <a:ln>
          <a:solidFill>
            <a:srgbClr val="00B050"/>
          </a:solidFill>
        </a:ln>
      </dgm:spPr>
      <dgm:t>
        <a:bodyPr/>
        <a:lstStyle/>
        <a:p>
          <a:endParaRPr lang="en-US"/>
        </a:p>
      </dgm:t>
    </dgm:pt>
    <dgm:pt modelId="{38AEB3B4-504F-4E3E-A9D3-B402B4D7A8E9}" type="sibTrans" cxnId="{0B1D9A84-F696-48AF-8E05-456CFBD11733}">
      <dgm:prSet/>
      <dgm:spPr/>
      <dgm:t>
        <a:bodyPr/>
        <a:lstStyle/>
        <a:p>
          <a:endParaRPr lang="en-US"/>
        </a:p>
      </dgm:t>
    </dgm:pt>
    <dgm:pt modelId="{39757C25-D59B-4382-AD9D-67169A5E06FE}">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DROC D.C.</a:t>
          </a:r>
        </a:p>
      </dgm:t>
    </dgm:pt>
    <dgm:pt modelId="{52692AAE-1B51-474A-89A7-37E3ACD75722}" type="parTrans" cxnId="{52CA2BB1-D990-4B23-98F0-F857E3B55DF6}">
      <dgm:prSet/>
      <dgm:spPr>
        <a:ln>
          <a:solidFill>
            <a:schemeClr val="accent4">
              <a:lumMod val="50000"/>
            </a:schemeClr>
          </a:solidFill>
        </a:ln>
      </dgm:spPr>
      <dgm:t>
        <a:bodyPr/>
        <a:lstStyle/>
        <a:p>
          <a:endParaRPr lang="en-US"/>
        </a:p>
      </dgm:t>
    </dgm:pt>
    <dgm:pt modelId="{522C5236-BAF8-48A7-A388-EDA496D7AE15}" type="sibTrans" cxnId="{52CA2BB1-D990-4B23-98F0-F857E3B55DF6}">
      <dgm:prSet/>
      <dgm:spPr/>
      <dgm:t>
        <a:bodyPr/>
        <a:lstStyle/>
        <a:p>
          <a:endParaRPr lang="en-US"/>
        </a:p>
      </dgm:t>
    </dgm:pt>
    <dgm:pt modelId="{498DCBE5-968F-45F3-A905-BAF70B23449E}">
      <dgm:prSet custT="1"/>
      <dgm:spPr>
        <a:solidFill>
          <a:srgbClr val="C00000"/>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RO Appeals Teams</a:t>
          </a:r>
        </a:p>
      </dgm:t>
    </dgm:pt>
    <dgm:pt modelId="{CF6A6F64-C9EA-4E69-963C-AAFEAF552A68}" type="parTrans" cxnId="{F67732C2-051F-46F4-AB47-CF84345D24BE}">
      <dgm:prSet/>
      <dgm:spPr/>
      <dgm:t>
        <a:bodyPr/>
        <a:lstStyle/>
        <a:p>
          <a:endParaRPr lang="en-US"/>
        </a:p>
      </dgm:t>
    </dgm:pt>
    <dgm:pt modelId="{4961DAED-22D2-4625-B94D-D2ACB905B82C}" type="sibTrans" cxnId="{F67732C2-051F-46F4-AB47-CF84345D24BE}">
      <dgm:prSet/>
      <dgm:spPr/>
      <dgm:t>
        <a:bodyPr/>
        <a:lstStyle/>
        <a:p>
          <a:endParaRPr lang="en-US"/>
        </a:p>
      </dgm:t>
    </dgm:pt>
    <dgm:pt modelId="{0EF89046-5925-4CB7-93A6-69E18F251343}">
      <dgm:prSet custT="1"/>
      <dgm:spPr>
        <a:solidFill>
          <a:srgbClr val="C00000"/>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Legacy Appeals &amp; Full Grants</a:t>
          </a:r>
          <a:endParaRPr lang="en-US" sz="2500" dirty="0">
            <a:effectLst>
              <a:outerShdw blurRad="38100" dist="38100" dir="2700000" algn="tl">
                <a:srgbClr val="000000">
                  <a:alpha val="43137"/>
                </a:srgbClr>
              </a:outerShdw>
            </a:effectLst>
          </a:endParaRPr>
        </a:p>
      </dgm:t>
    </dgm:pt>
    <dgm:pt modelId="{6E868734-FB78-4582-B772-CC3E422E4272}" type="parTrans" cxnId="{741E8257-B4BF-4087-90D7-E8ED012CA6F9}">
      <dgm:prSet/>
      <dgm:spPr/>
      <dgm:t>
        <a:bodyPr/>
        <a:lstStyle/>
        <a:p>
          <a:endParaRPr lang="en-US"/>
        </a:p>
      </dgm:t>
    </dgm:pt>
    <dgm:pt modelId="{529DE246-F9BC-4AB2-9791-3C91BE1E84B6}" type="sibTrans" cxnId="{741E8257-B4BF-4087-90D7-E8ED012CA6F9}">
      <dgm:prSet/>
      <dgm:spPr/>
      <dgm:t>
        <a:bodyPr/>
        <a:lstStyle/>
        <a:p>
          <a:endParaRPr lang="en-US"/>
        </a:p>
      </dgm:t>
    </dgm:pt>
    <dgm:pt modelId="{C3AF3399-2020-4529-A2A1-C9626AE5B88F}">
      <dgm:prSet phldrT="[Text]" custT="1"/>
      <dgm:spPr>
        <a:solidFill>
          <a:schemeClr val="accent6">
            <a:lumMod val="25000"/>
          </a:schemeClr>
        </a:solidFill>
        <a:effectLst>
          <a:outerShdw blurRad="50800" dist="38100" dir="2700000" algn="tl" rotWithShape="0">
            <a:prstClr val="black">
              <a:alpha val="40000"/>
            </a:prstClr>
          </a:outerShdw>
        </a:effectLst>
      </dgm:spPr>
      <dgm:t>
        <a:bodyPr/>
        <a:lstStyle/>
        <a:p>
          <a:r>
            <a:rPr lang="en-US" sz="2400" dirty="0">
              <a:effectLst>
                <a:outerShdw blurRad="38100" dist="38100" dir="2700000" algn="tl">
                  <a:srgbClr val="000000">
                    <a:alpha val="43137"/>
                  </a:srgbClr>
                </a:outerShdw>
              </a:effectLst>
            </a:rPr>
            <a:t>Receipts</a:t>
          </a:r>
          <a:endParaRPr lang="en-US" sz="1600" dirty="0">
            <a:effectLst>
              <a:outerShdw blurRad="38100" dist="38100" dir="2700000" algn="tl">
                <a:srgbClr val="000000">
                  <a:alpha val="43137"/>
                </a:srgbClr>
              </a:outerShdw>
            </a:effectLst>
          </a:endParaRPr>
        </a:p>
      </dgm:t>
    </dgm:pt>
    <dgm:pt modelId="{DBCA31F3-4E59-49F6-9CDB-935AC94580A8}" type="sibTrans" cxnId="{0FDDAECA-198C-4B59-8CC2-843308824B5E}">
      <dgm:prSet/>
      <dgm:spPr/>
      <dgm:t>
        <a:bodyPr/>
        <a:lstStyle/>
        <a:p>
          <a:endParaRPr lang="en-US"/>
        </a:p>
      </dgm:t>
    </dgm:pt>
    <dgm:pt modelId="{93E0C102-CC52-4FC7-AE72-504712BEE602}" type="parTrans" cxnId="{0FDDAECA-198C-4B59-8CC2-843308824B5E}">
      <dgm:prSet/>
      <dgm:spPr/>
      <dgm:t>
        <a:bodyPr/>
        <a:lstStyle/>
        <a:p>
          <a:endParaRPr lang="en-US"/>
        </a:p>
      </dgm:t>
    </dgm:pt>
    <dgm:pt modelId="{638A49E2-B144-40E3-9378-B078008726E3}">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Legacy Remands</a:t>
          </a:r>
        </a:p>
      </dgm:t>
    </dgm:pt>
    <dgm:pt modelId="{B4735D57-8068-4D34-8E78-07482242ED3C}" type="parTrans" cxnId="{C0E7A6FE-8B78-4296-B526-B02614BACF22}">
      <dgm:prSet/>
      <dgm:spPr/>
      <dgm:t>
        <a:bodyPr/>
        <a:lstStyle/>
        <a:p>
          <a:endParaRPr lang="en-US"/>
        </a:p>
      </dgm:t>
    </dgm:pt>
    <dgm:pt modelId="{2E936640-AA82-4371-B02C-4811EFAE60D0}" type="sibTrans" cxnId="{C0E7A6FE-8B78-4296-B526-B02614BACF22}">
      <dgm:prSet/>
      <dgm:spPr/>
      <dgm:t>
        <a:bodyPr/>
        <a:lstStyle/>
        <a:p>
          <a:endParaRPr lang="en-US"/>
        </a:p>
      </dgm:t>
    </dgm:pt>
    <dgm:pt modelId="{857B2B81-098B-404F-BCB7-A85F440044A2}">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Returns </a:t>
          </a:r>
        </a:p>
      </dgm:t>
    </dgm:pt>
    <dgm:pt modelId="{10A8529F-DD4E-43A5-AB92-0548E498318A}" type="parTrans" cxnId="{D338A659-763B-4782-A09F-D83F403A3AE8}">
      <dgm:prSet/>
      <dgm:spPr>
        <a:ln>
          <a:solidFill>
            <a:srgbClr val="00B050"/>
          </a:solidFill>
        </a:ln>
      </dgm:spPr>
      <dgm:t>
        <a:bodyPr/>
        <a:lstStyle/>
        <a:p>
          <a:endParaRPr lang="en-US"/>
        </a:p>
      </dgm:t>
    </dgm:pt>
    <dgm:pt modelId="{959B5629-0C29-4ED8-BAF8-D268A1FCB213}" type="sibTrans" cxnId="{D338A659-763B-4782-A09F-D83F403A3AE8}">
      <dgm:prSet/>
      <dgm:spPr/>
      <dgm:t>
        <a:bodyPr/>
        <a:lstStyle/>
        <a:p>
          <a:endParaRPr lang="en-US"/>
        </a:p>
      </dgm:t>
    </dgm:pt>
    <dgm:pt modelId="{862FB8A9-427C-45BD-819B-39ECCCD08E41}" type="pres">
      <dgm:prSet presAssocID="{6ED3CB00-C5E1-4D15-861B-E7FDF9FB59BC}" presName="diagram" presStyleCnt="0">
        <dgm:presLayoutVars>
          <dgm:chPref val="1"/>
          <dgm:dir/>
          <dgm:animOne val="branch"/>
          <dgm:animLvl val="lvl"/>
          <dgm:resizeHandles val="exact"/>
        </dgm:presLayoutVars>
      </dgm:prSet>
      <dgm:spPr/>
    </dgm:pt>
    <dgm:pt modelId="{AE61AC0F-BA22-4434-A1A5-CDBBC3CECB59}" type="pres">
      <dgm:prSet presAssocID="{C3AF3399-2020-4529-A2A1-C9626AE5B88F}" presName="root1" presStyleCnt="0"/>
      <dgm:spPr/>
    </dgm:pt>
    <dgm:pt modelId="{24B069F8-32FE-4B7C-A94F-EE3DDAA9D610}" type="pres">
      <dgm:prSet presAssocID="{C3AF3399-2020-4529-A2A1-C9626AE5B88F}" presName="LevelOneTextNode" presStyleLbl="node0" presStyleIdx="0" presStyleCnt="1" custScaleX="118878" custScaleY="135150" custLinFactNeighborX="-37456" custLinFactNeighborY="-1516">
        <dgm:presLayoutVars>
          <dgm:chPref val="3"/>
        </dgm:presLayoutVars>
      </dgm:prSet>
      <dgm:spPr/>
    </dgm:pt>
    <dgm:pt modelId="{23F51394-4077-4E69-85D5-81FAC6F4274F}" type="pres">
      <dgm:prSet presAssocID="{C3AF3399-2020-4529-A2A1-C9626AE5B88F}" presName="level2hierChild" presStyleCnt="0"/>
      <dgm:spPr/>
    </dgm:pt>
    <dgm:pt modelId="{C9F42A22-5C3D-41DD-BD68-F5883989D0B1}" type="pres">
      <dgm:prSet presAssocID="{945A0204-E464-4D68-8AC8-89A86F2D9ADE}" presName="conn2-1" presStyleLbl="parChTrans1D2" presStyleIdx="0" presStyleCnt="4"/>
      <dgm:spPr/>
    </dgm:pt>
    <dgm:pt modelId="{8BCEC5D7-D4B0-4BEC-B329-A391E84EE42C}" type="pres">
      <dgm:prSet presAssocID="{945A0204-E464-4D68-8AC8-89A86F2D9ADE}" presName="connTx" presStyleLbl="parChTrans1D2" presStyleIdx="0" presStyleCnt="4"/>
      <dgm:spPr/>
    </dgm:pt>
    <dgm:pt modelId="{D493F42F-5D01-4CD1-AD75-9895389E2402}" type="pres">
      <dgm:prSet presAssocID="{B7568C8E-2481-45E3-AB4C-5B5513DF006B}" presName="root2" presStyleCnt="0"/>
      <dgm:spPr/>
    </dgm:pt>
    <dgm:pt modelId="{03109D61-DE05-495C-AC3E-79C8BE1C396B}" type="pres">
      <dgm:prSet presAssocID="{B7568C8E-2481-45E3-AB4C-5B5513DF006B}" presName="LevelTwoTextNode" presStyleLbl="node2" presStyleIdx="0" presStyleCnt="4" custScaleX="133276" custScaleY="100141" custLinFactNeighborX="-28771" custLinFactNeighborY="-18">
        <dgm:presLayoutVars>
          <dgm:chPref val="3"/>
        </dgm:presLayoutVars>
      </dgm:prSet>
      <dgm:spPr/>
    </dgm:pt>
    <dgm:pt modelId="{9383A55C-E848-4D88-A11E-DFA428286606}" type="pres">
      <dgm:prSet presAssocID="{B7568C8E-2481-45E3-AB4C-5B5513DF006B}" presName="level3hierChild" presStyleCnt="0"/>
      <dgm:spPr/>
    </dgm:pt>
    <dgm:pt modelId="{2583A79A-6146-4B02-A1D6-FDEC84FFA987}" type="pres">
      <dgm:prSet presAssocID="{F8821A9F-50AB-4E72-8CD5-37093AC30400}" presName="conn2-1" presStyleLbl="parChTrans1D3" presStyleIdx="0" presStyleCnt="7"/>
      <dgm:spPr/>
    </dgm:pt>
    <dgm:pt modelId="{A76A37F7-8CD1-452D-821D-28E1DFCC2677}" type="pres">
      <dgm:prSet presAssocID="{F8821A9F-50AB-4E72-8CD5-37093AC30400}" presName="connTx" presStyleLbl="parChTrans1D3" presStyleIdx="0" presStyleCnt="7"/>
      <dgm:spPr/>
    </dgm:pt>
    <dgm:pt modelId="{54C50295-8FAA-425D-8B11-E59D6DB1568B}" type="pres">
      <dgm:prSet presAssocID="{95B619F9-5EA0-4D71-B8CB-FB0800D5C73E}" presName="root2" presStyleCnt="0"/>
      <dgm:spPr/>
    </dgm:pt>
    <dgm:pt modelId="{6BD40356-968E-467D-A806-0EE53CB8AB75}" type="pres">
      <dgm:prSet presAssocID="{95B619F9-5EA0-4D71-B8CB-FB0800D5C73E}" presName="LevelTwoTextNode" presStyleLbl="node3" presStyleIdx="0" presStyleCnt="7" custScaleX="170653" custScaleY="85704" custLinFactNeighborX="-35792" custLinFactNeighborY="-7549">
        <dgm:presLayoutVars>
          <dgm:chPref val="3"/>
        </dgm:presLayoutVars>
      </dgm:prSet>
      <dgm:spPr/>
    </dgm:pt>
    <dgm:pt modelId="{CF5863F0-FA51-422C-8FF9-BCF8D29BA85A}" type="pres">
      <dgm:prSet presAssocID="{95B619F9-5EA0-4D71-B8CB-FB0800D5C73E}" presName="level3hierChild" presStyleCnt="0"/>
      <dgm:spPr/>
    </dgm:pt>
    <dgm:pt modelId="{58EF0AAB-E145-402D-8077-F5EB949F18F1}" type="pres">
      <dgm:prSet presAssocID="{CF6A6F64-C9EA-4E69-963C-AAFEAF552A68}" presName="conn2-1" presStyleLbl="parChTrans1D2" presStyleIdx="1" presStyleCnt="4"/>
      <dgm:spPr/>
    </dgm:pt>
    <dgm:pt modelId="{F230F504-BEDC-46CF-9ED4-B84575168EF7}" type="pres">
      <dgm:prSet presAssocID="{CF6A6F64-C9EA-4E69-963C-AAFEAF552A68}" presName="connTx" presStyleLbl="parChTrans1D2" presStyleIdx="1" presStyleCnt="4"/>
      <dgm:spPr/>
    </dgm:pt>
    <dgm:pt modelId="{8AD41634-54BB-42DA-97FA-566AF1779ECE}" type="pres">
      <dgm:prSet presAssocID="{498DCBE5-968F-45F3-A905-BAF70B23449E}" presName="root2" presStyleCnt="0"/>
      <dgm:spPr/>
    </dgm:pt>
    <dgm:pt modelId="{CAD095FB-C462-45D1-A0E0-FD7FC79C8D0E}" type="pres">
      <dgm:prSet presAssocID="{498DCBE5-968F-45F3-A905-BAF70B23449E}" presName="LevelTwoTextNode" presStyleLbl="node2" presStyleIdx="1" presStyleCnt="4" custScaleX="143200" custLinFactNeighborX="-30006" custLinFactNeighborY="5126">
        <dgm:presLayoutVars>
          <dgm:chPref val="3"/>
        </dgm:presLayoutVars>
      </dgm:prSet>
      <dgm:spPr/>
    </dgm:pt>
    <dgm:pt modelId="{D1AF149C-4C22-45E3-8A31-03181178B795}" type="pres">
      <dgm:prSet presAssocID="{498DCBE5-968F-45F3-A905-BAF70B23449E}" presName="level3hierChild" presStyleCnt="0"/>
      <dgm:spPr/>
    </dgm:pt>
    <dgm:pt modelId="{8C198D7D-2A82-4CE2-9054-814BF4284997}" type="pres">
      <dgm:prSet presAssocID="{6E868734-FB78-4582-B772-CC3E422E4272}" presName="conn2-1" presStyleLbl="parChTrans1D3" presStyleIdx="1" presStyleCnt="7"/>
      <dgm:spPr/>
    </dgm:pt>
    <dgm:pt modelId="{F64080FB-47E6-41A8-A679-289B521ACB41}" type="pres">
      <dgm:prSet presAssocID="{6E868734-FB78-4582-B772-CC3E422E4272}" presName="connTx" presStyleLbl="parChTrans1D3" presStyleIdx="1" presStyleCnt="7"/>
      <dgm:spPr/>
    </dgm:pt>
    <dgm:pt modelId="{EBBD2B11-3DA2-4DBD-8903-697AC99EDBC4}" type="pres">
      <dgm:prSet presAssocID="{0EF89046-5925-4CB7-93A6-69E18F251343}" presName="root2" presStyleCnt="0"/>
      <dgm:spPr/>
    </dgm:pt>
    <dgm:pt modelId="{0B468581-793B-4119-ADF1-5E018D5C279C}" type="pres">
      <dgm:prSet presAssocID="{0EF89046-5925-4CB7-93A6-69E18F251343}" presName="LevelTwoTextNode" presStyleLbl="node3" presStyleIdx="1" presStyleCnt="7" custScaleX="174947" custScaleY="84077" custLinFactNeighborX="-44947" custLinFactNeighborY="-18761">
        <dgm:presLayoutVars>
          <dgm:chPref val="3"/>
        </dgm:presLayoutVars>
      </dgm:prSet>
      <dgm:spPr/>
    </dgm:pt>
    <dgm:pt modelId="{645E040A-E761-46E9-9DB7-2C914206D5B5}" type="pres">
      <dgm:prSet presAssocID="{0EF89046-5925-4CB7-93A6-69E18F251343}" presName="level3hierChild" presStyleCnt="0"/>
      <dgm:spPr/>
    </dgm:pt>
    <dgm:pt modelId="{1FE4A6AC-E7F4-4157-A12A-01196DF4096A}" type="pres">
      <dgm:prSet presAssocID="{FD7E5B06-785A-4664-AB8A-997EBC3E4163}" presName="conn2-1" presStyleLbl="parChTrans1D2" presStyleIdx="2" presStyleCnt="4"/>
      <dgm:spPr/>
    </dgm:pt>
    <dgm:pt modelId="{15A019FD-19A9-4C8D-948C-6BA9671EED6B}" type="pres">
      <dgm:prSet presAssocID="{FD7E5B06-785A-4664-AB8A-997EBC3E4163}" presName="connTx" presStyleLbl="parChTrans1D2" presStyleIdx="2" presStyleCnt="4"/>
      <dgm:spPr/>
    </dgm:pt>
    <dgm:pt modelId="{2AF91FE9-6BDE-4E4A-9D7D-97F8F3298825}" type="pres">
      <dgm:prSet presAssocID="{EEAB0C79-3C46-409B-B333-E277F7F22F63}" presName="root2" presStyleCnt="0"/>
      <dgm:spPr/>
    </dgm:pt>
    <dgm:pt modelId="{08B339C1-6154-4203-90F9-25EC8B9E884B}" type="pres">
      <dgm:prSet presAssocID="{EEAB0C79-3C46-409B-B333-E277F7F22F63}" presName="LevelTwoTextNode" presStyleLbl="node2" presStyleIdx="2" presStyleCnt="4" custScaleX="138814" custScaleY="132573" custLinFactNeighborX="-31596" custLinFactNeighborY="-10248">
        <dgm:presLayoutVars>
          <dgm:chPref val="3"/>
        </dgm:presLayoutVars>
      </dgm:prSet>
      <dgm:spPr>
        <a:xfrm>
          <a:off x="4133273" y="2961698"/>
          <a:ext cx="1469994" cy="734997"/>
        </a:xfrm>
        <a:prstGeom prst="roundRect">
          <a:avLst>
            <a:gd name="adj" fmla="val 10000"/>
          </a:avLst>
        </a:prstGeom>
      </dgm:spPr>
    </dgm:pt>
    <dgm:pt modelId="{2E01B133-EED1-4C3E-9FB1-684E9FDDF321}" type="pres">
      <dgm:prSet presAssocID="{EEAB0C79-3C46-409B-B333-E277F7F22F63}" presName="level3hierChild" presStyleCnt="0"/>
      <dgm:spPr/>
    </dgm:pt>
    <dgm:pt modelId="{4B0CE4F1-6E61-4C8E-BA10-1EC08E9C8460}" type="pres">
      <dgm:prSet presAssocID="{DB40ABA7-B27C-4940-8BE9-4750D75C7461}" presName="conn2-1" presStyleLbl="parChTrans1D3" presStyleIdx="2" presStyleCnt="7"/>
      <dgm:spPr/>
    </dgm:pt>
    <dgm:pt modelId="{3182E3CC-4EBE-4237-B55A-E8947BD57E11}" type="pres">
      <dgm:prSet presAssocID="{DB40ABA7-B27C-4940-8BE9-4750D75C7461}" presName="connTx" presStyleLbl="parChTrans1D3" presStyleIdx="2" presStyleCnt="7"/>
      <dgm:spPr/>
    </dgm:pt>
    <dgm:pt modelId="{AE8A0804-0BB8-4165-BCEE-035DF6343692}" type="pres">
      <dgm:prSet presAssocID="{E66F9130-739F-4092-A7EB-5D4225C99616}" presName="root2" presStyleCnt="0"/>
      <dgm:spPr/>
    </dgm:pt>
    <dgm:pt modelId="{FB6887FC-831B-4DAD-8CA1-0C3296335ABD}" type="pres">
      <dgm:prSet presAssocID="{E66F9130-739F-4092-A7EB-5D4225C99616}" presName="LevelTwoTextNode" presStyleLbl="node3" presStyleIdx="2" presStyleCnt="7" custScaleX="171689" custScaleY="61465" custLinFactNeighborX="-38115" custLinFactNeighborY="-8604">
        <dgm:presLayoutVars>
          <dgm:chPref val="3"/>
        </dgm:presLayoutVars>
      </dgm:prSet>
      <dgm:spPr>
        <a:xfrm>
          <a:off x="6191265" y="1693828"/>
          <a:ext cx="1469994" cy="734997"/>
        </a:xfrm>
        <a:prstGeom prst="roundRect">
          <a:avLst>
            <a:gd name="adj" fmla="val 10000"/>
          </a:avLst>
        </a:prstGeom>
      </dgm:spPr>
    </dgm:pt>
    <dgm:pt modelId="{FFB883F3-3A7E-45B0-BA21-98EB980D45B8}" type="pres">
      <dgm:prSet presAssocID="{E66F9130-739F-4092-A7EB-5D4225C99616}" presName="level3hierChild" presStyleCnt="0"/>
      <dgm:spPr/>
    </dgm:pt>
    <dgm:pt modelId="{F027C0F8-F2B2-4ED9-8B02-888704DCF984}" type="pres">
      <dgm:prSet presAssocID="{AA633FB6-B201-49B7-9666-D88B279C0F5F}" presName="conn2-1" presStyleLbl="parChTrans1D3" presStyleIdx="3" presStyleCnt="7"/>
      <dgm:spPr/>
    </dgm:pt>
    <dgm:pt modelId="{06BDAA06-659A-4C0B-8F1A-AE3176ED32B9}" type="pres">
      <dgm:prSet presAssocID="{AA633FB6-B201-49B7-9666-D88B279C0F5F}" presName="connTx" presStyleLbl="parChTrans1D3" presStyleIdx="3" presStyleCnt="7"/>
      <dgm:spPr/>
    </dgm:pt>
    <dgm:pt modelId="{A8BC9FD6-9A92-4118-B9C2-4EE93C04C0E3}" type="pres">
      <dgm:prSet presAssocID="{CE129C9A-2ACC-4604-AC6F-1FB205721AD3}" presName="root2" presStyleCnt="0"/>
      <dgm:spPr/>
    </dgm:pt>
    <dgm:pt modelId="{576B2C4B-DBF0-4D1C-8494-BAA74C7866F9}" type="pres">
      <dgm:prSet presAssocID="{CE129C9A-2ACC-4604-AC6F-1FB205721AD3}" presName="LevelTwoTextNode" presStyleLbl="node3" presStyleIdx="3" presStyleCnt="7" custScaleX="172640" custScaleY="68316" custLinFactNeighborX="-39066" custLinFactNeighborY="-6197">
        <dgm:presLayoutVars>
          <dgm:chPref val="3"/>
        </dgm:presLayoutVars>
      </dgm:prSet>
      <dgm:spPr>
        <a:xfrm>
          <a:off x="6191265" y="2539075"/>
          <a:ext cx="1469994" cy="734997"/>
        </a:xfrm>
        <a:prstGeom prst="roundRect">
          <a:avLst>
            <a:gd name="adj" fmla="val 10000"/>
          </a:avLst>
        </a:prstGeom>
      </dgm:spPr>
    </dgm:pt>
    <dgm:pt modelId="{0BC6BB2E-0612-4404-96FF-89E428BC8D1E}" type="pres">
      <dgm:prSet presAssocID="{CE129C9A-2ACC-4604-AC6F-1FB205721AD3}" presName="level3hierChild" presStyleCnt="0"/>
      <dgm:spPr/>
    </dgm:pt>
    <dgm:pt modelId="{0A473F2C-99A0-45A8-B49A-702A3180D513}" type="pres">
      <dgm:prSet presAssocID="{362975F3-6D2A-40C2-9C7D-D2FF93E697B4}" presName="conn2-1" presStyleLbl="parChTrans1D3" presStyleIdx="4" presStyleCnt="7"/>
      <dgm:spPr/>
    </dgm:pt>
    <dgm:pt modelId="{9462539D-051D-4680-8749-052C656899D6}" type="pres">
      <dgm:prSet presAssocID="{362975F3-6D2A-40C2-9C7D-D2FF93E697B4}" presName="connTx" presStyleLbl="parChTrans1D3" presStyleIdx="4" presStyleCnt="7"/>
      <dgm:spPr/>
    </dgm:pt>
    <dgm:pt modelId="{D25DB66B-AFC8-4A96-B90A-BFA034A43A5E}" type="pres">
      <dgm:prSet presAssocID="{02721D0C-5DA9-46A6-A989-C9A00AC3EBD1}" presName="root2" presStyleCnt="0"/>
      <dgm:spPr/>
    </dgm:pt>
    <dgm:pt modelId="{5656E3A8-9536-4C60-885C-DD9E7FEE6CA6}" type="pres">
      <dgm:prSet presAssocID="{02721D0C-5DA9-46A6-A989-C9A00AC3EBD1}" presName="LevelTwoTextNode" presStyleLbl="node3" presStyleIdx="4" presStyleCnt="7" custScaleX="172666" custScaleY="63533" custLinFactNeighborX="-39092" custLinFactNeighborY="-10130">
        <dgm:presLayoutVars>
          <dgm:chPref val="3"/>
        </dgm:presLayoutVars>
      </dgm:prSet>
      <dgm:spPr>
        <a:xfrm>
          <a:off x="6191265" y="3384321"/>
          <a:ext cx="1469994" cy="734997"/>
        </a:xfrm>
        <a:prstGeom prst="roundRect">
          <a:avLst>
            <a:gd name="adj" fmla="val 10000"/>
          </a:avLst>
        </a:prstGeom>
      </dgm:spPr>
    </dgm:pt>
    <dgm:pt modelId="{753705F3-A89E-46B2-AB9F-257FBBB40FC2}" type="pres">
      <dgm:prSet presAssocID="{02721D0C-5DA9-46A6-A989-C9A00AC3EBD1}" presName="level3hierChild" presStyleCnt="0"/>
      <dgm:spPr/>
    </dgm:pt>
    <dgm:pt modelId="{28A65DAA-287A-46EC-8569-D6F3AC2192A8}" type="pres">
      <dgm:prSet presAssocID="{10A8529F-DD4E-43A5-AB92-0548E498318A}" presName="conn2-1" presStyleLbl="parChTrans1D3" presStyleIdx="5" presStyleCnt="7"/>
      <dgm:spPr/>
    </dgm:pt>
    <dgm:pt modelId="{A20EF164-07B6-44FD-93A9-A48ED46B26AB}" type="pres">
      <dgm:prSet presAssocID="{10A8529F-DD4E-43A5-AB92-0548E498318A}" presName="connTx" presStyleLbl="parChTrans1D3" presStyleIdx="5" presStyleCnt="7"/>
      <dgm:spPr/>
    </dgm:pt>
    <dgm:pt modelId="{3577E187-46F9-40F9-B4DD-054A4BDE0E05}" type="pres">
      <dgm:prSet presAssocID="{857B2B81-098B-404F-BCB7-A85F440044A2}" presName="root2" presStyleCnt="0"/>
      <dgm:spPr/>
    </dgm:pt>
    <dgm:pt modelId="{BD163A36-B7AC-4110-803E-700F85E74C07}" type="pres">
      <dgm:prSet presAssocID="{857B2B81-098B-404F-BCB7-A85F440044A2}" presName="LevelTwoTextNode" presStyleLbl="node3" presStyleIdx="5" presStyleCnt="7" custScaleX="175649" custScaleY="55451" custLinFactNeighborX="-42075" custLinFactNeighborY="-8315">
        <dgm:presLayoutVars>
          <dgm:chPref val="3"/>
        </dgm:presLayoutVars>
      </dgm:prSet>
      <dgm:spPr/>
    </dgm:pt>
    <dgm:pt modelId="{FBD0D3A1-38F0-4CB5-BDA7-5B3520E4ECD5}" type="pres">
      <dgm:prSet presAssocID="{857B2B81-098B-404F-BCB7-A85F440044A2}" presName="level3hierChild" presStyleCnt="0"/>
      <dgm:spPr/>
    </dgm:pt>
    <dgm:pt modelId="{33166157-D525-44C8-82E9-9F6AABB19B96}" type="pres">
      <dgm:prSet presAssocID="{52692AAE-1B51-474A-89A7-37E3ACD75722}" presName="conn2-1" presStyleLbl="parChTrans1D2" presStyleIdx="3" presStyleCnt="4"/>
      <dgm:spPr/>
    </dgm:pt>
    <dgm:pt modelId="{8463B591-4537-415D-8DC5-3793A6185893}" type="pres">
      <dgm:prSet presAssocID="{52692AAE-1B51-474A-89A7-37E3ACD75722}" presName="connTx" presStyleLbl="parChTrans1D2" presStyleIdx="3" presStyleCnt="4"/>
      <dgm:spPr/>
    </dgm:pt>
    <dgm:pt modelId="{DABB0E16-87BF-4522-8602-08E849B64D0E}" type="pres">
      <dgm:prSet presAssocID="{39757C25-D59B-4382-AD9D-67169A5E06FE}" presName="root2" presStyleCnt="0"/>
      <dgm:spPr/>
    </dgm:pt>
    <dgm:pt modelId="{1DEEEDFF-E49E-4A38-8B40-1C5C596B8136}" type="pres">
      <dgm:prSet presAssocID="{39757C25-D59B-4382-AD9D-67169A5E06FE}" presName="LevelTwoTextNode" presStyleLbl="node2" presStyleIdx="3" presStyleCnt="4" custScaleX="136401" custScaleY="85949" custLinFactNeighborX="-25935" custLinFactNeighborY="-288">
        <dgm:presLayoutVars>
          <dgm:chPref val="3"/>
        </dgm:presLayoutVars>
      </dgm:prSet>
      <dgm:spPr/>
    </dgm:pt>
    <dgm:pt modelId="{89EE6D5F-121D-4BDE-90B3-019A3B76AF46}" type="pres">
      <dgm:prSet presAssocID="{39757C25-D59B-4382-AD9D-67169A5E06FE}" presName="level3hierChild" presStyleCnt="0"/>
      <dgm:spPr/>
    </dgm:pt>
    <dgm:pt modelId="{25C31073-404C-45DD-B36B-3F8D8C355C08}" type="pres">
      <dgm:prSet presAssocID="{B4735D57-8068-4D34-8E78-07482242ED3C}" presName="conn2-1" presStyleLbl="parChTrans1D3" presStyleIdx="6" presStyleCnt="7"/>
      <dgm:spPr/>
    </dgm:pt>
    <dgm:pt modelId="{428348EC-0785-4A8D-997E-ED22F12DCFBF}" type="pres">
      <dgm:prSet presAssocID="{B4735D57-8068-4D34-8E78-07482242ED3C}" presName="connTx" presStyleLbl="parChTrans1D3" presStyleIdx="6" presStyleCnt="7"/>
      <dgm:spPr/>
    </dgm:pt>
    <dgm:pt modelId="{B446C1EE-D072-4F29-B610-2354651510A3}" type="pres">
      <dgm:prSet presAssocID="{638A49E2-B144-40E3-9378-B078008726E3}" presName="root2" presStyleCnt="0"/>
      <dgm:spPr/>
    </dgm:pt>
    <dgm:pt modelId="{5FC49FFD-6CF4-4C05-9983-75422283D90E}" type="pres">
      <dgm:prSet presAssocID="{638A49E2-B144-40E3-9378-B078008726E3}" presName="LevelTwoTextNode" presStyleLbl="node3" presStyleIdx="6" presStyleCnt="7" custScaleX="176284" custScaleY="53186" custLinFactNeighborX="-39079" custLinFactNeighborY="-3258">
        <dgm:presLayoutVars>
          <dgm:chPref val="3"/>
        </dgm:presLayoutVars>
      </dgm:prSet>
      <dgm:spPr/>
    </dgm:pt>
    <dgm:pt modelId="{F268E612-E894-41EA-9CCF-31B442998692}" type="pres">
      <dgm:prSet presAssocID="{638A49E2-B144-40E3-9378-B078008726E3}" presName="level3hierChild" presStyleCnt="0"/>
      <dgm:spPr/>
    </dgm:pt>
  </dgm:ptLst>
  <dgm:cxnLst>
    <dgm:cxn modelId="{FE836703-FD02-4679-87E9-1C5B9B24FB3D}" type="presOf" srcId="{E66F9130-739F-4092-A7EB-5D4225C99616}" destId="{FB6887FC-831B-4DAD-8CA1-0C3296335ABD}" srcOrd="0" destOrd="0" presId="urn:microsoft.com/office/officeart/2005/8/layout/hierarchy2"/>
    <dgm:cxn modelId="{12B5480E-E30B-4080-97F8-24E94907909D}" type="presOf" srcId="{0EF89046-5925-4CB7-93A6-69E18F251343}" destId="{0B468581-793B-4119-ADF1-5E018D5C279C}" srcOrd="0" destOrd="0" presId="urn:microsoft.com/office/officeart/2005/8/layout/hierarchy2"/>
    <dgm:cxn modelId="{E4310D14-DF2C-4AAF-AE25-FE3D58C751EB}" type="presOf" srcId="{C3AF3399-2020-4529-A2A1-C9626AE5B88F}" destId="{24B069F8-32FE-4B7C-A94F-EE3DDAA9D610}" srcOrd="0" destOrd="0" presId="urn:microsoft.com/office/officeart/2005/8/layout/hierarchy2"/>
    <dgm:cxn modelId="{2B5E7214-82E8-4B10-B319-B7F1935C098A}" type="presOf" srcId="{EEAB0C79-3C46-409B-B333-E277F7F22F63}" destId="{08B339C1-6154-4203-90F9-25EC8B9E884B}" srcOrd="0" destOrd="0" presId="urn:microsoft.com/office/officeart/2005/8/layout/hierarchy2"/>
    <dgm:cxn modelId="{23CA2915-25FB-4696-9765-4AD885372A9D}" type="presOf" srcId="{498DCBE5-968F-45F3-A905-BAF70B23449E}" destId="{CAD095FB-C462-45D1-A0E0-FD7FC79C8D0E}" srcOrd="0" destOrd="0" presId="urn:microsoft.com/office/officeart/2005/8/layout/hierarchy2"/>
    <dgm:cxn modelId="{9355001C-9A3D-4F02-AE5C-8AD10831C25D}" srcId="{C3AF3399-2020-4529-A2A1-C9626AE5B88F}" destId="{EEAB0C79-3C46-409B-B333-E277F7F22F63}" srcOrd="2" destOrd="0" parTransId="{FD7E5B06-785A-4664-AB8A-997EBC3E4163}" sibTransId="{652E921D-9E51-4BED-84A3-7770973612F4}"/>
    <dgm:cxn modelId="{DFE2B025-9753-4724-88CB-60CB62621139}" type="presOf" srcId="{945A0204-E464-4D68-8AC8-89A86F2D9ADE}" destId="{8BCEC5D7-D4B0-4BEC-B329-A391E84EE42C}" srcOrd="1" destOrd="0" presId="urn:microsoft.com/office/officeart/2005/8/layout/hierarchy2"/>
    <dgm:cxn modelId="{395EF326-A3DA-422F-9726-E40A74475FB4}" type="presOf" srcId="{39757C25-D59B-4382-AD9D-67169A5E06FE}" destId="{1DEEEDFF-E49E-4A38-8B40-1C5C596B8136}" srcOrd="0" destOrd="0" presId="urn:microsoft.com/office/officeart/2005/8/layout/hierarchy2"/>
    <dgm:cxn modelId="{4B6B0231-B37C-422B-A540-59FE5611E755}" type="presOf" srcId="{DB40ABA7-B27C-4940-8BE9-4750D75C7461}" destId="{4B0CE4F1-6E61-4C8E-BA10-1EC08E9C8460}" srcOrd="0" destOrd="0" presId="urn:microsoft.com/office/officeart/2005/8/layout/hierarchy2"/>
    <dgm:cxn modelId="{6651A333-83FF-4BBF-AC79-2D7925EC0360}" type="presOf" srcId="{638A49E2-B144-40E3-9378-B078008726E3}" destId="{5FC49FFD-6CF4-4C05-9983-75422283D90E}" srcOrd="0" destOrd="0" presId="urn:microsoft.com/office/officeart/2005/8/layout/hierarchy2"/>
    <dgm:cxn modelId="{E7016636-CCA1-4CBF-B4DB-6488DDCDB7D7}" type="presOf" srcId="{CF6A6F64-C9EA-4E69-963C-AAFEAF552A68}" destId="{F230F504-BEDC-46CF-9ED4-B84575168EF7}" srcOrd="1" destOrd="0" presId="urn:microsoft.com/office/officeart/2005/8/layout/hierarchy2"/>
    <dgm:cxn modelId="{912DBE3C-C6AC-4C10-9B68-B658E2035E8B}" type="presOf" srcId="{10A8529F-DD4E-43A5-AB92-0548E498318A}" destId="{28A65DAA-287A-46EC-8569-D6F3AC2192A8}" srcOrd="0" destOrd="0" presId="urn:microsoft.com/office/officeart/2005/8/layout/hierarchy2"/>
    <dgm:cxn modelId="{BA19773D-B010-4C24-8D1C-BC558367F0C5}" srcId="{C3AF3399-2020-4529-A2A1-C9626AE5B88F}" destId="{B7568C8E-2481-45E3-AB4C-5B5513DF006B}" srcOrd="0" destOrd="0" parTransId="{945A0204-E464-4D68-8AC8-89A86F2D9ADE}" sibTransId="{2BF92CB3-D144-4E7F-8124-869D1663289B}"/>
    <dgm:cxn modelId="{73365D5D-7E91-4934-82DF-7C3F9E5AE7BA}" type="presOf" srcId="{945A0204-E464-4D68-8AC8-89A86F2D9ADE}" destId="{C9F42A22-5C3D-41DD-BD68-F5883989D0B1}" srcOrd="0" destOrd="0" presId="urn:microsoft.com/office/officeart/2005/8/layout/hierarchy2"/>
    <dgm:cxn modelId="{CF6F005E-E2A9-4B20-92EA-CF3F86C8E43A}" type="presOf" srcId="{362975F3-6D2A-40C2-9C7D-D2FF93E697B4}" destId="{0A473F2C-99A0-45A8-B49A-702A3180D513}" srcOrd="0" destOrd="0" presId="urn:microsoft.com/office/officeart/2005/8/layout/hierarchy2"/>
    <dgm:cxn modelId="{7641C742-9259-45F5-A3AC-1F4EEFBDD298}" type="presOf" srcId="{857B2B81-098B-404F-BCB7-A85F440044A2}" destId="{BD163A36-B7AC-4110-803E-700F85E74C07}" srcOrd="0" destOrd="0" presId="urn:microsoft.com/office/officeart/2005/8/layout/hierarchy2"/>
    <dgm:cxn modelId="{570E0E4C-8FC4-48D0-997D-BE0DF0DDD48C}" type="presOf" srcId="{FD7E5B06-785A-4664-AB8A-997EBC3E4163}" destId="{1FE4A6AC-E7F4-4157-A12A-01196DF4096A}" srcOrd="0" destOrd="0" presId="urn:microsoft.com/office/officeart/2005/8/layout/hierarchy2"/>
    <dgm:cxn modelId="{B7E22A6E-C0D4-494F-922C-B7545E7E6E98}" type="presOf" srcId="{6E868734-FB78-4582-B772-CC3E422E4272}" destId="{F64080FB-47E6-41A8-A679-289B521ACB41}" srcOrd="1" destOrd="0" presId="urn:microsoft.com/office/officeart/2005/8/layout/hierarchy2"/>
    <dgm:cxn modelId="{28C94275-5AAB-4585-B952-8C8850F625C8}" type="presOf" srcId="{52692AAE-1B51-474A-89A7-37E3ACD75722}" destId="{33166157-D525-44C8-82E9-9F6AABB19B96}" srcOrd="0" destOrd="0" presId="urn:microsoft.com/office/officeart/2005/8/layout/hierarchy2"/>
    <dgm:cxn modelId="{FEB73577-7906-4834-A65F-88D2A93375A4}" type="presOf" srcId="{95B619F9-5EA0-4D71-B8CB-FB0800D5C73E}" destId="{6BD40356-968E-467D-A806-0EE53CB8AB75}" srcOrd="0" destOrd="0" presId="urn:microsoft.com/office/officeart/2005/8/layout/hierarchy2"/>
    <dgm:cxn modelId="{741E8257-B4BF-4087-90D7-E8ED012CA6F9}" srcId="{498DCBE5-968F-45F3-A905-BAF70B23449E}" destId="{0EF89046-5925-4CB7-93A6-69E18F251343}" srcOrd="0" destOrd="0" parTransId="{6E868734-FB78-4582-B772-CC3E422E4272}" sibTransId="{529DE246-F9BC-4AB2-9791-3C91BE1E84B6}"/>
    <dgm:cxn modelId="{D338A659-763B-4782-A09F-D83F403A3AE8}" srcId="{EEAB0C79-3C46-409B-B333-E277F7F22F63}" destId="{857B2B81-098B-404F-BCB7-A85F440044A2}" srcOrd="3" destOrd="0" parTransId="{10A8529F-DD4E-43A5-AB92-0548E498318A}" sibTransId="{959B5629-0C29-4ED8-BAF8-D268A1FCB213}"/>
    <dgm:cxn modelId="{BC1F467C-7652-497F-9D42-C34DEC9BF119}" type="presOf" srcId="{DB40ABA7-B27C-4940-8BE9-4750D75C7461}" destId="{3182E3CC-4EBE-4237-B55A-E8947BD57E11}" srcOrd="1" destOrd="0" presId="urn:microsoft.com/office/officeart/2005/8/layout/hierarchy2"/>
    <dgm:cxn modelId="{B5FC6083-2288-459C-9220-EDAEF4E3FAE7}" type="presOf" srcId="{10A8529F-DD4E-43A5-AB92-0548E498318A}" destId="{A20EF164-07B6-44FD-93A9-A48ED46B26AB}" srcOrd="1" destOrd="0" presId="urn:microsoft.com/office/officeart/2005/8/layout/hierarchy2"/>
    <dgm:cxn modelId="{0B1D9A84-F696-48AF-8E05-456CFBD11733}" srcId="{EEAB0C79-3C46-409B-B333-E277F7F22F63}" destId="{CE129C9A-2ACC-4604-AC6F-1FB205721AD3}" srcOrd="1" destOrd="0" parTransId="{AA633FB6-B201-49B7-9666-D88B279C0F5F}" sibTransId="{38AEB3B4-504F-4E3E-A9D3-B402B4D7A8E9}"/>
    <dgm:cxn modelId="{647AC884-9448-4DF6-AB0C-AD5C590DCC88}" type="presOf" srcId="{B4735D57-8068-4D34-8E78-07482242ED3C}" destId="{428348EC-0785-4A8D-997E-ED22F12DCFBF}" srcOrd="1" destOrd="0" presId="urn:microsoft.com/office/officeart/2005/8/layout/hierarchy2"/>
    <dgm:cxn modelId="{528F5E87-1A12-46EC-A591-86916CA7EAA0}" type="presOf" srcId="{AA633FB6-B201-49B7-9666-D88B279C0F5F}" destId="{F027C0F8-F2B2-4ED9-8B02-888704DCF984}" srcOrd="0" destOrd="0" presId="urn:microsoft.com/office/officeart/2005/8/layout/hierarchy2"/>
    <dgm:cxn modelId="{CBED3E89-8FA4-4A5C-9578-57FE90B53FB8}" type="presOf" srcId="{F8821A9F-50AB-4E72-8CD5-37093AC30400}" destId="{A76A37F7-8CD1-452D-821D-28E1DFCC2677}" srcOrd="1" destOrd="0" presId="urn:microsoft.com/office/officeart/2005/8/layout/hierarchy2"/>
    <dgm:cxn modelId="{6E0AF08A-6185-477B-94F2-D2457B79BC29}" type="presOf" srcId="{CE129C9A-2ACC-4604-AC6F-1FB205721AD3}" destId="{576B2C4B-DBF0-4D1C-8494-BAA74C7866F9}" srcOrd="0" destOrd="0" presId="urn:microsoft.com/office/officeart/2005/8/layout/hierarchy2"/>
    <dgm:cxn modelId="{9A5BE795-A4AB-469F-8460-C282CE961900}" type="presOf" srcId="{B7568C8E-2481-45E3-AB4C-5B5513DF006B}" destId="{03109D61-DE05-495C-AC3E-79C8BE1C396B}" srcOrd="0" destOrd="0" presId="urn:microsoft.com/office/officeart/2005/8/layout/hierarchy2"/>
    <dgm:cxn modelId="{801347A1-0590-417E-AFEF-A23A48718371}" type="presOf" srcId="{FD7E5B06-785A-4664-AB8A-997EBC3E4163}" destId="{15A019FD-19A9-4C8D-948C-6BA9671EED6B}" srcOrd="1" destOrd="0" presId="urn:microsoft.com/office/officeart/2005/8/layout/hierarchy2"/>
    <dgm:cxn modelId="{BD754BA3-177D-42ED-A3DB-AB5A76A8C104}" type="presOf" srcId="{CF6A6F64-C9EA-4E69-963C-AAFEAF552A68}" destId="{58EF0AAB-E145-402D-8077-F5EB949F18F1}" srcOrd="0" destOrd="0" presId="urn:microsoft.com/office/officeart/2005/8/layout/hierarchy2"/>
    <dgm:cxn modelId="{94776BA8-AF27-46E6-ABE0-CB0AA18F5A34}" srcId="{EEAB0C79-3C46-409B-B333-E277F7F22F63}" destId="{02721D0C-5DA9-46A6-A989-C9A00AC3EBD1}" srcOrd="2" destOrd="0" parTransId="{362975F3-6D2A-40C2-9C7D-D2FF93E697B4}" sibTransId="{CDE4608C-AF07-4EDA-880E-A74A74C30744}"/>
    <dgm:cxn modelId="{6FF9D3AA-6D92-444F-89FB-7A520996EBD0}" type="presOf" srcId="{362975F3-6D2A-40C2-9C7D-D2FF93E697B4}" destId="{9462539D-051D-4680-8749-052C656899D6}" srcOrd="1" destOrd="0" presId="urn:microsoft.com/office/officeart/2005/8/layout/hierarchy2"/>
    <dgm:cxn modelId="{6930F9AB-F94B-46BF-AACA-17E9307A4554}" srcId="{B7568C8E-2481-45E3-AB4C-5B5513DF006B}" destId="{95B619F9-5EA0-4D71-B8CB-FB0800D5C73E}" srcOrd="0" destOrd="0" parTransId="{F8821A9F-50AB-4E72-8CD5-37093AC30400}" sibTransId="{C296F800-E019-4AFB-9678-347F4884E672}"/>
    <dgm:cxn modelId="{52CA2BB1-D990-4B23-98F0-F857E3B55DF6}" srcId="{C3AF3399-2020-4529-A2A1-C9626AE5B88F}" destId="{39757C25-D59B-4382-AD9D-67169A5E06FE}" srcOrd="3" destOrd="0" parTransId="{52692AAE-1B51-474A-89A7-37E3ACD75722}" sibTransId="{522C5236-BAF8-48A7-A388-EDA496D7AE15}"/>
    <dgm:cxn modelId="{2156BCB4-5FA7-489D-B0A4-0E88E7F9A367}" type="presOf" srcId="{B4735D57-8068-4D34-8E78-07482242ED3C}" destId="{25C31073-404C-45DD-B36B-3F8D8C355C08}" srcOrd="0" destOrd="0" presId="urn:microsoft.com/office/officeart/2005/8/layout/hierarchy2"/>
    <dgm:cxn modelId="{F67732C2-051F-46F4-AB47-CF84345D24BE}" srcId="{C3AF3399-2020-4529-A2A1-C9626AE5B88F}" destId="{498DCBE5-968F-45F3-A905-BAF70B23449E}" srcOrd="1" destOrd="0" parTransId="{CF6A6F64-C9EA-4E69-963C-AAFEAF552A68}" sibTransId="{4961DAED-22D2-4625-B94D-D2ACB905B82C}"/>
    <dgm:cxn modelId="{0FDDAECA-198C-4B59-8CC2-843308824B5E}" srcId="{6ED3CB00-C5E1-4D15-861B-E7FDF9FB59BC}" destId="{C3AF3399-2020-4529-A2A1-C9626AE5B88F}" srcOrd="0" destOrd="0" parTransId="{93E0C102-CC52-4FC7-AE72-504712BEE602}" sibTransId="{DBCA31F3-4E59-49F6-9CDB-935AC94580A8}"/>
    <dgm:cxn modelId="{D10DD2D2-9688-4355-8CF9-7D61546C40B0}" type="presOf" srcId="{52692AAE-1B51-474A-89A7-37E3ACD75722}" destId="{8463B591-4537-415D-8DC5-3793A6185893}" srcOrd="1" destOrd="0" presId="urn:microsoft.com/office/officeart/2005/8/layout/hierarchy2"/>
    <dgm:cxn modelId="{E81820DA-ADFF-4FF6-B5AF-BDBA3300355A}" type="presOf" srcId="{6ED3CB00-C5E1-4D15-861B-E7FDF9FB59BC}" destId="{862FB8A9-427C-45BD-819B-39ECCCD08E41}" srcOrd="0" destOrd="0" presId="urn:microsoft.com/office/officeart/2005/8/layout/hierarchy2"/>
    <dgm:cxn modelId="{1E150BDB-C71B-4F56-B823-34F45BBBF07B}" type="presOf" srcId="{6E868734-FB78-4582-B772-CC3E422E4272}" destId="{8C198D7D-2A82-4CE2-9054-814BF4284997}" srcOrd="0" destOrd="0" presId="urn:microsoft.com/office/officeart/2005/8/layout/hierarchy2"/>
    <dgm:cxn modelId="{AECDB1E7-9C22-4FA5-8EFD-C1062E52470C}" type="presOf" srcId="{AA633FB6-B201-49B7-9666-D88B279C0F5F}" destId="{06BDAA06-659A-4C0B-8F1A-AE3176ED32B9}" srcOrd="1" destOrd="0" presId="urn:microsoft.com/office/officeart/2005/8/layout/hierarchy2"/>
    <dgm:cxn modelId="{F1C1E8F2-1677-46E7-ABDD-31775C664023}" type="presOf" srcId="{02721D0C-5DA9-46A6-A989-C9A00AC3EBD1}" destId="{5656E3A8-9536-4C60-885C-DD9E7FEE6CA6}" srcOrd="0" destOrd="0" presId="urn:microsoft.com/office/officeart/2005/8/layout/hierarchy2"/>
    <dgm:cxn modelId="{8FAA4EF3-AD52-4E6D-8493-D87C14B89143}" srcId="{EEAB0C79-3C46-409B-B333-E277F7F22F63}" destId="{E66F9130-739F-4092-A7EB-5D4225C99616}" srcOrd="0" destOrd="0" parTransId="{DB40ABA7-B27C-4940-8BE9-4750D75C7461}" sibTransId="{961459BC-6E77-4A3C-979D-1825BC6C0FE4}"/>
    <dgm:cxn modelId="{C36991FB-4DF1-4DF7-8A40-24CE1199BD35}" type="presOf" srcId="{F8821A9F-50AB-4E72-8CD5-37093AC30400}" destId="{2583A79A-6146-4B02-A1D6-FDEC84FFA987}" srcOrd="0" destOrd="0" presId="urn:microsoft.com/office/officeart/2005/8/layout/hierarchy2"/>
    <dgm:cxn modelId="{C0E7A6FE-8B78-4296-B526-B02614BACF22}" srcId="{39757C25-D59B-4382-AD9D-67169A5E06FE}" destId="{638A49E2-B144-40E3-9378-B078008726E3}" srcOrd="0" destOrd="0" parTransId="{B4735D57-8068-4D34-8E78-07482242ED3C}" sibTransId="{2E936640-AA82-4371-B02C-4811EFAE60D0}"/>
    <dgm:cxn modelId="{59A9228A-E864-4445-A4A3-BF7CAA6B373B}" type="presParOf" srcId="{862FB8A9-427C-45BD-819B-39ECCCD08E41}" destId="{AE61AC0F-BA22-4434-A1A5-CDBBC3CECB59}" srcOrd="0" destOrd="0" presId="urn:microsoft.com/office/officeart/2005/8/layout/hierarchy2"/>
    <dgm:cxn modelId="{7F660F2F-4E3F-444C-807A-257B44DDC8EE}" type="presParOf" srcId="{AE61AC0F-BA22-4434-A1A5-CDBBC3CECB59}" destId="{24B069F8-32FE-4B7C-A94F-EE3DDAA9D610}" srcOrd="0" destOrd="0" presId="urn:microsoft.com/office/officeart/2005/8/layout/hierarchy2"/>
    <dgm:cxn modelId="{5D279E6B-830C-48EB-83E1-C81A8433B926}" type="presParOf" srcId="{AE61AC0F-BA22-4434-A1A5-CDBBC3CECB59}" destId="{23F51394-4077-4E69-85D5-81FAC6F4274F}" srcOrd="1" destOrd="0" presId="urn:microsoft.com/office/officeart/2005/8/layout/hierarchy2"/>
    <dgm:cxn modelId="{72C58705-9C5A-4B4E-939B-30D880A67B92}" type="presParOf" srcId="{23F51394-4077-4E69-85D5-81FAC6F4274F}" destId="{C9F42A22-5C3D-41DD-BD68-F5883989D0B1}" srcOrd="0" destOrd="0" presId="urn:microsoft.com/office/officeart/2005/8/layout/hierarchy2"/>
    <dgm:cxn modelId="{D87A4B0F-78A9-4200-9F2F-88F5E9CEDE1D}" type="presParOf" srcId="{C9F42A22-5C3D-41DD-BD68-F5883989D0B1}" destId="{8BCEC5D7-D4B0-4BEC-B329-A391E84EE42C}" srcOrd="0" destOrd="0" presId="urn:microsoft.com/office/officeart/2005/8/layout/hierarchy2"/>
    <dgm:cxn modelId="{C78A6681-375C-4FBB-9CBA-F78123ED3CA6}" type="presParOf" srcId="{23F51394-4077-4E69-85D5-81FAC6F4274F}" destId="{D493F42F-5D01-4CD1-AD75-9895389E2402}" srcOrd="1" destOrd="0" presId="urn:microsoft.com/office/officeart/2005/8/layout/hierarchy2"/>
    <dgm:cxn modelId="{FABE350E-6C26-40EB-B0CA-1BB32AA9A33A}" type="presParOf" srcId="{D493F42F-5D01-4CD1-AD75-9895389E2402}" destId="{03109D61-DE05-495C-AC3E-79C8BE1C396B}" srcOrd="0" destOrd="0" presId="urn:microsoft.com/office/officeart/2005/8/layout/hierarchy2"/>
    <dgm:cxn modelId="{959BE041-712E-431A-8EA1-8D43375E2C39}" type="presParOf" srcId="{D493F42F-5D01-4CD1-AD75-9895389E2402}" destId="{9383A55C-E848-4D88-A11E-DFA428286606}" srcOrd="1" destOrd="0" presId="urn:microsoft.com/office/officeart/2005/8/layout/hierarchy2"/>
    <dgm:cxn modelId="{54BFE543-551B-4BFD-BDC4-35F519544BD2}" type="presParOf" srcId="{9383A55C-E848-4D88-A11E-DFA428286606}" destId="{2583A79A-6146-4B02-A1D6-FDEC84FFA987}" srcOrd="0" destOrd="0" presId="urn:microsoft.com/office/officeart/2005/8/layout/hierarchy2"/>
    <dgm:cxn modelId="{793056E4-D5D4-4B0A-98CC-53A930CE0E87}" type="presParOf" srcId="{2583A79A-6146-4B02-A1D6-FDEC84FFA987}" destId="{A76A37F7-8CD1-452D-821D-28E1DFCC2677}" srcOrd="0" destOrd="0" presId="urn:microsoft.com/office/officeart/2005/8/layout/hierarchy2"/>
    <dgm:cxn modelId="{870441D9-3272-4386-8EA9-BF337CBAC246}" type="presParOf" srcId="{9383A55C-E848-4D88-A11E-DFA428286606}" destId="{54C50295-8FAA-425D-8B11-E59D6DB1568B}" srcOrd="1" destOrd="0" presId="urn:microsoft.com/office/officeart/2005/8/layout/hierarchy2"/>
    <dgm:cxn modelId="{47B1285F-4C26-4C3B-BC16-B9165C5C749D}" type="presParOf" srcId="{54C50295-8FAA-425D-8B11-E59D6DB1568B}" destId="{6BD40356-968E-467D-A806-0EE53CB8AB75}" srcOrd="0" destOrd="0" presId="urn:microsoft.com/office/officeart/2005/8/layout/hierarchy2"/>
    <dgm:cxn modelId="{16FDE31A-419F-4F2C-902B-0813A7B4C651}" type="presParOf" srcId="{54C50295-8FAA-425D-8B11-E59D6DB1568B}" destId="{CF5863F0-FA51-422C-8FF9-BCF8D29BA85A}" srcOrd="1" destOrd="0" presId="urn:microsoft.com/office/officeart/2005/8/layout/hierarchy2"/>
    <dgm:cxn modelId="{D618CE46-784D-4ED3-816B-25B5A7355BCA}" type="presParOf" srcId="{23F51394-4077-4E69-85D5-81FAC6F4274F}" destId="{58EF0AAB-E145-402D-8077-F5EB949F18F1}" srcOrd="2" destOrd="0" presId="urn:microsoft.com/office/officeart/2005/8/layout/hierarchy2"/>
    <dgm:cxn modelId="{D756219E-08B4-41A8-AA00-7135E09167E9}" type="presParOf" srcId="{58EF0AAB-E145-402D-8077-F5EB949F18F1}" destId="{F230F504-BEDC-46CF-9ED4-B84575168EF7}" srcOrd="0" destOrd="0" presId="urn:microsoft.com/office/officeart/2005/8/layout/hierarchy2"/>
    <dgm:cxn modelId="{93768846-EBB3-4461-89D5-2DEB6CFCE75E}" type="presParOf" srcId="{23F51394-4077-4E69-85D5-81FAC6F4274F}" destId="{8AD41634-54BB-42DA-97FA-566AF1779ECE}" srcOrd="3" destOrd="0" presId="urn:microsoft.com/office/officeart/2005/8/layout/hierarchy2"/>
    <dgm:cxn modelId="{03BA3F81-4A39-42BD-91F4-9B1BB29D59A2}" type="presParOf" srcId="{8AD41634-54BB-42DA-97FA-566AF1779ECE}" destId="{CAD095FB-C462-45D1-A0E0-FD7FC79C8D0E}" srcOrd="0" destOrd="0" presId="urn:microsoft.com/office/officeart/2005/8/layout/hierarchy2"/>
    <dgm:cxn modelId="{3EC4D20A-BDDF-4D7F-974A-72DDDEBCD6BD}" type="presParOf" srcId="{8AD41634-54BB-42DA-97FA-566AF1779ECE}" destId="{D1AF149C-4C22-45E3-8A31-03181178B795}" srcOrd="1" destOrd="0" presId="urn:microsoft.com/office/officeart/2005/8/layout/hierarchy2"/>
    <dgm:cxn modelId="{885A836C-528C-44DD-A880-1C0EBF29DEBC}" type="presParOf" srcId="{D1AF149C-4C22-45E3-8A31-03181178B795}" destId="{8C198D7D-2A82-4CE2-9054-814BF4284997}" srcOrd="0" destOrd="0" presId="urn:microsoft.com/office/officeart/2005/8/layout/hierarchy2"/>
    <dgm:cxn modelId="{28A548E5-5A39-4748-BC42-C30A7B7C10B2}" type="presParOf" srcId="{8C198D7D-2A82-4CE2-9054-814BF4284997}" destId="{F64080FB-47E6-41A8-A679-289B521ACB41}" srcOrd="0" destOrd="0" presId="urn:microsoft.com/office/officeart/2005/8/layout/hierarchy2"/>
    <dgm:cxn modelId="{39698F64-0A50-4C74-99B2-D57E8FF6CF64}" type="presParOf" srcId="{D1AF149C-4C22-45E3-8A31-03181178B795}" destId="{EBBD2B11-3DA2-4DBD-8903-697AC99EDBC4}" srcOrd="1" destOrd="0" presId="urn:microsoft.com/office/officeart/2005/8/layout/hierarchy2"/>
    <dgm:cxn modelId="{83D39C83-D2A8-4665-9E94-08D46ACDA607}" type="presParOf" srcId="{EBBD2B11-3DA2-4DBD-8903-697AC99EDBC4}" destId="{0B468581-793B-4119-ADF1-5E018D5C279C}" srcOrd="0" destOrd="0" presId="urn:microsoft.com/office/officeart/2005/8/layout/hierarchy2"/>
    <dgm:cxn modelId="{E485061A-246B-4B3D-B047-6578A468371E}" type="presParOf" srcId="{EBBD2B11-3DA2-4DBD-8903-697AC99EDBC4}" destId="{645E040A-E761-46E9-9DB7-2C914206D5B5}" srcOrd="1" destOrd="0" presId="urn:microsoft.com/office/officeart/2005/8/layout/hierarchy2"/>
    <dgm:cxn modelId="{11985039-DB91-4082-A490-73A749EB1FD1}" type="presParOf" srcId="{23F51394-4077-4E69-85D5-81FAC6F4274F}" destId="{1FE4A6AC-E7F4-4157-A12A-01196DF4096A}" srcOrd="4" destOrd="0" presId="urn:microsoft.com/office/officeart/2005/8/layout/hierarchy2"/>
    <dgm:cxn modelId="{0EB8B2A0-BBBB-43A1-822B-E646BF72F8E6}" type="presParOf" srcId="{1FE4A6AC-E7F4-4157-A12A-01196DF4096A}" destId="{15A019FD-19A9-4C8D-948C-6BA9671EED6B}" srcOrd="0" destOrd="0" presId="urn:microsoft.com/office/officeart/2005/8/layout/hierarchy2"/>
    <dgm:cxn modelId="{B472CCE9-5CA6-4ABC-8F80-04DFAEC5EC67}" type="presParOf" srcId="{23F51394-4077-4E69-85D5-81FAC6F4274F}" destId="{2AF91FE9-6BDE-4E4A-9D7D-97F8F3298825}" srcOrd="5" destOrd="0" presId="urn:microsoft.com/office/officeart/2005/8/layout/hierarchy2"/>
    <dgm:cxn modelId="{B8F9F60D-713D-4A3C-B2C7-91F14FDEE102}" type="presParOf" srcId="{2AF91FE9-6BDE-4E4A-9D7D-97F8F3298825}" destId="{08B339C1-6154-4203-90F9-25EC8B9E884B}" srcOrd="0" destOrd="0" presId="urn:microsoft.com/office/officeart/2005/8/layout/hierarchy2"/>
    <dgm:cxn modelId="{C26413F9-170E-4452-A64A-8CD27164D307}" type="presParOf" srcId="{2AF91FE9-6BDE-4E4A-9D7D-97F8F3298825}" destId="{2E01B133-EED1-4C3E-9FB1-684E9FDDF321}" srcOrd="1" destOrd="0" presId="urn:microsoft.com/office/officeart/2005/8/layout/hierarchy2"/>
    <dgm:cxn modelId="{FA1823EC-F3EC-400D-B609-8B4FCB9BEACF}" type="presParOf" srcId="{2E01B133-EED1-4C3E-9FB1-684E9FDDF321}" destId="{4B0CE4F1-6E61-4C8E-BA10-1EC08E9C8460}" srcOrd="0" destOrd="0" presId="urn:microsoft.com/office/officeart/2005/8/layout/hierarchy2"/>
    <dgm:cxn modelId="{44421820-9DC4-4388-8A95-5D550BFAD74E}" type="presParOf" srcId="{4B0CE4F1-6E61-4C8E-BA10-1EC08E9C8460}" destId="{3182E3CC-4EBE-4237-B55A-E8947BD57E11}" srcOrd="0" destOrd="0" presId="urn:microsoft.com/office/officeart/2005/8/layout/hierarchy2"/>
    <dgm:cxn modelId="{123B7CB0-26D9-4275-9433-3A64AE76F1B7}" type="presParOf" srcId="{2E01B133-EED1-4C3E-9FB1-684E9FDDF321}" destId="{AE8A0804-0BB8-4165-BCEE-035DF6343692}" srcOrd="1" destOrd="0" presId="urn:microsoft.com/office/officeart/2005/8/layout/hierarchy2"/>
    <dgm:cxn modelId="{2310CB15-2390-4F62-AD0A-C11CFDCD872E}" type="presParOf" srcId="{AE8A0804-0BB8-4165-BCEE-035DF6343692}" destId="{FB6887FC-831B-4DAD-8CA1-0C3296335ABD}" srcOrd="0" destOrd="0" presId="urn:microsoft.com/office/officeart/2005/8/layout/hierarchy2"/>
    <dgm:cxn modelId="{BA2FE12F-A8A2-4FC0-B079-0EA150603C10}" type="presParOf" srcId="{AE8A0804-0BB8-4165-BCEE-035DF6343692}" destId="{FFB883F3-3A7E-45B0-BA21-98EB980D45B8}" srcOrd="1" destOrd="0" presId="urn:microsoft.com/office/officeart/2005/8/layout/hierarchy2"/>
    <dgm:cxn modelId="{F4C52649-D2F2-4D6B-AA68-E88C91846CC8}" type="presParOf" srcId="{2E01B133-EED1-4C3E-9FB1-684E9FDDF321}" destId="{F027C0F8-F2B2-4ED9-8B02-888704DCF984}" srcOrd="2" destOrd="0" presId="urn:microsoft.com/office/officeart/2005/8/layout/hierarchy2"/>
    <dgm:cxn modelId="{DBD8AB70-19C2-413F-9F42-88CA724F4584}" type="presParOf" srcId="{F027C0F8-F2B2-4ED9-8B02-888704DCF984}" destId="{06BDAA06-659A-4C0B-8F1A-AE3176ED32B9}" srcOrd="0" destOrd="0" presId="urn:microsoft.com/office/officeart/2005/8/layout/hierarchy2"/>
    <dgm:cxn modelId="{9939F738-086D-479A-8C48-1FB74F3F00BB}" type="presParOf" srcId="{2E01B133-EED1-4C3E-9FB1-684E9FDDF321}" destId="{A8BC9FD6-9A92-4118-B9C2-4EE93C04C0E3}" srcOrd="3" destOrd="0" presId="urn:microsoft.com/office/officeart/2005/8/layout/hierarchy2"/>
    <dgm:cxn modelId="{C13356D0-D8DD-4B48-BF6D-1FC55BFF8608}" type="presParOf" srcId="{A8BC9FD6-9A92-4118-B9C2-4EE93C04C0E3}" destId="{576B2C4B-DBF0-4D1C-8494-BAA74C7866F9}" srcOrd="0" destOrd="0" presId="urn:microsoft.com/office/officeart/2005/8/layout/hierarchy2"/>
    <dgm:cxn modelId="{024FA0A3-A66B-4DD2-A5A4-AF77BC996C77}" type="presParOf" srcId="{A8BC9FD6-9A92-4118-B9C2-4EE93C04C0E3}" destId="{0BC6BB2E-0612-4404-96FF-89E428BC8D1E}" srcOrd="1" destOrd="0" presId="urn:microsoft.com/office/officeart/2005/8/layout/hierarchy2"/>
    <dgm:cxn modelId="{DAAD1C4C-1F59-4246-A970-EC7E4F13622E}" type="presParOf" srcId="{2E01B133-EED1-4C3E-9FB1-684E9FDDF321}" destId="{0A473F2C-99A0-45A8-B49A-702A3180D513}" srcOrd="4" destOrd="0" presId="urn:microsoft.com/office/officeart/2005/8/layout/hierarchy2"/>
    <dgm:cxn modelId="{5DD37601-E2DC-4CD7-A205-FE52837A592C}" type="presParOf" srcId="{0A473F2C-99A0-45A8-B49A-702A3180D513}" destId="{9462539D-051D-4680-8749-052C656899D6}" srcOrd="0" destOrd="0" presId="urn:microsoft.com/office/officeart/2005/8/layout/hierarchy2"/>
    <dgm:cxn modelId="{1A12AA0F-5F67-4CD6-B017-5D1645067ECC}" type="presParOf" srcId="{2E01B133-EED1-4C3E-9FB1-684E9FDDF321}" destId="{D25DB66B-AFC8-4A96-B90A-BFA034A43A5E}" srcOrd="5" destOrd="0" presId="urn:microsoft.com/office/officeart/2005/8/layout/hierarchy2"/>
    <dgm:cxn modelId="{442C7B12-1B6B-4B05-969F-C6B570A7E7F3}" type="presParOf" srcId="{D25DB66B-AFC8-4A96-B90A-BFA034A43A5E}" destId="{5656E3A8-9536-4C60-885C-DD9E7FEE6CA6}" srcOrd="0" destOrd="0" presId="urn:microsoft.com/office/officeart/2005/8/layout/hierarchy2"/>
    <dgm:cxn modelId="{1DC4E81A-723C-453C-B7B8-A5B1A0E12A4B}" type="presParOf" srcId="{D25DB66B-AFC8-4A96-B90A-BFA034A43A5E}" destId="{753705F3-A89E-46B2-AB9F-257FBBB40FC2}" srcOrd="1" destOrd="0" presId="urn:microsoft.com/office/officeart/2005/8/layout/hierarchy2"/>
    <dgm:cxn modelId="{D9EF03A1-EBDB-4D1A-9635-46CF5CE8796A}" type="presParOf" srcId="{2E01B133-EED1-4C3E-9FB1-684E9FDDF321}" destId="{28A65DAA-287A-46EC-8569-D6F3AC2192A8}" srcOrd="6" destOrd="0" presId="urn:microsoft.com/office/officeart/2005/8/layout/hierarchy2"/>
    <dgm:cxn modelId="{B431EBB8-55D4-496D-AACE-A35B026BE558}" type="presParOf" srcId="{28A65DAA-287A-46EC-8569-D6F3AC2192A8}" destId="{A20EF164-07B6-44FD-93A9-A48ED46B26AB}" srcOrd="0" destOrd="0" presId="urn:microsoft.com/office/officeart/2005/8/layout/hierarchy2"/>
    <dgm:cxn modelId="{FA18245C-BF87-4A01-B6E7-4D2783594F72}" type="presParOf" srcId="{2E01B133-EED1-4C3E-9FB1-684E9FDDF321}" destId="{3577E187-46F9-40F9-B4DD-054A4BDE0E05}" srcOrd="7" destOrd="0" presId="urn:microsoft.com/office/officeart/2005/8/layout/hierarchy2"/>
    <dgm:cxn modelId="{8EF5F5E1-7129-4F46-9369-479D97A8A728}" type="presParOf" srcId="{3577E187-46F9-40F9-B4DD-054A4BDE0E05}" destId="{BD163A36-B7AC-4110-803E-700F85E74C07}" srcOrd="0" destOrd="0" presId="urn:microsoft.com/office/officeart/2005/8/layout/hierarchy2"/>
    <dgm:cxn modelId="{919483D4-1688-465E-AF78-A59265EFD756}" type="presParOf" srcId="{3577E187-46F9-40F9-B4DD-054A4BDE0E05}" destId="{FBD0D3A1-38F0-4CB5-BDA7-5B3520E4ECD5}" srcOrd="1" destOrd="0" presId="urn:microsoft.com/office/officeart/2005/8/layout/hierarchy2"/>
    <dgm:cxn modelId="{6427256F-A072-4182-8B72-A86F399B033B}" type="presParOf" srcId="{23F51394-4077-4E69-85D5-81FAC6F4274F}" destId="{33166157-D525-44C8-82E9-9F6AABB19B96}" srcOrd="6" destOrd="0" presId="urn:microsoft.com/office/officeart/2005/8/layout/hierarchy2"/>
    <dgm:cxn modelId="{9B54078C-F608-43A2-8FC2-73AD73D42DC8}" type="presParOf" srcId="{33166157-D525-44C8-82E9-9F6AABB19B96}" destId="{8463B591-4537-415D-8DC5-3793A6185893}" srcOrd="0" destOrd="0" presId="urn:microsoft.com/office/officeart/2005/8/layout/hierarchy2"/>
    <dgm:cxn modelId="{B9394528-3C4C-4AD6-8A29-24E9C8F984C4}" type="presParOf" srcId="{23F51394-4077-4E69-85D5-81FAC6F4274F}" destId="{DABB0E16-87BF-4522-8602-08E849B64D0E}" srcOrd="7" destOrd="0" presId="urn:microsoft.com/office/officeart/2005/8/layout/hierarchy2"/>
    <dgm:cxn modelId="{26E806E7-B9CA-4F7A-8E60-1EBFCFD04FE0}" type="presParOf" srcId="{DABB0E16-87BF-4522-8602-08E849B64D0E}" destId="{1DEEEDFF-E49E-4A38-8B40-1C5C596B8136}" srcOrd="0" destOrd="0" presId="urn:microsoft.com/office/officeart/2005/8/layout/hierarchy2"/>
    <dgm:cxn modelId="{2F067AF9-B9D5-4272-A9DB-2F51AABBB2AA}" type="presParOf" srcId="{DABB0E16-87BF-4522-8602-08E849B64D0E}" destId="{89EE6D5F-121D-4BDE-90B3-019A3B76AF46}" srcOrd="1" destOrd="0" presId="urn:microsoft.com/office/officeart/2005/8/layout/hierarchy2"/>
    <dgm:cxn modelId="{2D93FD17-8EDA-4A2A-A214-FF8991D9BF9A}" type="presParOf" srcId="{89EE6D5F-121D-4BDE-90B3-019A3B76AF46}" destId="{25C31073-404C-45DD-B36B-3F8D8C355C08}" srcOrd="0" destOrd="0" presId="urn:microsoft.com/office/officeart/2005/8/layout/hierarchy2"/>
    <dgm:cxn modelId="{ABFD14DF-C3E0-42C0-A73A-CD805F5D6809}" type="presParOf" srcId="{25C31073-404C-45DD-B36B-3F8D8C355C08}" destId="{428348EC-0785-4A8D-997E-ED22F12DCFBF}" srcOrd="0" destOrd="0" presId="urn:microsoft.com/office/officeart/2005/8/layout/hierarchy2"/>
    <dgm:cxn modelId="{1FA19187-D563-4FB3-BA41-748D168E2E12}" type="presParOf" srcId="{89EE6D5F-121D-4BDE-90B3-019A3B76AF46}" destId="{B446C1EE-D072-4F29-B610-2354651510A3}" srcOrd="1" destOrd="0" presId="urn:microsoft.com/office/officeart/2005/8/layout/hierarchy2"/>
    <dgm:cxn modelId="{F45010EB-1660-42F2-A0D2-D76C221A4FF2}" type="presParOf" srcId="{B446C1EE-D072-4F29-B610-2354651510A3}" destId="{5FC49FFD-6CF4-4C05-9983-75422283D90E}" srcOrd="0" destOrd="0" presId="urn:microsoft.com/office/officeart/2005/8/layout/hierarchy2"/>
    <dgm:cxn modelId="{F8A11447-87DE-4EB5-B772-6748E1ADC060}" type="presParOf" srcId="{B446C1EE-D072-4F29-B610-2354651510A3}" destId="{F268E612-E894-41EA-9CCF-31B442998692}" srcOrd="1" destOrd="0" presId="urn:microsoft.com/office/officeart/2005/8/layout/hierarchy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21BCC-6372-4E49-B19B-80ED11C76CBB}">
      <dsp:nvSpPr>
        <dsp:cNvPr id="0" name=""/>
        <dsp:cNvSpPr/>
      </dsp:nvSpPr>
      <dsp:spPr>
        <a:xfrm>
          <a:off x="529045" y="0"/>
          <a:ext cx="5995852" cy="318054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62FFE-71AB-4903-BDD4-690CB2350C16}">
      <dsp:nvSpPr>
        <dsp:cNvPr id="0" name=""/>
        <dsp:cNvSpPr/>
      </dsp:nvSpPr>
      <dsp:spPr>
        <a:xfrm>
          <a:off x="239035" y="954163"/>
          <a:ext cx="2116183" cy="1272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Current, diagnosed disability</a:t>
          </a:r>
        </a:p>
      </dsp:txBody>
      <dsp:txXfrm>
        <a:off x="301140" y="1016268"/>
        <a:ext cx="1991973" cy="1148008"/>
      </dsp:txXfrm>
    </dsp:sp>
    <dsp:sp modelId="{64CABD56-19E3-4D62-9A78-2A01ED88414D}">
      <dsp:nvSpPr>
        <dsp:cNvPr id="0" name=""/>
        <dsp:cNvSpPr/>
      </dsp:nvSpPr>
      <dsp:spPr>
        <a:xfrm>
          <a:off x="2468880" y="954163"/>
          <a:ext cx="2116183" cy="1272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Injury or Disease, in-service or caused by service</a:t>
          </a:r>
        </a:p>
      </dsp:txBody>
      <dsp:txXfrm>
        <a:off x="2530985" y="1016268"/>
        <a:ext cx="1991973" cy="1148008"/>
      </dsp:txXfrm>
    </dsp:sp>
    <dsp:sp modelId="{7613AE53-66C6-46FC-8F6A-EEEF80AE8BA8}">
      <dsp:nvSpPr>
        <dsp:cNvPr id="0" name=""/>
        <dsp:cNvSpPr/>
      </dsp:nvSpPr>
      <dsp:spPr>
        <a:xfrm>
          <a:off x="4698725" y="954163"/>
          <a:ext cx="2116183" cy="1272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Medical nexus between current condition and service</a:t>
          </a:r>
        </a:p>
      </dsp:txBody>
      <dsp:txXfrm>
        <a:off x="4760830" y="1016268"/>
        <a:ext cx="1991973" cy="114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0799-F871-47AC-AC13-08C2908D8913}">
      <dsp:nvSpPr>
        <dsp:cNvPr id="0" name=""/>
        <dsp:cNvSpPr/>
      </dsp:nvSpPr>
      <dsp:spPr>
        <a:xfrm>
          <a:off x="1513792" y="2436"/>
          <a:ext cx="3276940" cy="19661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Direct</a:t>
          </a:r>
        </a:p>
        <a:p>
          <a:pPr marL="0" lvl="0" indent="0" algn="ctr" defTabSz="889000">
            <a:lnSpc>
              <a:spcPct val="90000"/>
            </a:lnSpc>
            <a:spcBef>
              <a:spcPct val="0"/>
            </a:spcBef>
            <a:spcAft>
              <a:spcPct val="35000"/>
            </a:spcAft>
            <a:buNone/>
          </a:pPr>
          <a:r>
            <a:rPr lang="en-US" sz="2000" kern="1200" dirty="0"/>
            <a:t>Disability results from an injury or disease incurred in line of duty during active service.</a:t>
          </a:r>
        </a:p>
      </dsp:txBody>
      <dsp:txXfrm>
        <a:off x="1513792" y="2436"/>
        <a:ext cx="3276940" cy="1966164"/>
      </dsp:txXfrm>
    </dsp:sp>
    <dsp:sp modelId="{C752D588-49CB-4174-948B-8D8B12662E65}">
      <dsp:nvSpPr>
        <dsp:cNvPr id="0" name=""/>
        <dsp:cNvSpPr/>
      </dsp:nvSpPr>
      <dsp:spPr>
        <a:xfrm>
          <a:off x="5127733" y="2436"/>
          <a:ext cx="3276940" cy="19661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Aggravated</a:t>
          </a:r>
        </a:p>
        <a:p>
          <a:pPr marL="0" lvl="0" indent="0" algn="ctr" defTabSz="889000">
            <a:lnSpc>
              <a:spcPct val="90000"/>
            </a:lnSpc>
            <a:spcBef>
              <a:spcPct val="0"/>
            </a:spcBef>
            <a:spcAft>
              <a:spcPct val="35000"/>
            </a:spcAft>
            <a:buNone/>
          </a:pPr>
          <a:r>
            <a:rPr lang="en-US" sz="2000" u="none" kern="1200" dirty="0"/>
            <a:t>Pre-existing condition was made worse by military service.</a:t>
          </a:r>
        </a:p>
      </dsp:txBody>
      <dsp:txXfrm>
        <a:off x="5127733" y="2436"/>
        <a:ext cx="3276940" cy="1966164"/>
      </dsp:txXfrm>
    </dsp:sp>
    <dsp:sp modelId="{EF255FFD-7504-44AE-8A3A-C0FD0FBB6624}">
      <dsp:nvSpPr>
        <dsp:cNvPr id="0" name=""/>
        <dsp:cNvSpPr/>
      </dsp:nvSpPr>
      <dsp:spPr>
        <a:xfrm>
          <a:off x="1523098" y="2296294"/>
          <a:ext cx="3276940" cy="19661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Presumptive</a:t>
          </a:r>
        </a:p>
        <a:p>
          <a:pPr marL="0" lvl="0" indent="0" algn="ctr" defTabSz="889000">
            <a:lnSpc>
              <a:spcPct val="90000"/>
            </a:lnSpc>
            <a:spcBef>
              <a:spcPct val="0"/>
            </a:spcBef>
            <a:spcAft>
              <a:spcPct val="35000"/>
            </a:spcAft>
            <a:buNone/>
          </a:pPr>
          <a:r>
            <a:rPr lang="en-US" sz="2000" u="none" kern="1200" dirty="0"/>
            <a:t>Disability presumed to have been caused by service based on location or circumstances of service, or by military service itself.</a:t>
          </a:r>
        </a:p>
      </dsp:txBody>
      <dsp:txXfrm>
        <a:off x="1523098" y="2296294"/>
        <a:ext cx="3276940" cy="1966164"/>
      </dsp:txXfrm>
    </dsp:sp>
    <dsp:sp modelId="{5E70CE57-32AD-4A3B-A124-7D53DB0D305D}">
      <dsp:nvSpPr>
        <dsp:cNvPr id="0" name=""/>
        <dsp:cNvSpPr/>
      </dsp:nvSpPr>
      <dsp:spPr>
        <a:xfrm>
          <a:off x="5127733" y="2296294"/>
          <a:ext cx="3276940" cy="19661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Secondary</a:t>
          </a:r>
        </a:p>
        <a:p>
          <a:pPr marL="0" lvl="0" indent="0" algn="ctr" defTabSz="889000">
            <a:lnSpc>
              <a:spcPct val="90000"/>
            </a:lnSpc>
            <a:spcBef>
              <a:spcPct val="0"/>
            </a:spcBef>
            <a:spcAft>
              <a:spcPct val="35000"/>
            </a:spcAft>
            <a:buNone/>
          </a:pPr>
          <a:r>
            <a:rPr lang="en-US" sz="2000" u="none" kern="1200" dirty="0"/>
            <a:t>Disability proximately due to, or the result of, a service-connected condition – the s/c condition directly caused the claimed disability.</a:t>
          </a:r>
        </a:p>
      </dsp:txBody>
      <dsp:txXfrm>
        <a:off x="5127733" y="2296294"/>
        <a:ext cx="3276940" cy="1966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9940-3B40-42CE-89CF-FF96CE02AAC5}">
      <dsp:nvSpPr>
        <dsp:cNvPr id="0" name=""/>
        <dsp:cNvSpPr/>
      </dsp:nvSpPr>
      <dsp:spPr>
        <a:xfrm>
          <a:off x="1835318" y="2788"/>
          <a:ext cx="3477220" cy="20863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t>Original Claim</a:t>
          </a:r>
        </a:p>
        <a:p>
          <a:pPr marL="0" lvl="0" indent="0" algn="ctr" defTabSz="1111250">
            <a:lnSpc>
              <a:spcPct val="90000"/>
            </a:lnSpc>
            <a:spcBef>
              <a:spcPct val="0"/>
            </a:spcBef>
            <a:spcAft>
              <a:spcPct val="35000"/>
            </a:spcAft>
            <a:buNone/>
          </a:pPr>
          <a:r>
            <a:rPr lang="en-US" sz="2500" kern="1200" dirty="0"/>
            <a:t>First initial claim (there can only be one original)</a:t>
          </a:r>
        </a:p>
      </dsp:txBody>
      <dsp:txXfrm>
        <a:off x="1835318" y="2788"/>
        <a:ext cx="3477220" cy="2086332"/>
      </dsp:txXfrm>
    </dsp:sp>
    <dsp:sp modelId="{9808F5E2-E5F7-4F9E-B8AE-3FDF7CE4024B}">
      <dsp:nvSpPr>
        <dsp:cNvPr id="0" name=""/>
        <dsp:cNvSpPr/>
      </dsp:nvSpPr>
      <dsp:spPr>
        <a:xfrm>
          <a:off x="5660261" y="2788"/>
          <a:ext cx="3477220" cy="20863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t>Initial Claim (new claim)</a:t>
          </a:r>
        </a:p>
        <a:p>
          <a:pPr marL="0" lvl="0" indent="0" algn="ctr" defTabSz="1111250">
            <a:lnSpc>
              <a:spcPct val="90000"/>
            </a:lnSpc>
            <a:spcBef>
              <a:spcPct val="0"/>
            </a:spcBef>
            <a:spcAft>
              <a:spcPct val="35000"/>
            </a:spcAft>
            <a:buNone/>
          </a:pPr>
          <a:r>
            <a:rPr lang="en-US" sz="2500" kern="1200" dirty="0"/>
            <a:t>First claim for one or more benefits</a:t>
          </a:r>
        </a:p>
      </dsp:txBody>
      <dsp:txXfrm>
        <a:off x="5660261" y="2788"/>
        <a:ext cx="3477220" cy="2086332"/>
      </dsp:txXfrm>
    </dsp:sp>
    <dsp:sp modelId="{DC38C4F3-F07F-4930-9C42-BDE097C573D7}">
      <dsp:nvSpPr>
        <dsp:cNvPr id="0" name=""/>
        <dsp:cNvSpPr/>
      </dsp:nvSpPr>
      <dsp:spPr>
        <a:xfrm>
          <a:off x="1835318" y="2352867"/>
          <a:ext cx="3477220" cy="20863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t>Supplemental Claim</a:t>
          </a:r>
        </a:p>
        <a:p>
          <a:pPr marL="0" lvl="0" indent="0" algn="ctr" defTabSz="1111250">
            <a:lnSpc>
              <a:spcPct val="90000"/>
            </a:lnSpc>
            <a:spcBef>
              <a:spcPct val="0"/>
            </a:spcBef>
            <a:spcAft>
              <a:spcPct val="35000"/>
            </a:spcAft>
            <a:buNone/>
          </a:pPr>
          <a:r>
            <a:rPr lang="en-US" sz="2500" kern="1200" dirty="0"/>
            <a:t>Claim for the same or similar benefit on the same or similar basis was previously denied</a:t>
          </a:r>
        </a:p>
      </dsp:txBody>
      <dsp:txXfrm>
        <a:off x="1835318" y="2352867"/>
        <a:ext cx="3477220" cy="2086332"/>
      </dsp:txXfrm>
    </dsp:sp>
    <dsp:sp modelId="{26DD6FDB-24B2-4EEA-89B0-12F117339CC0}">
      <dsp:nvSpPr>
        <dsp:cNvPr id="0" name=""/>
        <dsp:cNvSpPr/>
      </dsp:nvSpPr>
      <dsp:spPr>
        <a:xfrm>
          <a:off x="5669579" y="2343541"/>
          <a:ext cx="3477220" cy="20863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t>Claims for Increase</a:t>
          </a:r>
        </a:p>
        <a:p>
          <a:pPr marL="0" lvl="0" indent="0" algn="ctr" defTabSz="1111250">
            <a:lnSpc>
              <a:spcPct val="90000"/>
            </a:lnSpc>
            <a:spcBef>
              <a:spcPct val="0"/>
            </a:spcBef>
            <a:spcAft>
              <a:spcPct val="35000"/>
            </a:spcAft>
            <a:buNone/>
          </a:pPr>
          <a:r>
            <a:rPr lang="en-US" sz="2500" kern="1200" dirty="0"/>
            <a:t>Claim for increased evaluation of an existing service-connected disability </a:t>
          </a:r>
        </a:p>
      </dsp:txBody>
      <dsp:txXfrm>
        <a:off x="5669579" y="2343541"/>
        <a:ext cx="3477220" cy="2086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D0BA-78D1-4BFF-9638-AE5396F8250B}">
      <dsp:nvSpPr>
        <dsp:cNvPr id="0" name=""/>
        <dsp:cNvSpPr/>
      </dsp:nvSpPr>
      <dsp:spPr>
        <a:xfrm>
          <a:off x="0" y="433317"/>
          <a:ext cx="11333825" cy="730604"/>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How to file a VA disability claim</a:t>
          </a:r>
        </a:p>
        <a:p>
          <a:pPr marL="0" lvl="0" indent="0" algn="ctr" defTabSz="889000">
            <a:lnSpc>
              <a:spcPct val="90000"/>
            </a:lnSpc>
            <a:spcBef>
              <a:spcPct val="0"/>
            </a:spcBef>
            <a:spcAft>
              <a:spcPct val="35000"/>
            </a:spcAft>
            <a:buNone/>
          </a:pPr>
          <a:r>
            <a:rPr lang="en-US" sz="2000" kern="1200" dirty="0"/>
            <a:t>Online, By mail, in-person, or with the help of a trained professional</a:t>
          </a:r>
        </a:p>
      </dsp:txBody>
      <dsp:txXfrm>
        <a:off x="0" y="433317"/>
        <a:ext cx="11333825" cy="730604"/>
      </dsp:txXfrm>
    </dsp:sp>
    <dsp:sp modelId="{BBBF0AC1-41A6-4AFE-AFA8-84D696D0C412}">
      <dsp:nvSpPr>
        <dsp:cNvPr id="0" name=""/>
        <dsp:cNvSpPr/>
      </dsp:nvSpPr>
      <dsp:spPr>
        <a:xfrm>
          <a:off x="830" y="1305069"/>
          <a:ext cx="2121335" cy="314277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u="sng" kern="1200" dirty="0"/>
            <a:t>Online</a:t>
          </a:r>
          <a:r>
            <a:rPr lang="en-US" sz="2000" kern="1200" dirty="0"/>
            <a:t>: </a:t>
          </a:r>
        </a:p>
        <a:p>
          <a:pPr marL="0" lvl="0" indent="0" algn="l" defTabSz="889000">
            <a:lnSpc>
              <a:spcPct val="100000"/>
            </a:lnSpc>
            <a:spcBef>
              <a:spcPct val="0"/>
            </a:spcBef>
            <a:spcAft>
              <a:spcPct val="35000"/>
            </a:spcAft>
            <a:buNone/>
          </a:pPr>
          <a:r>
            <a:rPr lang="en-US" sz="2000" kern="1200" dirty="0"/>
            <a:t>Visit the va.gov site for a walk-through to determine online filing eligibility: </a:t>
          </a:r>
          <a:r>
            <a:rPr lang="en-US" sz="2000" kern="1200" dirty="0">
              <a:hlinkClick xmlns:r="http://schemas.openxmlformats.org/officeDocument/2006/relationships" r:id="rId1"/>
            </a:rPr>
            <a:t>https://www.va.gov/disability/how-to-file-claim/</a:t>
          </a:r>
          <a:r>
            <a:rPr lang="en-US" sz="2000" kern="1200" dirty="0"/>
            <a:t> </a:t>
          </a:r>
        </a:p>
      </dsp:txBody>
      <dsp:txXfrm>
        <a:off x="830" y="1305069"/>
        <a:ext cx="2121335" cy="3142772"/>
      </dsp:txXfrm>
    </dsp:sp>
    <dsp:sp modelId="{CC5597F0-0C30-4FE8-A7C9-249249E70D29}">
      <dsp:nvSpPr>
        <dsp:cNvPr id="0" name=""/>
        <dsp:cNvSpPr/>
      </dsp:nvSpPr>
      <dsp:spPr>
        <a:xfrm>
          <a:off x="2122165" y="1305069"/>
          <a:ext cx="2421205" cy="314277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By mail</a:t>
          </a:r>
          <a:r>
            <a:rPr lang="en-US" sz="2000" kern="1200" dirty="0"/>
            <a:t>:</a:t>
          </a:r>
        </a:p>
        <a:p>
          <a:pPr marL="0" lvl="0" indent="0" algn="ctr" defTabSz="889000">
            <a:lnSpc>
              <a:spcPct val="90000"/>
            </a:lnSpc>
            <a:spcBef>
              <a:spcPct val="0"/>
            </a:spcBef>
            <a:spcAft>
              <a:spcPct val="35000"/>
            </a:spcAft>
            <a:buNone/>
          </a:pPr>
          <a:r>
            <a:rPr lang="en-US" sz="2000" kern="1200" dirty="0"/>
            <a:t>Department of Veterans Affairs</a:t>
          </a:r>
          <a:br>
            <a:rPr lang="en-US" sz="2000" kern="1200" dirty="0"/>
          </a:br>
          <a:r>
            <a:rPr lang="en-US" sz="2000" kern="1200" dirty="0"/>
            <a:t>Claims Intake Center</a:t>
          </a:r>
          <a:br>
            <a:rPr lang="en-US" sz="2000" kern="1200" dirty="0"/>
          </a:br>
          <a:r>
            <a:rPr lang="en-US" sz="2000" kern="1200" dirty="0"/>
            <a:t>PO Box 4444</a:t>
          </a:r>
          <a:br>
            <a:rPr lang="en-US" sz="2000" kern="1200" dirty="0"/>
          </a:br>
          <a:r>
            <a:rPr lang="en-US" sz="2000" kern="1200" dirty="0"/>
            <a:t>Janesville, WI </a:t>
          </a:r>
        </a:p>
        <a:p>
          <a:pPr marL="0" lvl="0" indent="0" algn="ctr" defTabSz="889000">
            <a:lnSpc>
              <a:spcPct val="90000"/>
            </a:lnSpc>
            <a:spcBef>
              <a:spcPct val="0"/>
            </a:spcBef>
            <a:spcAft>
              <a:spcPct val="35000"/>
            </a:spcAft>
            <a:buNone/>
          </a:pPr>
          <a:r>
            <a:rPr lang="en-US" sz="2000" kern="1200" dirty="0"/>
            <a:t>53547-4444</a:t>
          </a:r>
        </a:p>
      </dsp:txBody>
      <dsp:txXfrm>
        <a:off x="2122165" y="1305069"/>
        <a:ext cx="2421205" cy="3142772"/>
      </dsp:txXfrm>
    </dsp:sp>
    <dsp:sp modelId="{DB5F7F9D-8743-42D9-8B39-F77EC36DC9C2}">
      <dsp:nvSpPr>
        <dsp:cNvPr id="0" name=""/>
        <dsp:cNvSpPr/>
      </dsp:nvSpPr>
      <dsp:spPr>
        <a:xfrm>
          <a:off x="4543370" y="1305069"/>
          <a:ext cx="3027149" cy="314277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In person:</a:t>
          </a:r>
        </a:p>
        <a:p>
          <a:pPr marL="0" lvl="0" indent="0" algn="ctr" defTabSz="889000">
            <a:lnSpc>
              <a:spcPct val="90000"/>
            </a:lnSpc>
            <a:spcBef>
              <a:spcPct val="0"/>
            </a:spcBef>
            <a:spcAft>
              <a:spcPct val="35000"/>
            </a:spcAft>
            <a:buNone/>
          </a:pPr>
          <a:r>
            <a:rPr lang="en-US" sz="2000" kern="1200" dirty="0"/>
            <a:t>Bring your application to a VA Regional Office near you. **Due to COVID-19 restrictions, ensure to verify the RO is open before making the trip.</a:t>
          </a:r>
          <a:endParaRPr lang="en-US" sz="2000" u="sng" kern="1200" dirty="0"/>
        </a:p>
      </dsp:txBody>
      <dsp:txXfrm>
        <a:off x="4543370" y="1305069"/>
        <a:ext cx="3027149" cy="3142772"/>
      </dsp:txXfrm>
    </dsp:sp>
    <dsp:sp modelId="{CDE1FDE6-B9D2-4995-8802-490496785A6B}">
      <dsp:nvSpPr>
        <dsp:cNvPr id="0" name=""/>
        <dsp:cNvSpPr/>
      </dsp:nvSpPr>
      <dsp:spPr>
        <a:xfrm>
          <a:off x="7570520" y="1305069"/>
          <a:ext cx="3762474" cy="314277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u="sng" kern="1200" dirty="0"/>
            <a:t>With the help of a trained professional</a:t>
          </a:r>
        </a:p>
        <a:p>
          <a:pPr marL="0" lvl="0" indent="0" algn="ctr" defTabSz="889000">
            <a:lnSpc>
              <a:spcPct val="90000"/>
            </a:lnSpc>
            <a:spcBef>
              <a:spcPct val="0"/>
            </a:spcBef>
            <a:spcAft>
              <a:spcPct val="35000"/>
            </a:spcAft>
            <a:buNone/>
          </a:pPr>
          <a:r>
            <a:rPr lang="en-US" sz="2000" kern="1200" dirty="0"/>
            <a:t>You can work with a trained professional called an accredited representative to get help filing a claim for disability compensation.</a:t>
          </a:r>
          <a:br>
            <a:rPr lang="en-US" sz="2000" kern="1200" dirty="0"/>
          </a:br>
          <a:r>
            <a:rPr lang="en-US" sz="2000" kern="1200" dirty="0">
              <a:hlinkClick xmlns:r="http://schemas.openxmlformats.org/officeDocument/2006/relationships" r:id="rId2"/>
            </a:rPr>
            <a:t>Get help filing your claim</a:t>
          </a:r>
          <a:endParaRPr lang="en-US" sz="2000" b="1" kern="1200" dirty="0"/>
        </a:p>
      </dsp:txBody>
      <dsp:txXfrm>
        <a:off x="7570520" y="1305069"/>
        <a:ext cx="3762474" cy="3142772"/>
      </dsp:txXfrm>
    </dsp:sp>
    <dsp:sp modelId="{EFEE393D-6625-4624-9262-0896277EFA31}">
      <dsp:nvSpPr>
        <dsp:cNvPr id="0" name=""/>
        <dsp:cNvSpPr/>
      </dsp:nvSpPr>
      <dsp:spPr>
        <a:xfrm>
          <a:off x="0" y="4447841"/>
          <a:ext cx="11333825" cy="349196"/>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8C4F3-F07F-4930-9C42-BDE097C573D7}">
      <dsp:nvSpPr>
        <dsp:cNvPr id="0" name=""/>
        <dsp:cNvSpPr/>
      </dsp:nvSpPr>
      <dsp:spPr>
        <a:xfrm>
          <a:off x="0" y="0"/>
          <a:ext cx="3781985" cy="45198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u="sng" kern="1200" dirty="0"/>
            <a:t>Supplemental Claim</a:t>
          </a:r>
        </a:p>
        <a:p>
          <a:pPr marL="0" lvl="0" indent="0" algn="ctr" defTabSz="1600200">
            <a:lnSpc>
              <a:spcPct val="90000"/>
            </a:lnSpc>
            <a:spcBef>
              <a:spcPct val="0"/>
            </a:spcBef>
            <a:spcAft>
              <a:spcPct val="35000"/>
            </a:spcAft>
            <a:buNone/>
          </a:pPr>
          <a:r>
            <a:rPr lang="en-US" sz="3600" kern="1200" dirty="0"/>
            <a:t>Claim for the same or similar benefit, on the same or similar basis, which was previously denied</a:t>
          </a:r>
        </a:p>
      </dsp:txBody>
      <dsp:txXfrm>
        <a:off x="0" y="0"/>
        <a:ext cx="3781985" cy="4519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51059-7931-4905-8448-47E4949BCE1C}">
      <dsp:nvSpPr>
        <dsp:cNvPr id="0" name=""/>
        <dsp:cNvSpPr/>
      </dsp:nvSpPr>
      <dsp:spPr>
        <a:xfrm>
          <a:off x="2196930" y="0"/>
          <a:ext cx="3287099" cy="2453598"/>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u="sng" kern="1200" dirty="0"/>
            <a:t>New</a:t>
          </a:r>
          <a:r>
            <a:rPr lang="en-US" sz="1800" kern="1200" dirty="0"/>
            <a:t>-evidence hasn’t been previously considered</a:t>
          </a:r>
        </a:p>
        <a:p>
          <a:pPr marL="171450" lvl="1" indent="-171450" algn="l" defTabSz="800100">
            <a:lnSpc>
              <a:spcPct val="90000"/>
            </a:lnSpc>
            <a:spcBef>
              <a:spcPct val="0"/>
            </a:spcBef>
            <a:spcAft>
              <a:spcPct val="15000"/>
            </a:spcAft>
            <a:buChar char="•"/>
          </a:pPr>
          <a:r>
            <a:rPr lang="en-US" sz="1800" u="sng" kern="1200" dirty="0"/>
            <a:t>Relevant</a:t>
          </a:r>
          <a:r>
            <a:rPr lang="en-US" sz="1800" kern="1200" dirty="0"/>
            <a:t>-tends to prove or disprove a matter at issue in a claim</a:t>
          </a:r>
        </a:p>
      </dsp:txBody>
      <dsp:txXfrm>
        <a:off x="2196930" y="306700"/>
        <a:ext cx="2367000" cy="1840198"/>
      </dsp:txXfrm>
    </dsp:sp>
    <dsp:sp modelId="{33C88DDC-CF1C-4C70-ACAA-CA9DB1916A8A}">
      <dsp:nvSpPr>
        <dsp:cNvPr id="0" name=""/>
        <dsp:cNvSpPr/>
      </dsp:nvSpPr>
      <dsp:spPr>
        <a:xfrm>
          <a:off x="2370" y="0"/>
          <a:ext cx="2194560" cy="245359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 Claimant must submit or identify evidence</a:t>
          </a:r>
        </a:p>
      </dsp:txBody>
      <dsp:txXfrm>
        <a:off x="109500" y="107130"/>
        <a:ext cx="1980300" cy="2239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D490-78F6-4C9C-A914-5B3C108D1208}">
      <dsp:nvSpPr>
        <dsp:cNvPr id="0" name=""/>
        <dsp:cNvSpPr/>
      </dsp:nvSpPr>
      <dsp:spPr>
        <a:xfrm>
          <a:off x="4323" y="0"/>
          <a:ext cx="1748296" cy="23404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 Form </a:t>
          </a:r>
        </a:p>
        <a:p>
          <a:pPr marL="0" lvl="0" indent="0" algn="ctr" defTabSz="755650">
            <a:lnSpc>
              <a:spcPct val="90000"/>
            </a:lnSpc>
            <a:spcBef>
              <a:spcPct val="0"/>
            </a:spcBef>
            <a:spcAft>
              <a:spcPct val="35000"/>
            </a:spcAft>
            <a:buNone/>
          </a:pPr>
          <a:r>
            <a:rPr lang="en-US" sz="1700" kern="1200" dirty="0"/>
            <a:t>20-0995</a:t>
          </a:r>
        </a:p>
      </dsp:txBody>
      <dsp:txXfrm>
        <a:off x="55529" y="51206"/>
        <a:ext cx="1645884" cy="2238017"/>
      </dsp:txXfrm>
    </dsp:sp>
    <dsp:sp modelId="{E04EEB04-5AA2-41E5-ACBC-739194729A6F}">
      <dsp:nvSpPr>
        <dsp:cNvPr id="0" name=""/>
        <dsp:cNvSpPr/>
      </dsp:nvSpPr>
      <dsp:spPr>
        <a:xfrm>
          <a:off x="2102506" y="0"/>
          <a:ext cx="1748296" cy="23404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Within one year of the prior decision or outside the year</a:t>
          </a:r>
        </a:p>
      </dsp:txBody>
      <dsp:txXfrm>
        <a:off x="2153712" y="51206"/>
        <a:ext cx="1645884" cy="2238017"/>
      </dsp:txXfrm>
    </dsp:sp>
    <dsp:sp modelId="{207526C9-1CAE-4945-BAB2-1D56C324C301}">
      <dsp:nvSpPr>
        <dsp:cNvPr id="0" name=""/>
        <dsp:cNvSpPr/>
      </dsp:nvSpPr>
      <dsp:spPr>
        <a:xfrm>
          <a:off x="4088343" y="0"/>
          <a:ext cx="1748296" cy="23404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Remember:</a:t>
          </a:r>
        </a:p>
        <a:p>
          <a:pPr marL="0" lvl="0" indent="0" algn="ctr" defTabSz="755650">
            <a:lnSpc>
              <a:spcPct val="90000"/>
            </a:lnSpc>
            <a:spcBef>
              <a:spcPct val="0"/>
            </a:spcBef>
            <a:spcAft>
              <a:spcPct val="35000"/>
            </a:spcAft>
            <a:buNone/>
          </a:pPr>
          <a:r>
            <a:rPr lang="en-US" sz="1700" kern="1200" dirty="0"/>
            <a:t>Same condition but claimed under a different theory – qualifies as a Supplemental Claim</a:t>
          </a:r>
        </a:p>
      </dsp:txBody>
      <dsp:txXfrm>
        <a:off x="4139549" y="51206"/>
        <a:ext cx="1645884" cy="22380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69F8-32FE-4B7C-A94F-EE3DDAA9D610}">
      <dsp:nvSpPr>
        <dsp:cNvPr id="0" name=""/>
        <dsp:cNvSpPr/>
      </dsp:nvSpPr>
      <dsp:spPr>
        <a:xfrm>
          <a:off x="99488" y="1975908"/>
          <a:ext cx="2029341" cy="1153558"/>
        </a:xfrm>
        <a:prstGeom prst="roundRect">
          <a:avLst>
            <a:gd name="adj" fmla="val 10000"/>
          </a:avLst>
        </a:prstGeom>
        <a:solidFill>
          <a:schemeClr val="accent6">
            <a:lumMod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Receipts</a:t>
          </a:r>
          <a:endParaRPr lang="en-US" sz="1600" kern="1200" dirty="0">
            <a:effectLst>
              <a:outerShdw blurRad="38100" dist="38100" dir="2700000" algn="tl">
                <a:srgbClr val="000000">
                  <a:alpha val="43137"/>
                </a:srgbClr>
              </a:outerShdw>
            </a:effectLst>
          </a:endParaRPr>
        </a:p>
      </dsp:txBody>
      <dsp:txXfrm>
        <a:off x="133275" y="2009695"/>
        <a:ext cx="1961767" cy="1085984"/>
      </dsp:txXfrm>
    </dsp:sp>
    <dsp:sp modelId="{C9F42A22-5C3D-41DD-BD68-F5883989D0B1}">
      <dsp:nvSpPr>
        <dsp:cNvPr id="0" name=""/>
        <dsp:cNvSpPr/>
      </dsp:nvSpPr>
      <dsp:spPr>
        <a:xfrm rot="17482927">
          <a:off x="1404601" y="1476393"/>
          <a:ext cx="2279547" cy="29941"/>
        </a:xfrm>
        <a:custGeom>
          <a:avLst/>
          <a:gdLst/>
          <a:ahLst/>
          <a:cxnLst/>
          <a:rect l="0" t="0" r="0" b="0"/>
          <a:pathLst>
            <a:path>
              <a:moveTo>
                <a:pt x="0" y="14970"/>
              </a:moveTo>
              <a:lnTo>
                <a:pt x="2279547" y="14970"/>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87386" y="1434375"/>
        <a:ext cx="113977" cy="113977"/>
      </dsp:txXfrm>
    </dsp:sp>
    <dsp:sp modelId="{03109D61-DE05-495C-AC3E-79C8BE1C396B}">
      <dsp:nvSpPr>
        <dsp:cNvPr id="0" name=""/>
        <dsp:cNvSpPr/>
      </dsp:nvSpPr>
      <dsp:spPr>
        <a:xfrm>
          <a:off x="2959921" y="2669"/>
          <a:ext cx="2275126" cy="85474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RO VSCs</a:t>
          </a:r>
        </a:p>
      </dsp:txBody>
      <dsp:txXfrm>
        <a:off x="2984956" y="27704"/>
        <a:ext cx="2225056" cy="804672"/>
      </dsp:txXfrm>
    </dsp:sp>
    <dsp:sp modelId="{2583A79A-6146-4B02-A1D6-FDEC84FFA987}">
      <dsp:nvSpPr>
        <dsp:cNvPr id="0" name=""/>
        <dsp:cNvSpPr/>
      </dsp:nvSpPr>
      <dsp:spPr>
        <a:xfrm rot="21209175">
          <a:off x="5233218" y="382930"/>
          <a:ext cx="566635" cy="29941"/>
        </a:xfrm>
        <a:custGeom>
          <a:avLst/>
          <a:gdLst/>
          <a:ahLst/>
          <a:cxnLst/>
          <a:rect l="0" t="0" r="0" b="0"/>
          <a:pathLst>
            <a:path>
              <a:moveTo>
                <a:pt x="0" y="14970"/>
              </a:moveTo>
              <a:lnTo>
                <a:pt x="566635" y="14970"/>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2370" y="383735"/>
        <a:ext cx="28331" cy="28331"/>
      </dsp:txXfrm>
    </dsp:sp>
    <dsp:sp modelId="{6BD40356-968E-467D-A806-0EE53CB8AB75}">
      <dsp:nvSpPr>
        <dsp:cNvPr id="0" name=""/>
        <dsp:cNvSpPr/>
      </dsp:nvSpPr>
      <dsp:spPr>
        <a:xfrm>
          <a:off x="5798025" y="2"/>
          <a:ext cx="2913181" cy="731517"/>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New Process &amp; RAMP Supplemental Claims</a:t>
          </a:r>
        </a:p>
      </dsp:txBody>
      <dsp:txXfrm>
        <a:off x="5819450" y="21427"/>
        <a:ext cx="2870331" cy="688667"/>
      </dsp:txXfrm>
    </dsp:sp>
    <dsp:sp modelId="{58EF0AAB-E145-402D-8077-F5EB949F18F1}">
      <dsp:nvSpPr>
        <dsp:cNvPr id="0" name=""/>
        <dsp:cNvSpPr/>
      </dsp:nvSpPr>
      <dsp:spPr>
        <a:xfrm rot="18387145">
          <a:off x="1852186" y="1989432"/>
          <a:ext cx="1363295" cy="29941"/>
        </a:xfrm>
        <a:custGeom>
          <a:avLst/>
          <a:gdLst/>
          <a:ahLst/>
          <a:cxnLst/>
          <a:rect l="0" t="0" r="0" b="0"/>
          <a:pathLst>
            <a:path>
              <a:moveTo>
                <a:pt x="0" y="14970"/>
              </a:moveTo>
              <a:lnTo>
                <a:pt x="1363295" y="14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9751" y="1970321"/>
        <a:ext cx="68164" cy="68164"/>
      </dsp:txXfrm>
    </dsp:sp>
    <dsp:sp modelId="{CAD095FB-C462-45D1-A0E0-FD7FC79C8D0E}">
      <dsp:nvSpPr>
        <dsp:cNvPr id="0" name=""/>
        <dsp:cNvSpPr/>
      </dsp:nvSpPr>
      <dsp:spPr>
        <a:xfrm>
          <a:off x="2938838" y="1029349"/>
          <a:ext cx="2444537" cy="853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RO Appeals Teams</a:t>
          </a:r>
        </a:p>
      </dsp:txBody>
      <dsp:txXfrm>
        <a:off x="2963837" y="1054348"/>
        <a:ext cx="2394539" cy="803541"/>
      </dsp:txXfrm>
    </dsp:sp>
    <dsp:sp modelId="{8C198D7D-2A82-4CE2-9054-814BF4284997}">
      <dsp:nvSpPr>
        <dsp:cNvPr id="0" name=""/>
        <dsp:cNvSpPr/>
      </dsp:nvSpPr>
      <dsp:spPr>
        <a:xfrm rot="20071009">
          <a:off x="5360324" y="1339206"/>
          <a:ext cx="473879" cy="29941"/>
        </a:xfrm>
        <a:custGeom>
          <a:avLst/>
          <a:gdLst/>
          <a:ahLst/>
          <a:cxnLst/>
          <a:rect l="0" t="0" r="0" b="0"/>
          <a:pathLst>
            <a:path>
              <a:moveTo>
                <a:pt x="0" y="14970"/>
              </a:moveTo>
              <a:lnTo>
                <a:pt x="473879" y="149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5417" y="1342330"/>
        <a:ext cx="23693" cy="23693"/>
      </dsp:txXfrm>
    </dsp:sp>
    <dsp:sp modelId="{0B468581-793B-4119-ADF1-5E018D5C279C}">
      <dsp:nvSpPr>
        <dsp:cNvPr id="0" name=""/>
        <dsp:cNvSpPr/>
      </dsp:nvSpPr>
      <dsp:spPr>
        <a:xfrm>
          <a:off x="5811152" y="893419"/>
          <a:ext cx="2986483" cy="71763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Legacy Appeals &amp; Full Grants</a:t>
          </a:r>
          <a:endParaRPr lang="en-US" sz="2500" kern="1200" dirty="0">
            <a:effectLst>
              <a:outerShdw blurRad="38100" dist="38100" dir="2700000" algn="tl">
                <a:srgbClr val="000000">
                  <a:alpha val="43137"/>
                </a:srgbClr>
              </a:outerShdw>
            </a:effectLst>
          </a:endParaRPr>
        </a:p>
      </dsp:txBody>
      <dsp:txXfrm>
        <a:off x="5832171" y="914438"/>
        <a:ext cx="2944445" cy="675592"/>
      </dsp:txXfrm>
    </dsp:sp>
    <dsp:sp modelId="{1FE4A6AC-E7F4-4157-A12A-01196DF4096A}">
      <dsp:nvSpPr>
        <dsp:cNvPr id="0" name=""/>
        <dsp:cNvSpPr/>
      </dsp:nvSpPr>
      <dsp:spPr>
        <a:xfrm rot="1993420">
          <a:off x="2052342" y="2794094"/>
          <a:ext cx="935840" cy="29941"/>
        </a:xfrm>
        <a:custGeom>
          <a:avLst/>
          <a:gdLst/>
          <a:ahLst/>
          <a:cxnLst/>
          <a:rect l="0" t="0" r="0" b="0"/>
          <a:pathLst>
            <a:path>
              <a:moveTo>
                <a:pt x="0" y="14970"/>
              </a:moveTo>
              <a:lnTo>
                <a:pt x="935840" y="14970"/>
              </a:lnTo>
            </a:path>
          </a:pathLst>
        </a:custGeom>
        <a:noFill/>
        <a:ln w="25400" cap="flat" cmpd="sng" algn="ctr">
          <a:solidFill>
            <a:srgbClr val="548235"/>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96867" y="2785668"/>
        <a:ext cx="46792" cy="46792"/>
      </dsp:txXfrm>
    </dsp:sp>
    <dsp:sp modelId="{08B339C1-6154-4203-90F9-25EC8B9E884B}">
      <dsp:nvSpPr>
        <dsp:cNvPr id="0" name=""/>
        <dsp:cNvSpPr/>
      </dsp:nvSpPr>
      <dsp:spPr>
        <a:xfrm>
          <a:off x="2911696" y="2499661"/>
          <a:ext cx="2369664" cy="1131562"/>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24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944838" y="2532803"/>
        <a:ext cx="2303380" cy="1065278"/>
      </dsp:txXfrm>
    </dsp:sp>
    <dsp:sp modelId="{4B0CE4F1-6E61-4C8E-BA10-1EC08E9C8460}">
      <dsp:nvSpPr>
        <dsp:cNvPr id="0" name=""/>
        <dsp:cNvSpPr/>
      </dsp:nvSpPr>
      <dsp:spPr>
        <a:xfrm rot="18019121">
          <a:off x="5001032" y="2561794"/>
          <a:ext cx="1132204" cy="29941"/>
        </a:xfrm>
        <a:custGeom>
          <a:avLst/>
          <a:gdLst/>
          <a:ahLst/>
          <a:cxnLst/>
          <a:rect l="0" t="0" r="0" b="0"/>
          <a:pathLst>
            <a:path>
              <a:moveTo>
                <a:pt x="0" y="14970"/>
              </a:moveTo>
              <a:lnTo>
                <a:pt x="1132204" y="1497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8829" y="2548460"/>
        <a:ext cx="56610" cy="56610"/>
      </dsp:txXfrm>
    </dsp:sp>
    <dsp:sp modelId="{FB6887FC-831B-4DAD-8CA1-0C3296335ABD}">
      <dsp:nvSpPr>
        <dsp:cNvPr id="0" name=""/>
        <dsp:cNvSpPr/>
      </dsp:nvSpPr>
      <dsp:spPr>
        <a:xfrm>
          <a:off x="5852907" y="1825774"/>
          <a:ext cx="2930866" cy="524628"/>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a:t>
          </a:r>
        </a:p>
      </dsp:txBody>
      <dsp:txXfrm>
        <a:off x="5868273" y="1841140"/>
        <a:ext cx="2900134" cy="493896"/>
      </dsp:txXfrm>
    </dsp:sp>
    <dsp:sp modelId="{F027C0F8-F2B2-4ED9-8B02-888704DCF984}">
      <dsp:nvSpPr>
        <dsp:cNvPr id="0" name=""/>
        <dsp:cNvSpPr/>
      </dsp:nvSpPr>
      <dsp:spPr>
        <a:xfrm rot="20019714">
          <a:off x="5249199" y="2913015"/>
          <a:ext cx="619636" cy="29941"/>
        </a:xfrm>
        <a:custGeom>
          <a:avLst/>
          <a:gdLst/>
          <a:ahLst/>
          <a:cxnLst/>
          <a:rect l="0" t="0" r="0" b="0"/>
          <a:pathLst>
            <a:path>
              <a:moveTo>
                <a:pt x="0" y="14970"/>
              </a:moveTo>
              <a:lnTo>
                <a:pt x="619636" y="1497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3526" y="2912495"/>
        <a:ext cx="30981" cy="30981"/>
      </dsp:txXfrm>
    </dsp:sp>
    <dsp:sp modelId="{576B2C4B-DBF0-4D1C-8494-BAA74C7866F9}">
      <dsp:nvSpPr>
        <dsp:cNvPr id="0" name=""/>
        <dsp:cNvSpPr/>
      </dsp:nvSpPr>
      <dsp:spPr>
        <a:xfrm>
          <a:off x="5836673" y="2498978"/>
          <a:ext cx="2947101" cy="583104"/>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p>
      </dsp:txBody>
      <dsp:txXfrm>
        <a:off x="5853752" y="2516057"/>
        <a:ext cx="2912943" cy="548946"/>
      </dsp:txXfrm>
    </dsp:sp>
    <dsp:sp modelId="{0A473F2C-99A0-45A8-B49A-702A3180D513}">
      <dsp:nvSpPr>
        <dsp:cNvPr id="0" name=""/>
        <dsp:cNvSpPr/>
      </dsp:nvSpPr>
      <dsp:spPr>
        <a:xfrm rot="2073741">
          <a:off x="5221902" y="3241592"/>
          <a:ext cx="673785" cy="29941"/>
        </a:xfrm>
        <a:custGeom>
          <a:avLst/>
          <a:gdLst/>
          <a:ahLst/>
          <a:cxnLst/>
          <a:rect l="0" t="0" r="0" b="0"/>
          <a:pathLst>
            <a:path>
              <a:moveTo>
                <a:pt x="0" y="14970"/>
              </a:moveTo>
              <a:lnTo>
                <a:pt x="673785" y="1497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1950" y="3239718"/>
        <a:ext cx="33689" cy="33689"/>
      </dsp:txXfrm>
    </dsp:sp>
    <dsp:sp modelId="{5656E3A8-9536-4C60-885C-DD9E7FEE6CA6}">
      <dsp:nvSpPr>
        <dsp:cNvPr id="0" name=""/>
        <dsp:cNvSpPr/>
      </dsp:nvSpPr>
      <dsp:spPr>
        <a:xfrm>
          <a:off x="5836229" y="3176543"/>
          <a:ext cx="2947544" cy="542279"/>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a:t>
          </a:r>
        </a:p>
      </dsp:txBody>
      <dsp:txXfrm>
        <a:off x="5852112" y="3192426"/>
        <a:ext cx="2915778" cy="510513"/>
      </dsp:txXfrm>
    </dsp:sp>
    <dsp:sp modelId="{28A65DAA-287A-46EC-8569-D6F3AC2192A8}">
      <dsp:nvSpPr>
        <dsp:cNvPr id="0" name=""/>
        <dsp:cNvSpPr/>
      </dsp:nvSpPr>
      <dsp:spPr>
        <a:xfrm rot="3840402">
          <a:off x="4958401" y="3567247"/>
          <a:ext cx="1149865" cy="29941"/>
        </a:xfrm>
        <a:custGeom>
          <a:avLst/>
          <a:gdLst/>
          <a:ahLst/>
          <a:cxnLst/>
          <a:rect l="0" t="0" r="0" b="0"/>
          <a:pathLst>
            <a:path>
              <a:moveTo>
                <a:pt x="0" y="14970"/>
              </a:moveTo>
              <a:lnTo>
                <a:pt x="1149865" y="1497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4587" y="3553471"/>
        <a:ext cx="57493" cy="57493"/>
      </dsp:txXfrm>
    </dsp:sp>
    <dsp:sp modelId="{BD163A36-B7AC-4110-803E-700F85E74C07}">
      <dsp:nvSpPr>
        <dsp:cNvPr id="0" name=""/>
        <dsp:cNvSpPr/>
      </dsp:nvSpPr>
      <dsp:spPr>
        <a:xfrm>
          <a:off x="5785307" y="3862345"/>
          <a:ext cx="2998467" cy="473296"/>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Returns </a:t>
          </a:r>
        </a:p>
      </dsp:txBody>
      <dsp:txXfrm>
        <a:off x="5799169" y="3876207"/>
        <a:ext cx="2970743" cy="445572"/>
      </dsp:txXfrm>
    </dsp:sp>
    <dsp:sp modelId="{33166157-D525-44C8-82E9-9F6AABB19B96}">
      <dsp:nvSpPr>
        <dsp:cNvPr id="0" name=""/>
        <dsp:cNvSpPr/>
      </dsp:nvSpPr>
      <dsp:spPr>
        <a:xfrm rot="4096065">
          <a:off x="1380928" y="3640956"/>
          <a:ext cx="2375307" cy="29941"/>
        </a:xfrm>
        <a:custGeom>
          <a:avLst/>
          <a:gdLst/>
          <a:ahLst/>
          <a:cxnLst/>
          <a:rect l="0" t="0" r="0" b="0"/>
          <a:pathLst>
            <a:path>
              <a:moveTo>
                <a:pt x="0" y="14970"/>
              </a:moveTo>
              <a:lnTo>
                <a:pt x="2375307" y="14970"/>
              </a:lnTo>
            </a:path>
          </a:pathLst>
        </a:custGeom>
        <a:noFill/>
        <a:ln w="2540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09199" y="3596544"/>
        <a:ext cx="118765" cy="118765"/>
      </dsp:txXfrm>
    </dsp:sp>
    <dsp:sp modelId="{1DEEEDFF-E49E-4A38-8B40-1C5C596B8136}">
      <dsp:nvSpPr>
        <dsp:cNvPr id="0" name=""/>
        <dsp:cNvSpPr/>
      </dsp:nvSpPr>
      <dsp:spPr>
        <a:xfrm>
          <a:off x="3008333" y="4392363"/>
          <a:ext cx="2328472" cy="733608"/>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DROC D.C.</a:t>
          </a:r>
        </a:p>
      </dsp:txBody>
      <dsp:txXfrm>
        <a:off x="3029820" y="4413850"/>
        <a:ext cx="2285498" cy="690634"/>
      </dsp:txXfrm>
    </dsp:sp>
    <dsp:sp modelId="{25C31073-404C-45DD-B36B-3F8D8C355C08}">
      <dsp:nvSpPr>
        <dsp:cNvPr id="0" name=""/>
        <dsp:cNvSpPr/>
      </dsp:nvSpPr>
      <dsp:spPr>
        <a:xfrm rot="21410103">
          <a:off x="5336456" y="4731522"/>
          <a:ext cx="459153" cy="29941"/>
        </a:xfrm>
        <a:custGeom>
          <a:avLst/>
          <a:gdLst/>
          <a:ahLst/>
          <a:cxnLst/>
          <a:rect l="0" t="0" r="0" b="0"/>
          <a:pathLst>
            <a:path>
              <a:moveTo>
                <a:pt x="0" y="14970"/>
              </a:moveTo>
              <a:lnTo>
                <a:pt x="459153" y="149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54554" y="4735014"/>
        <a:ext cx="22957" cy="22957"/>
      </dsp:txXfrm>
    </dsp:sp>
    <dsp:sp modelId="{5FC49FFD-6CF4-4C05-9983-75422283D90E}">
      <dsp:nvSpPr>
        <dsp:cNvPr id="0" name=""/>
        <dsp:cNvSpPr/>
      </dsp:nvSpPr>
      <dsp:spPr>
        <a:xfrm>
          <a:off x="5795259" y="4506836"/>
          <a:ext cx="3009307" cy="45396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Legacy Remands</a:t>
          </a:r>
        </a:p>
      </dsp:txBody>
      <dsp:txXfrm>
        <a:off x="5808555" y="4520132"/>
        <a:ext cx="2982715" cy="427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7A3A0-5BB5-1347-A861-9B9EAC53EC20}" type="datetimeFigureOut">
              <a:rPr lang="en-US" smtClean="0"/>
              <a:t>11/30/2020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E5555-37B7-D043-BB9E-EC6F7E46AAA1}" type="slidenum">
              <a:rPr lang="en-US" smtClean="0"/>
              <a:t>‹#›</a:t>
            </a:fld>
            <a:endParaRPr lang="en-US" dirty="0"/>
          </a:p>
        </p:txBody>
      </p:sp>
    </p:spTree>
    <p:extLst>
      <p:ext uri="{BB962C8B-B14F-4D97-AF65-F5344CB8AC3E}">
        <p14:creationId xmlns:p14="http://schemas.microsoft.com/office/powerpoint/2010/main" val="28833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E5555-37B7-D043-BB9E-EC6F7E46AAA1}" type="slidenum">
              <a:rPr lang="en-US" smtClean="0"/>
              <a:t>0</a:t>
            </a:fld>
            <a:endParaRPr lang="en-US" dirty="0"/>
          </a:p>
        </p:txBody>
      </p:sp>
    </p:spTree>
    <p:extLst>
      <p:ext uri="{BB962C8B-B14F-4D97-AF65-F5344CB8AC3E}">
        <p14:creationId xmlns:p14="http://schemas.microsoft.com/office/powerpoint/2010/main" val="307347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3FF05-EA40-42CF-A853-DD34D89557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84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508000" y="690563"/>
            <a:ext cx="5510213" cy="3100387"/>
          </a:xfrm>
          <a:prstGeom prst="rect">
            <a:avLst/>
          </a:prstGeom>
          <a:solidFill>
            <a:srgbClr val="FFFFFF"/>
          </a:solidFill>
          <a:ln>
            <a:solidFill>
              <a:srgbClr val="000000"/>
            </a:solidFill>
            <a:miter lim="800000"/>
            <a:headEnd/>
            <a:tailEnd/>
          </a:ln>
        </p:spPr>
      </p:sp>
      <p:sp>
        <p:nvSpPr>
          <p:cNvPr id="23555" name="Notes Placeholder 2"/>
          <p:cNvSpPr>
            <a:spLocks noGrp="1"/>
          </p:cNvSpPr>
          <p:nvPr>
            <p:ph type="body" idx="1"/>
          </p:nvPr>
        </p:nvSpPr>
        <p:spPr bwMode="auto">
          <a:xfrm>
            <a:off x="701677" y="4061296"/>
            <a:ext cx="5607050" cy="4482398"/>
          </a:xfrm>
          <a:prstGeom prst="rect">
            <a:avLst/>
          </a:prstGeom>
          <a:solidFill>
            <a:srgbClr val="FFFFFF"/>
          </a:solidFill>
          <a:ln>
            <a:solidFill>
              <a:srgbClr val="000000"/>
            </a:solidFill>
            <a:miter lim="800000"/>
            <a:headEnd/>
            <a:tailEnd/>
          </a:ln>
        </p:spPr>
        <p:txBody>
          <a:bodyPr lIns="92614" tIns="46306" rIns="92614" bIns="46306"/>
          <a:lstStyle/>
          <a:p>
            <a:pPr marL="234574" indent="-234574" defTabSz="912937">
              <a:defRPr/>
            </a:pPr>
            <a:r>
              <a:rPr lang="en-US" altLang="en-US" sz="800" dirty="0">
                <a:solidFill>
                  <a:srgbClr val="000000"/>
                </a:solidFill>
              </a:rPr>
              <a:t>  </a:t>
            </a:r>
          </a:p>
          <a:p>
            <a:endParaRPr lang="en-US" sz="1200" kern="1200" dirty="0">
              <a:solidFill>
                <a:schemeClr val="tx1"/>
              </a:solidFill>
              <a:effectLst/>
              <a:latin typeface="+mn-lt"/>
              <a:ea typeface="+mn-ea"/>
              <a:cs typeface="+mn-cs"/>
            </a:endParaRPr>
          </a:p>
          <a:p>
            <a:pPr marL="234574" indent="-234574"/>
            <a:endParaRPr lang="en-US" sz="100" dirty="0">
              <a:solidFill>
                <a:srgbClr val="000000"/>
              </a:solidFill>
            </a:endParaRPr>
          </a:p>
        </p:txBody>
      </p:sp>
      <p:sp>
        <p:nvSpPr>
          <p:cNvPr id="23556" name="Slide Number Placeholder 3"/>
          <p:cNvSpPr>
            <a:spLocks noGrp="1"/>
          </p:cNvSpPr>
          <p:nvPr>
            <p:ph type="sldNum" sz="quarter" idx="4294967295"/>
          </p:nvPr>
        </p:nvSpPr>
        <p:spPr bwMode="auto">
          <a:xfrm>
            <a:off x="3970350" y="8772382"/>
            <a:ext cx="3038475" cy="4621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4" tIns="46306" rIns="92614" bIns="46306" anchor="b"/>
          <a:lstStyle>
            <a:lvl1pPr eaLnBrk="0" hangingPunct="0">
              <a:defRPr sz="1600">
                <a:solidFill>
                  <a:schemeClr val="tx1"/>
                </a:solidFill>
                <a:latin typeface="Arial" charset="0"/>
                <a:cs typeface="Arial" charset="0"/>
              </a:defRPr>
            </a:lvl1pPr>
            <a:lvl2pPr marL="738503" indent="-284040" eaLnBrk="0" hangingPunct="0">
              <a:defRPr sz="1600">
                <a:solidFill>
                  <a:schemeClr val="tx1"/>
                </a:solidFill>
                <a:latin typeface="Arial" charset="0"/>
                <a:cs typeface="Arial" charset="0"/>
              </a:defRPr>
            </a:lvl2pPr>
            <a:lvl3pPr marL="1136156" indent="-227232" eaLnBrk="0" hangingPunct="0">
              <a:defRPr sz="1600">
                <a:solidFill>
                  <a:schemeClr val="tx1"/>
                </a:solidFill>
                <a:latin typeface="Arial" charset="0"/>
                <a:cs typeface="Arial" charset="0"/>
              </a:defRPr>
            </a:lvl3pPr>
            <a:lvl4pPr marL="1590619" indent="-227232" eaLnBrk="0" hangingPunct="0">
              <a:defRPr sz="1600">
                <a:solidFill>
                  <a:schemeClr val="tx1"/>
                </a:solidFill>
                <a:latin typeface="Arial" charset="0"/>
                <a:cs typeface="Arial" charset="0"/>
              </a:defRPr>
            </a:lvl4pPr>
            <a:lvl5pPr marL="2045082" indent="-227232" eaLnBrk="0" hangingPunct="0">
              <a:defRPr sz="1600">
                <a:solidFill>
                  <a:schemeClr val="tx1"/>
                </a:solidFill>
                <a:latin typeface="Arial" charset="0"/>
                <a:cs typeface="Arial" charset="0"/>
              </a:defRPr>
            </a:lvl5pPr>
            <a:lvl6pPr marL="2499543" indent="-227232" defTabSz="454463" eaLnBrk="0" fontAlgn="base" hangingPunct="0">
              <a:spcBef>
                <a:spcPct val="0"/>
              </a:spcBef>
              <a:spcAft>
                <a:spcPct val="0"/>
              </a:spcAft>
              <a:defRPr sz="1600">
                <a:solidFill>
                  <a:schemeClr val="tx1"/>
                </a:solidFill>
                <a:latin typeface="Arial" charset="0"/>
                <a:cs typeface="Arial" charset="0"/>
              </a:defRPr>
            </a:lvl6pPr>
            <a:lvl7pPr marL="2954007" indent="-227232" defTabSz="454463" eaLnBrk="0" fontAlgn="base" hangingPunct="0">
              <a:spcBef>
                <a:spcPct val="0"/>
              </a:spcBef>
              <a:spcAft>
                <a:spcPct val="0"/>
              </a:spcAft>
              <a:defRPr sz="1600">
                <a:solidFill>
                  <a:schemeClr val="tx1"/>
                </a:solidFill>
                <a:latin typeface="Arial" charset="0"/>
                <a:cs typeface="Arial" charset="0"/>
              </a:defRPr>
            </a:lvl7pPr>
            <a:lvl8pPr marL="3408470" indent="-227232" defTabSz="454463" eaLnBrk="0" fontAlgn="base" hangingPunct="0">
              <a:spcBef>
                <a:spcPct val="0"/>
              </a:spcBef>
              <a:spcAft>
                <a:spcPct val="0"/>
              </a:spcAft>
              <a:defRPr sz="1600">
                <a:solidFill>
                  <a:schemeClr val="tx1"/>
                </a:solidFill>
                <a:latin typeface="Arial" charset="0"/>
                <a:cs typeface="Arial" charset="0"/>
              </a:defRPr>
            </a:lvl8pPr>
            <a:lvl9pPr marL="3862933" indent="-227232" defTabSz="454463" eaLnBrk="0" fontAlgn="base" hangingPunct="0">
              <a:spcBef>
                <a:spcPct val="0"/>
              </a:spcBef>
              <a:spcAft>
                <a:spcPct val="0"/>
              </a:spcAft>
              <a:defRPr sz="16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ABFC86-CB2E-4D3C-9DE7-FEFBD3443BBA}"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3370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2A8F2-3DAC-44FC-8CF4-B0D57ABFB6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25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E5555-37B7-D043-BB9E-EC6F7E46AAA1}" type="slidenum">
              <a:rPr lang="en-US" smtClean="0"/>
              <a:t>2</a:t>
            </a:fld>
            <a:endParaRPr lang="en-US" dirty="0"/>
          </a:p>
        </p:txBody>
      </p:sp>
    </p:spTree>
    <p:extLst>
      <p:ext uri="{BB962C8B-B14F-4D97-AF65-F5344CB8AC3E}">
        <p14:creationId xmlns:p14="http://schemas.microsoft.com/office/powerpoint/2010/main" val="359654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210E8-A4EC-43D0-9B9A-053B6CE62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7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B0BEA-045F-4342-85C5-5D2A44C4E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24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B0BEA-045F-4342-85C5-5D2A44C4E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494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B0BEA-045F-4342-85C5-5D2A44C4E2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10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3FF05-EA40-42CF-A853-DD34D89557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29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3FF05-EA40-42CF-A853-DD34D89557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30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3FF05-EA40-42CF-A853-DD34D89557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0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CBB7-C899-8E44-8085-7BD28882B3D3}"/>
              </a:ext>
            </a:extLst>
          </p:cNvPr>
          <p:cNvSpPr>
            <a:spLocks noGrp="1"/>
          </p:cNvSpPr>
          <p:nvPr>
            <p:ph type="ctrTitle"/>
          </p:nvPr>
        </p:nvSpPr>
        <p:spPr>
          <a:xfrm>
            <a:off x="762000" y="1122363"/>
            <a:ext cx="10591800" cy="2133599"/>
          </a:xfrm>
        </p:spPr>
        <p:txBody>
          <a:bodyPr anchor="ct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5B476FBE-B91C-B940-9B54-FBCA7D8D93E2}"/>
              </a:ext>
            </a:extLst>
          </p:cNvPr>
          <p:cNvSpPr>
            <a:spLocks noGrp="1"/>
          </p:cNvSpPr>
          <p:nvPr>
            <p:ph type="subTitle" idx="1"/>
          </p:nvPr>
        </p:nvSpPr>
        <p:spPr>
          <a:xfrm>
            <a:off x="762000" y="3602038"/>
            <a:ext cx="990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EF01413F-080F-2F4F-A5BE-5BED178994BB}"/>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1980258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199A8C-FFFC-904F-A051-23C012716DA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
        <p:nvSpPr>
          <p:cNvPr id="4" name="Rectangle 3">
            <a:extLst>
              <a:ext uri="{FF2B5EF4-FFF2-40B4-BE49-F238E27FC236}">
                <a16:creationId xmlns:a16="http://schemas.microsoft.com/office/drawing/2014/main" id="{B4831BF3-3EF6-6B42-9257-3724A9BEE149}"/>
              </a:ext>
            </a:extLst>
          </p:cNvPr>
          <p:cNvSpPr/>
          <p:nvPr userDrawn="1"/>
        </p:nvSpPr>
        <p:spPr>
          <a:xfrm>
            <a:off x="0" y="-1"/>
            <a:ext cx="12192000" cy="6261101"/>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2F55"/>
              </a:solidFill>
            </a:endParaRPr>
          </a:p>
        </p:txBody>
      </p:sp>
      <p:pic>
        <p:nvPicPr>
          <p:cNvPr id="5" name="Picture 4">
            <a:extLst>
              <a:ext uri="{FF2B5EF4-FFF2-40B4-BE49-F238E27FC236}">
                <a16:creationId xmlns:a16="http://schemas.microsoft.com/office/drawing/2014/main" id="{786BC7D3-CB56-1841-A672-A04B984658C1}"/>
              </a:ext>
            </a:extLst>
          </p:cNvPr>
          <p:cNvPicPr>
            <a:picLocks noChangeAspect="1"/>
          </p:cNvPicPr>
          <p:nvPr userDrawn="1"/>
        </p:nvPicPr>
        <p:blipFill rotWithShape="1">
          <a:blip r:embed="rId2" cstate="screen">
            <a:alphaModFix amt="13000"/>
            <a:extLst>
              <a:ext uri="{28A0092B-C50C-407E-A947-70E740481C1C}">
                <a14:useLocalDpi xmlns:a14="http://schemas.microsoft.com/office/drawing/2010/main"/>
              </a:ext>
            </a:extLst>
          </a:blip>
          <a:srcRect/>
          <a:stretch/>
        </p:blipFill>
        <p:spPr>
          <a:xfrm>
            <a:off x="0" y="702128"/>
            <a:ext cx="12192000" cy="4566246"/>
          </a:xfrm>
          <a:prstGeom prst="rect">
            <a:avLst/>
          </a:prstGeom>
        </p:spPr>
      </p:pic>
    </p:spTree>
    <p:extLst>
      <p:ext uri="{BB962C8B-B14F-4D97-AF65-F5344CB8AC3E}">
        <p14:creationId xmlns:p14="http://schemas.microsoft.com/office/powerpoint/2010/main" val="346350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24D389-4211-AB4A-A071-10E8724985A9}"/>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dirty="0"/>
          </a:p>
        </p:txBody>
      </p:sp>
      <p:sp>
        <p:nvSpPr>
          <p:cNvPr id="5" name="Rectangle 4">
            <a:extLst>
              <a:ext uri="{FF2B5EF4-FFF2-40B4-BE49-F238E27FC236}">
                <a16:creationId xmlns:a16="http://schemas.microsoft.com/office/drawing/2014/main" id="{FE4FD8D5-4218-264D-B640-9B2C4AF010CF}"/>
              </a:ext>
            </a:extLst>
          </p:cNvPr>
          <p:cNvSpPr/>
          <p:nvPr userDrawn="1"/>
        </p:nvSpPr>
        <p:spPr>
          <a:xfrm>
            <a:off x="0" y="0"/>
            <a:ext cx="12192000" cy="6858000"/>
          </a:xfrm>
          <a:prstGeom prst="rect">
            <a:avLst/>
          </a:prstGeom>
          <a:gradFill flip="none" rotWithShape="1">
            <a:gsLst>
              <a:gs pos="0">
                <a:schemeClr val="accent3">
                  <a:lumMod val="0"/>
                  <a:lumOff val="100000"/>
                </a:schemeClr>
              </a:gs>
              <a:gs pos="100000">
                <a:schemeClr val="bg1">
                  <a:lumMod val="9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D6F1C7F-6057-5B47-BF30-CE9848F089E6}"/>
              </a:ext>
            </a:extLst>
          </p:cNvPr>
          <p:cNvSpPr txBox="1">
            <a:spLocks/>
          </p:cNvSpPr>
          <p:nvPr userDrawn="1"/>
        </p:nvSpPr>
        <p:spPr>
          <a:xfrm>
            <a:off x="11589026" y="6249615"/>
            <a:ext cx="393432" cy="608383"/>
          </a:xfrm>
          <a:prstGeom prst="rect">
            <a:avLst/>
          </a:prstGeom>
        </p:spPr>
        <p:txBody>
          <a:bodyPr vert="horz" lIns="91440" tIns="45720" rIns="91440" bIns="4572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35BD1-8CD9-3F4C-A1B6-7F2FC51E798F}" type="slidenum">
              <a:rPr lang="en-US" smtClean="0">
                <a:solidFill>
                  <a:srgbClr val="032F55"/>
                </a:solidFill>
              </a:rPr>
              <a:pPr/>
              <a:t>‹#›</a:t>
            </a:fld>
            <a:endParaRPr lang="en-US" dirty="0">
              <a:solidFill>
                <a:srgbClr val="032F55"/>
              </a:solidFill>
            </a:endParaRPr>
          </a:p>
        </p:txBody>
      </p:sp>
    </p:spTree>
    <p:extLst>
      <p:ext uri="{BB962C8B-B14F-4D97-AF65-F5344CB8AC3E}">
        <p14:creationId xmlns:p14="http://schemas.microsoft.com/office/powerpoint/2010/main" val="354809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A9D3-654A-A042-B6B5-288AE58A7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904A0-51C7-3F4B-9BE0-6AC1DDEC3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65C50-A3F3-6F40-9764-A65FD46F5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1F827-7093-B342-9FCC-6746C74077E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EBDE3E3-8B56-CF4E-A914-F151A47DEA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CA2B369-9062-A940-B461-B8D11850F896}"/>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dirty="0"/>
          </a:p>
        </p:txBody>
      </p:sp>
    </p:spTree>
    <p:extLst>
      <p:ext uri="{BB962C8B-B14F-4D97-AF65-F5344CB8AC3E}">
        <p14:creationId xmlns:p14="http://schemas.microsoft.com/office/powerpoint/2010/main" val="1845523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499-0F6F-A94E-B279-ABE45D852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00A8D-5CFE-C543-8C43-3B1D6C4D5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9D79F0-9EA1-284A-B6A9-1788FB307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FB402-8F21-7745-9FDE-00457F62806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9042314-5CA2-2D4B-A321-457C81EC15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AAD7673-A8C5-9446-9F7B-5B7A2A62DE3C}"/>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dirty="0"/>
          </a:p>
        </p:txBody>
      </p:sp>
    </p:spTree>
    <p:extLst>
      <p:ext uri="{BB962C8B-B14F-4D97-AF65-F5344CB8AC3E}">
        <p14:creationId xmlns:p14="http://schemas.microsoft.com/office/powerpoint/2010/main" val="3757474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7F04-4859-AD46-B447-9F545E660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2CE4F3-BD2C-C94D-8C63-6E3137F7F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6EAA6-409E-6146-A2E5-4FBB3BBF42F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8470406-CD57-7948-B2F8-F57334CE74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F876B97-DE32-5C4B-AA33-9EE572575FFA}"/>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dirty="0"/>
          </a:p>
        </p:txBody>
      </p:sp>
    </p:spTree>
    <p:extLst>
      <p:ext uri="{BB962C8B-B14F-4D97-AF65-F5344CB8AC3E}">
        <p14:creationId xmlns:p14="http://schemas.microsoft.com/office/powerpoint/2010/main" val="291240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7733-D92A-D34F-AA07-92768D8B4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F1B0A-3A8C-0D46-94E2-DF92AF467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55DCE-AD54-C149-9EE8-5D5D032EC81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4EC74DD-0785-994D-A682-E3C03CAABC6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D5757E2-DB69-CD43-9D7F-F5FD430D1B08}"/>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dirty="0"/>
          </a:p>
        </p:txBody>
      </p:sp>
    </p:spTree>
    <p:extLst>
      <p:ext uri="{BB962C8B-B14F-4D97-AF65-F5344CB8AC3E}">
        <p14:creationId xmlns:p14="http://schemas.microsoft.com/office/powerpoint/2010/main" val="411852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2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29072" y="985808"/>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505528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39748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78904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54E9-7F52-D442-8319-21C825B18B18}"/>
              </a:ext>
            </a:extLst>
          </p:cNvPr>
          <p:cNvSpPr>
            <a:spLocks noGrp="1"/>
          </p:cNvSpPr>
          <p:nvPr>
            <p:ph type="title"/>
          </p:nvPr>
        </p:nvSpPr>
        <p:spPr>
          <a:xfrm>
            <a:off x="838200" y="304166"/>
            <a:ext cx="10515600" cy="767936"/>
          </a:xfrm>
        </p:spPr>
        <p:txBody>
          <a:bodyPr>
            <a:noAutofit/>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E1D3CC0-E397-8947-8CF0-03623EA31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9D2AA7B-97C9-CC4B-B41B-FC48C08F07EC}"/>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3298435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46158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4098728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6520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6042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505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09965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9250441" y="640014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pic>
        <p:nvPicPr>
          <p:cNvPr id="5" name="Picture 4"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639" y="819138"/>
            <a:ext cx="6738176" cy="1815106"/>
          </a:xfrm>
          <a:prstGeom prst="rect">
            <a:avLst/>
          </a:prstGeom>
        </p:spPr>
      </p:pic>
      <p:sp>
        <p:nvSpPr>
          <p:cNvPr id="6" name="Rectangle 5"/>
          <p:cNvSpPr/>
          <p:nvPr userDrawn="1"/>
        </p:nvSpPr>
        <p:spPr>
          <a:xfrm>
            <a:off x="0" y="5376865"/>
            <a:ext cx="12192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Title 11"/>
          <p:cNvSpPr>
            <a:spLocks noGrp="1"/>
          </p:cNvSpPr>
          <p:nvPr>
            <p:ph type="ctrTitle"/>
          </p:nvPr>
        </p:nvSpPr>
        <p:spPr>
          <a:xfrm>
            <a:off x="944880" y="2439038"/>
            <a:ext cx="10363200" cy="1470025"/>
          </a:xfrm>
        </p:spPr>
        <p:txBody>
          <a:bodyPr/>
          <a:lstStyle/>
          <a:p>
            <a:r>
              <a:rPr lang="en-US" dirty="0">
                <a:solidFill>
                  <a:srgbClr val="0083BE"/>
                </a:solidFill>
              </a:rPr>
              <a:t>Title of Presentation</a:t>
            </a:r>
            <a:endParaRPr lang="en-US" dirty="0"/>
          </a:p>
        </p:txBody>
      </p:sp>
      <p:pic>
        <p:nvPicPr>
          <p:cNvPr id="9" name="Picture 8"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5687901"/>
            <a:ext cx="5181600" cy="865218"/>
          </a:xfrm>
          <a:prstGeom prst="rect">
            <a:avLst/>
          </a:prstGeom>
        </p:spPr>
      </p:pic>
      <p:sp>
        <p:nvSpPr>
          <p:cNvPr id="10" name="TextBox 9"/>
          <p:cNvSpPr txBox="1"/>
          <p:nvPr userDrawn="1"/>
        </p:nvSpPr>
        <p:spPr>
          <a:xfrm>
            <a:off x="186728" y="5935844"/>
            <a:ext cx="5909275" cy="400110"/>
          </a:xfrm>
          <a:prstGeom prst="rect">
            <a:avLst/>
          </a:prstGeom>
          <a:noFill/>
        </p:spPr>
        <p:txBody>
          <a:bodyPr wrap="square" rtlCol="0">
            <a:spAutoFit/>
          </a:bodyPr>
          <a:lstStyle/>
          <a:p>
            <a:pPr defTabSz="457200"/>
            <a:r>
              <a:rPr lang="en-US" sz="2000" b="1" dirty="0">
                <a:solidFill>
                  <a:prstClr val="white"/>
                </a:solidFill>
                <a:latin typeface="Myriad Pro"/>
              </a:rPr>
              <a:t>Veterans Benefits Administration</a:t>
            </a:r>
          </a:p>
        </p:txBody>
      </p:sp>
    </p:spTree>
    <p:extLst>
      <p:ext uri="{BB962C8B-B14F-4D97-AF65-F5344CB8AC3E}">
        <p14:creationId xmlns:p14="http://schemas.microsoft.com/office/powerpoint/2010/main" val="3929186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1"/>
            <a:ext cx="12192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4295"/>
            <a:ext cx="10972800" cy="933960"/>
          </a:xfrm>
        </p:spPr>
        <p:txBody>
          <a:bodyPr/>
          <a:lstStyle>
            <a:lvl1pPr>
              <a:defRPr>
                <a:solidFill>
                  <a:schemeClr val="bg1"/>
                </a:solidFill>
                <a:latin typeface="Myriad Pro"/>
              </a:defRPr>
            </a:lvl1pPr>
          </a:lstStyle>
          <a:p>
            <a:r>
              <a:rPr lang="en-US" dirty="0"/>
              <a:t>Click to edit Master title style</a:t>
            </a:r>
          </a:p>
        </p:txBody>
      </p:sp>
      <p:sp>
        <p:nvSpPr>
          <p:cNvPr id="3" name="Content Placeholder 2"/>
          <p:cNvSpPr>
            <a:spLocks noGrp="1"/>
          </p:cNvSpPr>
          <p:nvPr>
            <p:ph idx="1"/>
          </p:nvPr>
        </p:nvSpPr>
        <p:spPr>
          <a:xfrm>
            <a:off x="609600" y="1256309"/>
            <a:ext cx="10972800" cy="4869857"/>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8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1"/>
            <a:ext cx="12192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
            <a:ext cx="10972800" cy="939115"/>
          </a:xfrm>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453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737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B214-5351-4B47-AF31-9498ACB4F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AF15E8-516E-304B-A3AF-DCA89844F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AD311BB5-EB35-9B4E-AFB4-CD0024A4028A}"/>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3336117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481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
            <a:ext cx="12192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
            <a:ext cx="10972800" cy="939115"/>
          </a:xfr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80162"/>
            <a:ext cx="10972800" cy="46472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0061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683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F01A-F868-C648-B231-4B938062E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789EA-66EF-274B-BBEA-4671ED118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941B1F-E5E8-8D4D-991A-00139C264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0DD4607-7749-EB4B-8909-738DF410122E}"/>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210219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266-068C-194C-86B3-951ADC509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52CD8A-FE5D-4C42-B01D-52C4408F4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1FED0-9042-AE4E-A4F7-D17A16B87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62662-0A3D-BB41-A085-32D9D28FE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3218A-9CD7-C240-8F90-EEC0B1735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34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p:txBody>
          <a:bodyPr>
            <a:noAutofit/>
          </a:bodyPr>
          <a:lstStyle/>
          <a:p>
            <a:r>
              <a:rPr lang="en-US"/>
              <a:t>Click to edit Master title style</a:t>
            </a:r>
          </a:p>
        </p:txBody>
      </p:sp>
      <p:sp>
        <p:nvSpPr>
          <p:cNvPr id="6" name="Slide Number Placeholder 5">
            <a:extLst>
              <a:ext uri="{FF2B5EF4-FFF2-40B4-BE49-F238E27FC236}">
                <a16:creationId xmlns:a16="http://schemas.microsoft.com/office/drawing/2014/main" id="{2629D18B-8271-554F-A984-A1E618F34181}"/>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192052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a:xfrm>
            <a:off x="6400800" y="365126"/>
            <a:ext cx="4953000" cy="767936"/>
          </a:xfrm>
        </p:spPr>
        <p:txBody>
          <a:bodyPr/>
          <a:lstStyle/>
          <a:p>
            <a:r>
              <a:rPr lang="en-US"/>
              <a:t>Click to edit Master title style</a:t>
            </a:r>
          </a:p>
        </p:txBody>
      </p:sp>
      <p:sp>
        <p:nvSpPr>
          <p:cNvPr id="8" name="Picture Placeholder 7">
            <a:extLst>
              <a:ext uri="{FF2B5EF4-FFF2-40B4-BE49-F238E27FC236}">
                <a16:creationId xmlns:a16="http://schemas.microsoft.com/office/drawing/2014/main" id="{DCEF0EAC-089D-5341-9FB8-527AD817DC32}"/>
              </a:ext>
            </a:extLst>
          </p:cNvPr>
          <p:cNvSpPr>
            <a:spLocks noGrp="1"/>
          </p:cNvSpPr>
          <p:nvPr>
            <p:ph type="pic" sz="quarter" idx="13"/>
          </p:nvPr>
        </p:nvSpPr>
        <p:spPr>
          <a:xfrm>
            <a:off x="0" y="0"/>
            <a:ext cx="5905500" cy="6235700"/>
          </a:xfrm>
        </p:spPr>
        <p:txBody>
          <a:bodyPr/>
          <a:lstStyle/>
          <a:p>
            <a:endParaRPr lang="en-US" dirty="0"/>
          </a:p>
        </p:txBody>
      </p:sp>
      <p:sp>
        <p:nvSpPr>
          <p:cNvPr id="9" name="Slide Number Placeholder 5">
            <a:extLst>
              <a:ext uri="{FF2B5EF4-FFF2-40B4-BE49-F238E27FC236}">
                <a16:creationId xmlns:a16="http://schemas.microsoft.com/office/drawing/2014/main" id="{FF3FEA6D-5402-4B4E-B1A4-940B43DE5F55}"/>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101113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a:xfrm>
            <a:off x="6400800" y="365126"/>
            <a:ext cx="4953000" cy="767936"/>
          </a:xfrm>
        </p:spPr>
        <p:txBody>
          <a:bodyPr/>
          <a:lstStyle/>
          <a:p>
            <a:r>
              <a:rPr lang="en-US"/>
              <a:t>Click to edit Master title style</a:t>
            </a:r>
          </a:p>
        </p:txBody>
      </p:sp>
      <p:sp>
        <p:nvSpPr>
          <p:cNvPr id="8" name="Picture Placeholder 7">
            <a:extLst>
              <a:ext uri="{FF2B5EF4-FFF2-40B4-BE49-F238E27FC236}">
                <a16:creationId xmlns:a16="http://schemas.microsoft.com/office/drawing/2014/main" id="{DCEF0EAC-089D-5341-9FB8-527AD817DC32}"/>
              </a:ext>
            </a:extLst>
          </p:cNvPr>
          <p:cNvSpPr>
            <a:spLocks noGrp="1"/>
          </p:cNvSpPr>
          <p:nvPr>
            <p:ph type="pic" sz="quarter" idx="13"/>
          </p:nvPr>
        </p:nvSpPr>
        <p:spPr>
          <a:xfrm>
            <a:off x="0" y="0"/>
            <a:ext cx="5905500" cy="3670300"/>
          </a:xfrm>
        </p:spPr>
        <p:txBody>
          <a:bodyPr/>
          <a:lstStyle/>
          <a:p>
            <a:endParaRPr lang="en-US" dirty="0"/>
          </a:p>
        </p:txBody>
      </p:sp>
      <p:sp>
        <p:nvSpPr>
          <p:cNvPr id="7" name="Picture Placeholder 6">
            <a:extLst>
              <a:ext uri="{FF2B5EF4-FFF2-40B4-BE49-F238E27FC236}">
                <a16:creationId xmlns:a16="http://schemas.microsoft.com/office/drawing/2014/main" id="{3A0C3360-40CD-0E4D-96E9-CD4DDAB3860A}"/>
              </a:ext>
            </a:extLst>
          </p:cNvPr>
          <p:cNvSpPr>
            <a:spLocks noGrp="1"/>
          </p:cNvSpPr>
          <p:nvPr>
            <p:ph type="pic" sz="quarter" idx="14"/>
          </p:nvPr>
        </p:nvSpPr>
        <p:spPr>
          <a:xfrm>
            <a:off x="0" y="3670300"/>
            <a:ext cx="2926080" cy="2565400"/>
          </a:xfrm>
        </p:spPr>
        <p:txBody>
          <a:bodyPr/>
          <a:lstStyle/>
          <a:p>
            <a:endParaRPr lang="en-US" dirty="0"/>
          </a:p>
        </p:txBody>
      </p:sp>
      <p:sp>
        <p:nvSpPr>
          <p:cNvPr id="10" name="Picture Placeholder 9">
            <a:extLst>
              <a:ext uri="{FF2B5EF4-FFF2-40B4-BE49-F238E27FC236}">
                <a16:creationId xmlns:a16="http://schemas.microsoft.com/office/drawing/2014/main" id="{3515B915-A06A-2A49-AFD2-9E280E860BC4}"/>
              </a:ext>
            </a:extLst>
          </p:cNvPr>
          <p:cNvSpPr>
            <a:spLocks noGrp="1"/>
          </p:cNvSpPr>
          <p:nvPr>
            <p:ph type="pic" sz="quarter" idx="15"/>
          </p:nvPr>
        </p:nvSpPr>
        <p:spPr>
          <a:xfrm>
            <a:off x="2957830" y="3670300"/>
            <a:ext cx="2926080" cy="2565400"/>
          </a:xfrm>
        </p:spPr>
        <p:txBody>
          <a:bodyPr/>
          <a:lstStyle/>
          <a:p>
            <a:endParaRPr lang="en-US" dirty="0"/>
          </a:p>
        </p:txBody>
      </p:sp>
      <p:sp>
        <p:nvSpPr>
          <p:cNvPr id="12" name="Slide Number Placeholder 5">
            <a:extLst>
              <a:ext uri="{FF2B5EF4-FFF2-40B4-BE49-F238E27FC236}">
                <a16:creationId xmlns:a16="http://schemas.microsoft.com/office/drawing/2014/main" id="{61507F23-8A6F-7E43-9522-152D9E51D881}"/>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192132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199A8C-FFFC-904F-A051-23C012716DA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Tree>
    <p:extLst>
      <p:ext uri="{BB962C8B-B14F-4D97-AF65-F5344CB8AC3E}">
        <p14:creationId xmlns:p14="http://schemas.microsoft.com/office/powerpoint/2010/main" val="127278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8.png"/><Relationship Id="rId4" Type="http://schemas.openxmlformats.org/officeDocument/2006/relationships/slideLayout" Target="../slideLayouts/slideLayout29.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C3808-E020-024A-8273-5C88B2375EC1}"/>
              </a:ext>
            </a:extLst>
          </p:cNvPr>
          <p:cNvSpPr>
            <a:spLocks noGrp="1"/>
          </p:cNvSpPr>
          <p:nvPr>
            <p:ph type="title"/>
          </p:nvPr>
        </p:nvSpPr>
        <p:spPr>
          <a:xfrm>
            <a:off x="838200" y="365126"/>
            <a:ext cx="10515600" cy="76793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895DE76-D032-3148-BFDC-3FA75571DF64}"/>
              </a:ext>
            </a:extLst>
          </p:cNvPr>
          <p:cNvSpPr>
            <a:spLocks noGrp="1"/>
          </p:cNvSpPr>
          <p:nvPr>
            <p:ph type="body" idx="1"/>
          </p:nvPr>
        </p:nvSpPr>
        <p:spPr>
          <a:xfrm>
            <a:off x="838200" y="1825625"/>
            <a:ext cx="10515600" cy="38993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76BBAA7-A368-1F4F-A696-C22D6C7299C8}"/>
              </a:ext>
            </a:extLst>
          </p:cNvPr>
          <p:cNvSpPr/>
          <p:nvPr userDrawn="1"/>
        </p:nvSpPr>
        <p:spPr>
          <a:xfrm>
            <a:off x="0" y="6249617"/>
            <a:ext cx="11379484" cy="608381"/>
          </a:xfrm>
          <a:prstGeom prst="rect">
            <a:avLst/>
          </a:prstGeom>
          <a:solidFill>
            <a:srgbClr val="03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C:\Users\vacoGrovem\AppData\Local\Microsoft\Windows\Temporary Internet Files\Content.Outlook\83QVOJUE\CHOOSE-VA-rev.png">
            <a:extLst>
              <a:ext uri="{FF2B5EF4-FFF2-40B4-BE49-F238E27FC236}">
                <a16:creationId xmlns:a16="http://schemas.microsoft.com/office/drawing/2014/main" id="{AF0F597A-9FBD-814A-B040-97F19E85D2D2}"/>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38200" y="6309493"/>
            <a:ext cx="1717767" cy="4625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3. VA-PRIMARY-HORIZONTAL-WHITE-VECTOR2.png">
            <a:extLst>
              <a:ext uri="{FF2B5EF4-FFF2-40B4-BE49-F238E27FC236}">
                <a16:creationId xmlns:a16="http://schemas.microsoft.com/office/drawing/2014/main" id="{8DDBF254-17D7-414C-910D-5254FAFBE598}"/>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292765" y="6357255"/>
            <a:ext cx="1862976" cy="414770"/>
          </a:xfrm>
          <a:prstGeom prst="rect">
            <a:avLst/>
          </a:prstGeom>
        </p:spPr>
      </p:pic>
      <p:sp>
        <p:nvSpPr>
          <p:cNvPr id="13" name="Rectangle 12">
            <a:extLst>
              <a:ext uri="{FF2B5EF4-FFF2-40B4-BE49-F238E27FC236}">
                <a16:creationId xmlns:a16="http://schemas.microsoft.com/office/drawing/2014/main" id="{914DC69E-1635-C741-9F87-B695519C571A}"/>
              </a:ext>
            </a:extLst>
          </p:cNvPr>
          <p:cNvSpPr/>
          <p:nvPr userDrawn="1"/>
        </p:nvSpPr>
        <p:spPr>
          <a:xfrm>
            <a:off x="11379484" y="6249617"/>
            <a:ext cx="812516" cy="608383"/>
          </a:xfrm>
          <a:prstGeom prst="rect">
            <a:avLst/>
          </a:prstGeom>
          <a:solidFill>
            <a:srgbClr val="22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6F36C038-3D15-6643-99B3-55629FFC643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dirty="0"/>
          </a:p>
        </p:txBody>
      </p:sp>
      <p:sp>
        <p:nvSpPr>
          <p:cNvPr id="4" name="Rectangle 3">
            <a:extLst>
              <a:ext uri="{FF2B5EF4-FFF2-40B4-BE49-F238E27FC236}">
                <a16:creationId xmlns:a16="http://schemas.microsoft.com/office/drawing/2014/main" id="{08593EE5-094C-1047-BF14-58BFA9B53457}"/>
              </a:ext>
            </a:extLst>
          </p:cNvPr>
          <p:cNvSpPr/>
          <p:nvPr userDrawn="1"/>
        </p:nvSpPr>
        <p:spPr>
          <a:xfrm>
            <a:off x="3048000" y="6371916"/>
            <a:ext cx="6096000" cy="400110"/>
          </a:xfrm>
          <a:prstGeom prst="rect">
            <a:avLst/>
          </a:prstGeom>
        </p:spPr>
        <p:txBody>
          <a:bodyPr>
            <a:spAutoFit/>
          </a:bodyPr>
          <a:lstStyle/>
          <a:p>
            <a:pPr algn="ctr"/>
            <a:r>
              <a:rPr lang="en-US" sz="1000" spc="100" dirty="0">
                <a:solidFill>
                  <a:schemeClr val="bg1"/>
                </a:solidFill>
              </a:rPr>
              <a:t>VETERANS BENEFITS ADMINISTRATION </a:t>
            </a:r>
          </a:p>
          <a:p>
            <a:pPr algn="ctr"/>
            <a:r>
              <a:rPr lang="en-US" sz="1000" b="1" spc="100" dirty="0">
                <a:solidFill>
                  <a:schemeClr val="bg1"/>
                </a:solidFill>
              </a:rPr>
              <a:t>CONTROLLED</a:t>
            </a:r>
            <a:r>
              <a:rPr lang="en-US" sz="1000" b="1" spc="100" baseline="0" dirty="0">
                <a:solidFill>
                  <a:schemeClr val="bg1"/>
                </a:solidFill>
              </a:rPr>
              <a:t> UNCLASSIFIED INFORMATION</a:t>
            </a:r>
            <a:endParaRPr lang="en-US" sz="1000" b="1" spc="100" dirty="0">
              <a:solidFill>
                <a:schemeClr val="bg1"/>
              </a:solidFill>
            </a:endParaRPr>
          </a:p>
        </p:txBody>
      </p:sp>
    </p:spTree>
    <p:extLst>
      <p:ext uri="{BB962C8B-B14F-4D97-AF65-F5344CB8AC3E}">
        <p14:creationId xmlns:p14="http://schemas.microsoft.com/office/powerpoint/2010/main" val="325508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5" r:id="rId9"/>
    <p:sldLayoutId id="2147483665" r:id="rId10"/>
    <p:sldLayoutId id="2147483660"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3600" b="1" kern="1200">
          <a:solidFill>
            <a:srgbClr val="032F5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sz="1800" b="1" dirty="0">
                  <a:solidFill>
                    <a:srgbClr val="C00000"/>
                  </a:solidFill>
                </a:rPr>
                <a:t>FOR VA INTERNAL USE ONLY</a:t>
              </a:r>
            </a:p>
          </p:txBody>
        </p:sp>
      </p:grpSp>
    </p:spTree>
    <p:extLst>
      <p:ext uri="{BB962C8B-B14F-4D97-AF65-F5344CB8AC3E}">
        <p14:creationId xmlns:p14="http://schemas.microsoft.com/office/powerpoint/2010/main" val="12418141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78945"/>
            <a:ext cx="10972800" cy="4647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12192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9250441" y="6400141"/>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0857186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ctr" defTabSz="457200" rtl="0" eaLnBrk="1" latinLnBrk="0" hangingPunct="1">
        <a:spcBef>
          <a:spcPct val="0"/>
        </a:spcBef>
        <a:buNone/>
        <a:defRPr sz="4400" kern="12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vbaw.vba.va.gov/bl/20/cio/20s5/forms/VBA-21-0966-ARE.pdf" TargetMode="External"/><Relationship Id="rId2" Type="http://schemas.openxmlformats.org/officeDocument/2006/relationships/hyperlink" Target="https://www.knowva.ebenefits.va.gov/system/templates/selfservice/va_ssnew/help/customer/locale/en-US/portal/554400000001018/content/554400000014115/M21-1-Part-III-Subpart-ii-Chapter-2-Section-C-Informal-Claims-Received-Prior-to-March-24-2015-Communication-of-an-Intent-to-File-ITF-and-Requests-for-Application#1b"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hyperlink" Target="http://www.knowva.ebenefits.gov/"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sign-in-faq/" TargetMode="External"/><Relationship Id="rId7" Type="http://schemas.openxmlformats.org/officeDocument/2006/relationships/hyperlink" Target="https://www.youtube.com/watch?v=uY6OrcwOalw&amp;feature=youtu.be" TargetMode="External"/><Relationship Id="rId2" Type="http://schemas.openxmlformats.org/officeDocument/2006/relationships/hyperlink" Target="https://www.knowva.ebenefits.va.gov/" TargetMode="External"/><Relationship Id="rId1" Type="http://schemas.openxmlformats.org/officeDocument/2006/relationships/slideLayout" Target="../slideLayouts/slideLayout21.xml"/><Relationship Id="rId6" Type="http://schemas.openxmlformats.org/officeDocument/2006/relationships/hyperlink" Target="https://www.youtube.com/watch?v=2KR8K8MQSVs&amp;feature=youtu.be" TargetMode="External"/><Relationship Id="rId5" Type="http://schemas.openxmlformats.org/officeDocument/2006/relationships/hyperlink" Target="https://www.youtube.com/watch?v=I_hn7Xv6KZI&amp;feature=youtu.be" TargetMode="External"/><Relationship Id="rId4" Type="http://schemas.openxmlformats.org/officeDocument/2006/relationships/hyperlink" Target="http://www.v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VetAsst.VBACMS@va.gov?subject=Public%20Contact%20Request" TargetMode="External"/><Relationship Id="rId2" Type="http://schemas.openxmlformats.org/officeDocument/2006/relationships/hyperlink" Target="https://www.benefits.va.gov/ROCOLUMBIA/index.asp" TargetMode="External"/><Relationship Id="rId1" Type="http://schemas.openxmlformats.org/officeDocument/2006/relationships/slideLayout" Target="../slideLayouts/slideLayout18.xml"/><Relationship Id="rId4" Type="http://schemas.openxmlformats.org/officeDocument/2006/relationships/hyperlink" Target="https://iris.custhelp.va.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https://benefits.va.gov/benefits/appeals.asp"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va.gov/" TargetMode="External"/><Relationship Id="rId7" Type="http://schemas.openxmlformats.org/officeDocument/2006/relationships/hyperlink" Target="https://www.va.gov/decision-reviews"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https://www.bva.va.gov/CustomerService.asp" TargetMode="External"/><Relationship Id="rId11" Type="http://schemas.openxmlformats.org/officeDocument/2006/relationships/image" Target="../media/image15.png"/><Relationship Id="rId5" Type="http://schemas.openxmlformats.org/officeDocument/2006/relationships/hyperlink" Target="https://www.va.gov/claim-or-appeal-status/" TargetMode="External"/><Relationship Id="rId10" Type="http://schemas.openxmlformats.org/officeDocument/2006/relationships/image" Target="../media/image14.png"/><Relationship Id="rId4" Type="http://schemas.openxmlformats.org/officeDocument/2006/relationships/hyperlink" Target="https://benefits.va.gov/benefits/appeals.asp" TargetMode="External"/><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bva.va.gov/CustomerService.asp" TargetMode="External"/><Relationship Id="rId2" Type="http://schemas.openxmlformats.org/officeDocument/2006/relationships/hyperlink" Target="https://iris.custhelp.va.gov/app/ask/session" TargetMode="Externa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www.knowva.ebenefits.gov/"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A74635-4671-694E-BBBF-92E9C49DE864}"/>
              </a:ext>
            </a:extLst>
          </p:cNvPr>
          <p:cNvSpPr/>
          <p:nvPr/>
        </p:nvSpPr>
        <p:spPr>
          <a:xfrm>
            <a:off x="0" y="-1"/>
            <a:ext cx="12192000" cy="6858000"/>
          </a:xfrm>
          <a:prstGeom prst="rect">
            <a:avLst/>
          </a:prstGeom>
          <a:gradFill>
            <a:gsLst>
              <a:gs pos="25000">
                <a:srgbClr val="032F55"/>
              </a:gs>
              <a:gs pos="100000">
                <a:srgbClr val="192A4E">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2F55"/>
              </a:solidFill>
            </a:endParaRPr>
          </a:p>
        </p:txBody>
      </p:sp>
      <p:pic>
        <p:nvPicPr>
          <p:cNvPr id="7" name="Picture 6">
            <a:extLst>
              <a:ext uri="{FF2B5EF4-FFF2-40B4-BE49-F238E27FC236}">
                <a16:creationId xmlns:a16="http://schemas.microsoft.com/office/drawing/2014/main" id="{043AB80D-5D87-D346-B3BB-A2917C23AAFB}"/>
              </a:ext>
            </a:extLst>
          </p:cNvPr>
          <p:cNvPicPr>
            <a:picLocks noChangeAspect="1"/>
          </p:cNvPicPr>
          <p:nvPr/>
        </p:nvPicPr>
        <p:blipFill rotWithShape="1">
          <a:blip r:embed="rId3" cstate="screen">
            <a:alphaModFix amt="13000"/>
            <a:extLst>
              <a:ext uri="{28A0092B-C50C-407E-A947-70E740481C1C}">
                <a14:useLocalDpi xmlns:a14="http://schemas.microsoft.com/office/drawing/2010/main"/>
              </a:ext>
            </a:extLst>
          </a:blip>
          <a:srcRect/>
          <a:stretch/>
        </p:blipFill>
        <p:spPr>
          <a:xfrm>
            <a:off x="0" y="702128"/>
            <a:ext cx="12192000" cy="4566246"/>
          </a:xfrm>
          <a:prstGeom prst="rect">
            <a:avLst/>
          </a:prstGeom>
        </p:spPr>
      </p:pic>
      <p:pic>
        <p:nvPicPr>
          <p:cNvPr id="8" name="Picture 2" descr="C:\Users\vacoGrovem\AppData\Local\Microsoft\Windows\Temporary Internet Files\Content.Outlook\83QVOJUE\CHOOSE-VA-rev.png">
            <a:extLst>
              <a:ext uri="{FF2B5EF4-FFF2-40B4-BE49-F238E27FC236}">
                <a16:creationId xmlns:a16="http://schemas.microsoft.com/office/drawing/2014/main" id="{3B87D061-CF7D-2D42-9FF9-6FCB3758E2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6167824"/>
            <a:ext cx="1717767" cy="4625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3. VA-PRIMARY-HORIZONTAL-WHITE-VECTOR2.png">
            <a:extLst>
              <a:ext uri="{FF2B5EF4-FFF2-40B4-BE49-F238E27FC236}">
                <a16:creationId xmlns:a16="http://schemas.microsoft.com/office/drawing/2014/main" id="{221DB157-B693-8743-88BB-06DFE054D2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7527" y="6215586"/>
            <a:ext cx="1862976" cy="414770"/>
          </a:xfrm>
          <a:prstGeom prst="rect">
            <a:avLst/>
          </a:prstGeom>
        </p:spPr>
      </p:pic>
      <p:pic>
        <p:nvPicPr>
          <p:cNvPr id="10" name="Picture 9">
            <a:extLst>
              <a:ext uri="{FF2B5EF4-FFF2-40B4-BE49-F238E27FC236}">
                <a16:creationId xmlns:a16="http://schemas.microsoft.com/office/drawing/2014/main" id="{60B72DBF-3DC6-F54C-A329-439958420A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84444" y="0"/>
            <a:ext cx="5420497" cy="6858000"/>
          </a:xfrm>
          <a:prstGeom prst="rect">
            <a:avLst/>
          </a:prstGeom>
        </p:spPr>
      </p:pic>
      <p:sp>
        <p:nvSpPr>
          <p:cNvPr id="2" name="Title 1">
            <a:extLst>
              <a:ext uri="{FF2B5EF4-FFF2-40B4-BE49-F238E27FC236}">
                <a16:creationId xmlns:a16="http://schemas.microsoft.com/office/drawing/2014/main" id="{C708D613-CBD7-1A4F-8FE0-96C36AD54775}"/>
              </a:ext>
            </a:extLst>
          </p:cNvPr>
          <p:cNvSpPr>
            <a:spLocks noGrp="1"/>
          </p:cNvSpPr>
          <p:nvPr>
            <p:ph type="ctrTitle"/>
          </p:nvPr>
        </p:nvSpPr>
        <p:spPr>
          <a:xfrm>
            <a:off x="403948" y="1590149"/>
            <a:ext cx="7807897" cy="1854642"/>
          </a:xfrm>
        </p:spPr>
        <p:txBody>
          <a:bodyPr anchor="t">
            <a:noAutofit/>
          </a:bodyPr>
          <a:lstStyle/>
          <a:p>
            <a:pPr>
              <a:spcAft>
                <a:spcPts val="3000"/>
              </a:spcAft>
            </a:pPr>
            <a:r>
              <a:rPr lang="en-US" sz="4400" b="0" dirty="0">
                <a:solidFill>
                  <a:schemeClr val="bg1"/>
                </a:solidFill>
              </a:rPr>
              <a:t>Principles of Service Connection</a:t>
            </a:r>
          </a:p>
        </p:txBody>
      </p:sp>
      <p:sp>
        <p:nvSpPr>
          <p:cNvPr id="15" name="Title 1">
            <a:extLst>
              <a:ext uri="{FF2B5EF4-FFF2-40B4-BE49-F238E27FC236}">
                <a16:creationId xmlns:a16="http://schemas.microsoft.com/office/drawing/2014/main" id="{29B6DAB8-BF31-B647-888B-0E78C8ADD3DD}"/>
              </a:ext>
            </a:extLst>
          </p:cNvPr>
          <p:cNvSpPr txBox="1">
            <a:spLocks/>
          </p:cNvSpPr>
          <p:nvPr/>
        </p:nvSpPr>
        <p:spPr>
          <a:xfrm>
            <a:off x="403948" y="4025201"/>
            <a:ext cx="6580496" cy="11126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rgbClr val="032F55"/>
                </a:solidFill>
                <a:latin typeface="+mn-lt"/>
                <a:ea typeface="+mj-ea"/>
                <a:cs typeface="+mj-cs"/>
              </a:defRPr>
            </a:lvl1pPr>
          </a:lstStyle>
          <a:p>
            <a:pPr>
              <a:spcAft>
                <a:spcPts val="3000"/>
              </a:spcAft>
            </a:pPr>
            <a:r>
              <a:rPr lang="en-US" sz="3600" b="0" dirty="0">
                <a:solidFill>
                  <a:schemeClr val="bg1"/>
                </a:solidFill>
              </a:rPr>
              <a:t>Columbia VA Regional Office Veterans Benefits Administration</a:t>
            </a:r>
          </a:p>
          <a:p>
            <a:pPr>
              <a:spcAft>
                <a:spcPts val="3000"/>
              </a:spcAft>
            </a:pPr>
            <a:r>
              <a:rPr lang="en-US" sz="3200" b="0" dirty="0">
                <a:solidFill>
                  <a:schemeClr val="bg1"/>
                </a:solidFill>
              </a:rPr>
              <a:t>November 2020</a:t>
            </a:r>
          </a:p>
        </p:txBody>
      </p:sp>
      <p:sp>
        <p:nvSpPr>
          <p:cNvPr id="3" name="Slide Number Placeholder 2">
            <a:extLst>
              <a:ext uri="{FF2B5EF4-FFF2-40B4-BE49-F238E27FC236}">
                <a16:creationId xmlns:a16="http://schemas.microsoft.com/office/drawing/2014/main" id="{2329AD87-E413-4097-939F-E03B65373307}"/>
              </a:ext>
            </a:extLst>
          </p:cNvPr>
          <p:cNvSpPr>
            <a:spLocks noGrp="1"/>
          </p:cNvSpPr>
          <p:nvPr>
            <p:ph type="sldNum" sz="quarter" idx="4"/>
          </p:nvPr>
        </p:nvSpPr>
        <p:spPr/>
        <p:txBody>
          <a:bodyPr/>
          <a:lstStyle/>
          <a:p>
            <a:fld id="{90535BD1-8CD9-3F4C-A1B6-7F2FC51E798F}" type="slidenum">
              <a:rPr lang="en-US" smtClean="0"/>
              <a:pPr/>
              <a:t>0</a:t>
            </a:fld>
            <a:endParaRPr lang="en-US" dirty="0"/>
          </a:p>
        </p:txBody>
      </p:sp>
    </p:spTree>
    <p:extLst>
      <p:ext uri="{BB962C8B-B14F-4D97-AF65-F5344CB8AC3E}">
        <p14:creationId xmlns:p14="http://schemas.microsoft.com/office/powerpoint/2010/main" val="111620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7A062-E4A7-4728-8D5F-013520CC4FC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9</a:t>
            </a:fld>
            <a:endParaRPr lang="en-US" dirty="0">
              <a:solidFill>
                <a:prstClr val="white"/>
              </a:solidFill>
            </a:endParaRPr>
          </a:p>
        </p:txBody>
      </p:sp>
      <p:sp>
        <p:nvSpPr>
          <p:cNvPr id="3" name="Title 2">
            <a:extLst>
              <a:ext uri="{FF2B5EF4-FFF2-40B4-BE49-F238E27FC236}">
                <a16:creationId xmlns:a16="http://schemas.microsoft.com/office/drawing/2014/main" id="{DE25C8CC-BA2A-4EE5-9831-66D1959D2374}"/>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Rectangle 3">
            <a:extLst>
              <a:ext uri="{FF2B5EF4-FFF2-40B4-BE49-F238E27FC236}">
                <a16:creationId xmlns:a16="http://schemas.microsoft.com/office/drawing/2014/main" id="{AF21B84F-B14E-4210-8196-8B7440A2304D}"/>
              </a:ext>
            </a:extLst>
          </p:cNvPr>
          <p:cNvSpPr/>
          <p:nvPr/>
        </p:nvSpPr>
        <p:spPr>
          <a:xfrm>
            <a:off x="445363" y="655320"/>
            <a:ext cx="11301274" cy="5016758"/>
          </a:xfrm>
          <a:prstGeom prst="rect">
            <a:avLst/>
          </a:prstGeom>
        </p:spPr>
        <p:txBody>
          <a:bodyPr wrap="square">
            <a:spAutoFit/>
          </a:bodyPr>
          <a:lstStyle/>
          <a:p>
            <a:r>
              <a:rPr lang="en-US" sz="2000" b="1" u="sng" dirty="0"/>
              <a:t>After March 24, 2015, any communication</a:t>
            </a:r>
            <a:r>
              <a:rPr lang="en-US" sz="2000" b="1" dirty="0"/>
              <a:t> </a:t>
            </a:r>
            <a:r>
              <a:rPr lang="en-US" sz="2000" dirty="0"/>
              <a:t>received that is not on a standard form will be treated as a Request for Standard Application. A letter will be sent providing instruction on which form is needed to submit a formalized claim.</a:t>
            </a:r>
          </a:p>
          <a:p>
            <a:endParaRPr lang="en-US" sz="2000" dirty="0"/>
          </a:p>
          <a:p>
            <a:r>
              <a:rPr lang="en-US" sz="2000" b="1" u="sng" dirty="0"/>
              <a:t>Intent to File:</a:t>
            </a:r>
          </a:p>
          <a:p>
            <a:r>
              <a:rPr lang="en-US" sz="2000" dirty="0"/>
              <a:t>VA stopped accepting informal claims on March 24, 2015.  Claimants desiring the benefit of filing an informal claim (as expressed in </a:t>
            </a:r>
            <a:r>
              <a:rPr lang="en-US" sz="2000" dirty="0">
                <a:hlinkClick r:id="rId2"/>
              </a:rPr>
              <a:t>M21-1, Part III, Subpart ii, 2.C.1.b</a:t>
            </a:r>
            <a:r>
              <a:rPr lang="en-US" sz="2000" dirty="0"/>
              <a:t>) must now communicate to VA an “intent to file” a claim.  </a:t>
            </a:r>
          </a:p>
          <a:p>
            <a:endParaRPr lang="en-US" sz="2000" b="1" u="sng" dirty="0"/>
          </a:p>
          <a:p>
            <a:r>
              <a:rPr lang="en-US" sz="2000" b="1" u="sng" dirty="0"/>
              <a:t>After March 24, 2015, a claimant may submit an Intent to File (ITF)</a:t>
            </a:r>
            <a:r>
              <a:rPr lang="en-US" sz="2000" dirty="0"/>
              <a:t> in any of the following ways:</a:t>
            </a:r>
          </a:p>
          <a:p>
            <a:pPr marL="342900" indent="-342900">
              <a:buFont typeface="+mj-lt"/>
              <a:buAutoNum type="arabicPeriod"/>
            </a:pPr>
            <a:r>
              <a:rPr lang="en-US" sz="2000" dirty="0"/>
              <a:t>Submitting a completed </a:t>
            </a:r>
            <a:r>
              <a:rPr lang="en-US" sz="2000" i="1" dirty="0">
                <a:hlinkClick r:id="rId3"/>
              </a:rPr>
              <a:t>VA Form 21-0966</a:t>
            </a:r>
            <a:r>
              <a:rPr lang="en-US" sz="2000" dirty="0"/>
              <a:t>, </a:t>
            </a:r>
            <a:r>
              <a:rPr lang="en-US" sz="2000" i="1" dirty="0"/>
              <a:t>Intent to File a Claim for Compensation and/or Pension, or Survivors Pension and/or DIC,</a:t>
            </a:r>
          </a:p>
          <a:p>
            <a:pPr marL="342900" indent="-342900">
              <a:buFont typeface="+mj-lt"/>
              <a:buAutoNum type="arabicPeriod"/>
            </a:pPr>
            <a:r>
              <a:rPr lang="en-US" sz="2000" dirty="0"/>
              <a:t>Calling the National Call Center (NCC) at 1-800-827-1000 and notifying a Public Contact Representative (PCR) of his or her intent to file a claim for compensation, pension, or survivors benefits, or by</a:t>
            </a:r>
          </a:p>
          <a:p>
            <a:pPr marL="342900" indent="-342900">
              <a:buFont typeface="+mj-lt"/>
              <a:buAutoNum type="arabicPeriod"/>
            </a:pPr>
            <a:r>
              <a:rPr lang="en-US" sz="2000" dirty="0"/>
              <a:t>Initiating an application for benefits via </a:t>
            </a:r>
            <a:r>
              <a:rPr lang="en-US" sz="2000" dirty="0" err="1"/>
              <a:t>eBenefits</a:t>
            </a:r>
            <a:r>
              <a:rPr lang="en-US" sz="2000" dirty="0"/>
              <a:t>/Veterans On-Line Application Direct Connect (VDC), Stakeholder Enterprise Portal (SEP) or Digits-to-Digits (D2D).</a:t>
            </a:r>
          </a:p>
        </p:txBody>
      </p:sp>
      <p:sp>
        <p:nvSpPr>
          <p:cNvPr id="6" name="Rectangle 5">
            <a:extLst>
              <a:ext uri="{FF2B5EF4-FFF2-40B4-BE49-F238E27FC236}">
                <a16:creationId xmlns:a16="http://schemas.microsoft.com/office/drawing/2014/main" id="{578D7805-9434-437A-BDB6-3876F60F2D63}"/>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8231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07F62-DE57-4627-881D-B892B0D3B5E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10</a:t>
            </a:fld>
            <a:endParaRPr lang="en-US" dirty="0">
              <a:solidFill>
                <a:prstClr val="white"/>
              </a:solidFill>
            </a:endParaRPr>
          </a:p>
        </p:txBody>
      </p:sp>
      <p:sp>
        <p:nvSpPr>
          <p:cNvPr id="3" name="Title 2">
            <a:extLst>
              <a:ext uri="{FF2B5EF4-FFF2-40B4-BE49-F238E27FC236}">
                <a16:creationId xmlns:a16="http://schemas.microsoft.com/office/drawing/2014/main" id="{4B500AF1-9CF5-4FCA-8E45-37C2460E0B28}"/>
              </a:ext>
            </a:extLst>
          </p:cNvPr>
          <p:cNvSpPr>
            <a:spLocks noGrp="1"/>
          </p:cNvSpPr>
          <p:nvPr>
            <p:ph type="title"/>
          </p:nvPr>
        </p:nvSpPr>
        <p:spPr/>
        <p:txBody>
          <a:bodyPr>
            <a:normAutofit fontScale="90000"/>
          </a:bodyPr>
          <a:lstStyle/>
          <a:p>
            <a:r>
              <a:rPr lang="en-US" b="0" dirty="0"/>
              <a:t>Principles of Service Connection</a:t>
            </a:r>
            <a:endParaRPr lang="en-US" dirty="0"/>
          </a:p>
        </p:txBody>
      </p:sp>
      <p:graphicFrame>
        <p:nvGraphicFramePr>
          <p:cNvPr id="20" name="Diagram 19">
            <a:extLst>
              <a:ext uri="{FF2B5EF4-FFF2-40B4-BE49-F238E27FC236}">
                <a16:creationId xmlns:a16="http://schemas.microsoft.com/office/drawing/2014/main" id="{32CDDD60-49AF-41A1-B94D-B8E000559A7B}"/>
              </a:ext>
            </a:extLst>
          </p:cNvPr>
          <p:cNvGraphicFramePr/>
          <p:nvPr>
            <p:extLst>
              <p:ext uri="{D42A27DB-BD31-4B8C-83A1-F6EECF244321}">
                <p14:modId xmlns:p14="http://schemas.microsoft.com/office/powerpoint/2010/main" val="1372649020"/>
              </p:ext>
            </p:extLst>
          </p:nvPr>
        </p:nvGraphicFramePr>
        <p:xfrm>
          <a:off x="429087" y="457199"/>
          <a:ext cx="11333825" cy="4988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89F0DBEA-8BFA-463C-940A-B1F5472EFBD3}"/>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9881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2C8155-08A3-401D-A4C5-6C4E34251C92}"/>
              </a:ext>
            </a:extLst>
          </p:cNvPr>
          <p:cNvSpPr>
            <a:spLocks noGrp="1"/>
          </p:cNvSpPr>
          <p:nvPr>
            <p:ph type="sldNum" sz="quarter" idx="12"/>
          </p:nvPr>
        </p:nvSpPr>
        <p:spPr/>
        <p:txBody>
          <a:bodyPr/>
          <a:lstStyle/>
          <a:p>
            <a:fld id="{7986C1C5-DDED-F441-8E37-37560264356D}" type="slidenum">
              <a:rPr lang="en-US" smtClean="0">
                <a:solidFill>
                  <a:prstClr val="white">
                    <a:lumMod val="50000"/>
                  </a:prstClr>
                </a:solidFill>
              </a:rPr>
              <a:pPr/>
              <a:t>11</a:t>
            </a:fld>
            <a:endParaRPr lang="en-US" dirty="0">
              <a:solidFill>
                <a:prstClr val="white">
                  <a:lumMod val="50000"/>
                </a:prstClr>
              </a:solidFill>
            </a:endParaRPr>
          </a:p>
        </p:txBody>
      </p:sp>
      <p:sp>
        <p:nvSpPr>
          <p:cNvPr id="6" name="Title 5">
            <a:extLst>
              <a:ext uri="{FF2B5EF4-FFF2-40B4-BE49-F238E27FC236}">
                <a16:creationId xmlns:a16="http://schemas.microsoft.com/office/drawing/2014/main" id="{25E76DB9-7789-4D13-A6BF-220A49591424}"/>
              </a:ext>
            </a:extLst>
          </p:cNvPr>
          <p:cNvSpPr>
            <a:spLocks noGrp="1"/>
          </p:cNvSpPr>
          <p:nvPr>
            <p:ph type="title"/>
          </p:nvPr>
        </p:nvSpPr>
        <p:spPr/>
        <p:txBody>
          <a:bodyPr>
            <a:normAutofit fontScale="90000"/>
          </a:bodyPr>
          <a:lstStyle/>
          <a:p>
            <a:r>
              <a:rPr lang="en-US" b="0" dirty="0"/>
              <a:t>Principles of Service Connection</a:t>
            </a:r>
            <a:endParaRPr lang="en-US" dirty="0"/>
          </a:p>
        </p:txBody>
      </p:sp>
      <p:graphicFrame>
        <p:nvGraphicFramePr>
          <p:cNvPr id="8" name="Content Placeholder 7">
            <a:extLst>
              <a:ext uri="{FF2B5EF4-FFF2-40B4-BE49-F238E27FC236}">
                <a16:creationId xmlns:a16="http://schemas.microsoft.com/office/drawing/2014/main" id="{60BEC38A-8EA7-41D8-8520-7EC10D221D50}"/>
              </a:ext>
            </a:extLst>
          </p:cNvPr>
          <p:cNvGraphicFramePr>
            <a:graphicFrameLocks noGrp="1"/>
          </p:cNvGraphicFramePr>
          <p:nvPr>
            <p:ph idx="1"/>
            <p:extLst>
              <p:ext uri="{D42A27DB-BD31-4B8C-83A1-F6EECF244321}">
                <p14:modId xmlns:p14="http://schemas.microsoft.com/office/powerpoint/2010/main" val="938016620"/>
              </p:ext>
            </p:extLst>
          </p:nvPr>
        </p:nvGraphicFramePr>
        <p:xfrm>
          <a:off x="609600" y="85064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D2847D9E-664B-4F76-A52C-421822AE8758}"/>
              </a:ext>
            </a:extLst>
          </p:cNvPr>
          <p:cNvGraphicFramePr/>
          <p:nvPr>
            <p:extLst>
              <p:ext uri="{D42A27DB-BD31-4B8C-83A1-F6EECF244321}">
                <p14:modId xmlns:p14="http://schemas.microsoft.com/office/powerpoint/2010/main" val="4201332752"/>
              </p:ext>
            </p:extLst>
          </p:nvPr>
        </p:nvGraphicFramePr>
        <p:xfrm>
          <a:off x="4948335" y="850640"/>
          <a:ext cx="5486400" cy="24535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F58B0481-D168-49E7-B8CD-ED42B8F867E8}"/>
              </a:ext>
            </a:extLst>
          </p:cNvPr>
          <p:cNvGraphicFramePr/>
          <p:nvPr>
            <p:extLst>
              <p:ext uri="{D42A27DB-BD31-4B8C-83A1-F6EECF244321}">
                <p14:modId xmlns:p14="http://schemas.microsoft.com/office/powerpoint/2010/main" val="263250630"/>
              </p:ext>
            </p:extLst>
          </p:nvPr>
        </p:nvGraphicFramePr>
        <p:xfrm>
          <a:off x="4948335" y="3666931"/>
          <a:ext cx="5840963" cy="23404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Rectangle 8">
            <a:extLst>
              <a:ext uri="{FF2B5EF4-FFF2-40B4-BE49-F238E27FC236}">
                <a16:creationId xmlns:a16="http://schemas.microsoft.com/office/drawing/2014/main" id="{236AD47F-9F8C-4B4C-B883-DA5CC0AA1E4F}"/>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00023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D67B2-B947-470D-AD12-23D3985E73F7}"/>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12</a:t>
            </a:fld>
            <a:endParaRPr lang="en-US" dirty="0">
              <a:solidFill>
                <a:prstClr val="white"/>
              </a:solidFill>
            </a:endParaRPr>
          </a:p>
        </p:txBody>
      </p:sp>
      <p:sp>
        <p:nvSpPr>
          <p:cNvPr id="3" name="Title 2">
            <a:extLst>
              <a:ext uri="{FF2B5EF4-FFF2-40B4-BE49-F238E27FC236}">
                <a16:creationId xmlns:a16="http://schemas.microsoft.com/office/drawing/2014/main" id="{04551B59-C02C-4E79-8A71-7E6CE40A3C65}"/>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8" name="TextBox 7">
            <a:extLst>
              <a:ext uri="{FF2B5EF4-FFF2-40B4-BE49-F238E27FC236}">
                <a16:creationId xmlns:a16="http://schemas.microsoft.com/office/drawing/2014/main" id="{C37EE53F-6EAC-467E-9510-79DF68D4B5FA}"/>
              </a:ext>
            </a:extLst>
          </p:cNvPr>
          <p:cNvSpPr txBox="1"/>
          <p:nvPr/>
        </p:nvSpPr>
        <p:spPr>
          <a:xfrm>
            <a:off x="861134" y="1558767"/>
            <a:ext cx="9314487" cy="2585323"/>
          </a:xfrm>
          <a:prstGeom prst="rect">
            <a:avLst/>
          </a:prstGeom>
          <a:noFill/>
        </p:spPr>
        <p:txBody>
          <a:bodyPr wrap="square" rtlCol="0">
            <a:spAutoFit/>
          </a:bodyPr>
          <a:lstStyle/>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Provides the name of the claimant; the relationship to the Veteran, if applicable; and sufficient service information for VA to verify the claimed service, if applicable.</a:t>
            </a:r>
          </a:p>
          <a:p>
            <a:pPr lvl="1"/>
            <a:endParaRPr lang="en-US"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Is signed by the claimant or a person legally authorized to sign for the claimant.</a:t>
            </a:r>
          </a:p>
          <a:p>
            <a:pPr lvl="1"/>
            <a:endParaRPr lang="en-US"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Identifies the benefit sought.</a:t>
            </a:r>
          </a:p>
          <a:p>
            <a:pPr lvl="1"/>
            <a:endParaRPr lang="en-US"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Provides a description of any symptom(s) or medical condition(s) on which the benefit is based, to the extent the form prescribed by the Secretary so requires</a:t>
            </a:r>
            <a:r>
              <a:rPr lang="en-US" dirty="0"/>
              <a:t>.</a:t>
            </a:r>
          </a:p>
        </p:txBody>
      </p:sp>
      <p:sp>
        <p:nvSpPr>
          <p:cNvPr id="14" name="Rectangle 13">
            <a:extLst>
              <a:ext uri="{FF2B5EF4-FFF2-40B4-BE49-F238E27FC236}">
                <a16:creationId xmlns:a16="http://schemas.microsoft.com/office/drawing/2014/main" id="{F70F2C55-AC5F-4236-BB1D-EFE3BC8A7CB2}"/>
              </a:ext>
            </a:extLst>
          </p:cNvPr>
          <p:cNvSpPr/>
          <p:nvPr/>
        </p:nvSpPr>
        <p:spPr>
          <a:xfrm>
            <a:off x="5716523" y="4139774"/>
            <a:ext cx="5421297" cy="1015663"/>
          </a:xfrm>
          <a:prstGeom prst="rect">
            <a:avLst/>
          </a:prstGeom>
          <a:ln>
            <a:solidFill>
              <a:schemeClr val="tx2"/>
            </a:solidFill>
          </a:ln>
        </p:spPr>
        <p:txBody>
          <a:bodyPr wrap="square">
            <a:spAutoFit/>
          </a:bodyPr>
          <a:lstStyle/>
          <a:p>
            <a:r>
              <a:rPr lang="en-US" sz="2000" dirty="0">
                <a:cs typeface="Helvetica" panose="020B0604020202020204" pitchFamily="34" charset="0"/>
              </a:rPr>
              <a:t>M21-1, Part III, Subpart ii, Chapter 2, Section B - Claims for Disability Compensation and-or Pension, and Claims for Survivors Benefits</a:t>
            </a:r>
          </a:p>
        </p:txBody>
      </p:sp>
      <p:sp>
        <p:nvSpPr>
          <p:cNvPr id="5" name="TextBox 4">
            <a:extLst>
              <a:ext uri="{FF2B5EF4-FFF2-40B4-BE49-F238E27FC236}">
                <a16:creationId xmlns:a16="http://schemas.microsoft.com/office/drawing/2014/main" id="{DAEA54EE-FCBF-48F0-98CA-964F035A10A6}"/>
              </a:ext>
            </a:extLst>
          </p:cNvPr>
          <p:cNvSpPr txBox="1"/>
          <p:nvPr/>
        </p:nvSpPr>
        <p:spPr>
          <a:xfrm>
            <a:off x="702904" y="850881"/>
            <a:ext cx="10027239" cy="707886"/>
          </a:xfrm>
          <a:prstGeom prst="rect">
            <a:avLst/>
          </a:prstGeom>
          <a:noFill/>
        </p:spPr>
        <p:txBody>
          <a:bodyPr wrap="square" rtlCol="0">
            <a:spAutoFit/>
          </a:bodyPr>
          <a:lstStyle/>
          <a:p>
            <a:r>
              <a:rPr lang="en-US" sz="2000" u="sng" dirty="0"/>
              <a:t>Before submitting a claim</a:t>
            </a:r>
            <a:r>
              <a:rPr lang="en-US" sz="2000" dirty="0"/>
              <a:t>, double check to ensure the information provided on the claim form is accurate and complete.</a:t>
            </a:r>
          </a:p>
        </p:txBody>
      </p:sp>
      <p:sp>
        <p:nvSpPr>
          <p:cNvPr id="6" name="TextBox 5">
            <a:extLst>
              <a:ext uri="{FF2B5EF4-FFF2-40B4-BE49-F238E27FC236}">
                <a16:creationId xmlns:a16="http://schemas.microsoft.com/office/drawing/2014/main" id="{EC0F6B0B-9816-42FB-9647-3EAFBE27CBD9}"/>
              </a:ext>
            </a:extLst>
          </p:cNvPr>
          <p:cNvSpPr txBox="1"/>
          <p:nvPr/>
        </p:nvSpPr>
        <p:spPr>
          <a:xfrm>
            <a:off x="774440" y="4228346"/>
            <a:ext cx="4376057" cy="707886"/>
          </a:xfrm>
          <a:prstGeom prst="rect">
            <a:avLst/>
          </a:prstGeom>
          <a:noFill/>
          <a:ln>
            <a:solidFill>
              <a:schemeClr val="tx2"/>
            </a:solidFill>
          </a:ln>
        </p:spPr>
        <p:txBody>
          <a:bodyPr wrap="square" rtlCol="0">
            <a:spAutoFit/>
          </a:bodyPr>
          <a:lstStyle/>
          <a:p>
            <a:r>
              <a:rPr lang="en-US" sz="2000" dirty="0"/>
              <a:t>Want to read additional information?</a:t>
            </a:r>
          </a:p>
          <a:p>
            <a:r>
              <a:rPr lang="en-US" sz="2000" dirty="0"/>
              <a:t>Visit </a:t>
            </a:r>
            <a:r>
              <a:rPr lang="en-US" sz="2000" dirty="0">
                <a:solidFill>
                  <a:schemeClr val="tx2"/>
                </a:solidFill>
                <a:hlinkClick r:id="rId2">
                  <a:extLst>
                    <a:ext uri="{A12FA001-AC4F-418D-AE19-62706E023703}">
                      <ahyp:hlinkClr xmlns:ahyp="http://schemas.microsoft.com/office/drawing/2018/hyperlinkcolor" val="tx"/>
                    </a:ext>
                  </a:extLst>
                </a:hlinkClick>
              </a:rPr>
              <a:t>www.knowva.ebenefits.gov</a:t>
            </a:r>
            <a:r>
              <a:rPr lang="en-US" sz="2000" dirty="0">
                <a:solidFill>
                  <a:schemeClr val="tx2"/>
                </a:solidFill>
              </a:rPr>
              <a:t> </a:t>
            </a:r>
            <a:r>
              <a:rPr lang="en-US" sz="2000" dirty="0"/>
              <a:t>today!</a:t>
            </a:r>
          </a:p>
        </p:txBody>
      </p:sp>
      <p:sp>
        <p:nvSpPr>
          <p:cNvPr id="9" name="Rectangle 8">
            <a:extLst>
              <a:ext uri="{FF2B5EF4-FFF2-40B4-BE49-F238E27FC236}">
                <a16:creationId xmlns:a16="http://schemas.microsoft.com/office/drawing/2014/main" id="{C820D41C-E1B8-40DA-A3A0-3314CB68CDEB}"/>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452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7660E-DE61-4767-BC21-56155608C696}"/>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3" name="Title 2">
            <a:extLst>
              <a:ext uri="{FF2B5EF4-FFF2-40B4-BE49-F238E27FC236}">
                <a16:creationId xmlns:a16="http://schemas.microsoft.com/office/drawing/2014/main" id="{92A4A61D-BF09-47AF-A813-CBF0D2B1F6FC}"/>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6" name="Rectangle 5">
            <a:extLst>
              <a:ext uri="{FF2B5EF4-FFF2-40B4-BE49-F238E27FC236}">
                <a16:creationId xmlns:a16="http://schemas.microsoft.com/office/drawing/2014/main" id="{6ED0C1D5-38F7-489D-B326-AF46840D530F}"/>
              </a:ext>
            </a:extLst>
          </p:cNvPr>
          <p:cNvSpPr/>
          <p:nvPr/>
        </p:nvSpPr>
        <p:spPr>
          <a:xfrm>
            <a:off x="353180" y="1187458"/>
            <a:ext cx="4685351" cy="2862322"/>
          </a:xfrm>
          <a:prstGeom prst="rect">
            <a:avLst/>
          </a:prstGeom>
        </p:spPr>
        <p:txBody>
          <a:bodyPr wrap="square">
            <a:spAutoFit/>
          </a:bodyPr>
          <a:lstStyle/>
          <a:p>
            <a:pPr algn="just"/>
            <a:r>
              <a:rPr lang="en-US" b="1" dirty="0">
                <a:solidFill>
                  <a:srgbClr val="1D2129"/>
                </a:solidFill>
                <a:latin typeface="Helvetica" panose="020B0604020202020204" pitchFamily="34" charset="0"/>
              </a:rPr>
              <a:t>KnowVA</a:t>
            </a:r>
            <a:r>
              <a:rPr lang="en-US" dirty="0">
                <a:solidFill>
                  <a:srgbClr val="1D2129"/>
                </a:solidFill>
                <a:latin typeface="Helvetica" panose="020B0604020202020204" pitchFamily="34" charset="0"/>
              </a:rPr>
              <a:t> is an external-facing Web platform that provides you access to the same information claims processors use to process and make decisions on benefits claims. It contains new features like the ability to conduct key word searches, browse by topic or search by specific question. The information is always updated so you’ll never fall behind on the most up-to-date guidance.</a:t>
            </a:r>
            <a:endParaRPr lang="en-US" dirty="0"/>
          </a:p>
        </p:txBody>
      </p:sp>
      <p:sp>
        <p:nvSpPr>
          <p:cNvPr id="7" name="Rectangle 6">
            <a:extLst>
              <a:ext uri="{FF2B5EF4-FFF2-40B4-BE49-F238E27FC236}">
                <a16:creationId xmlns:a16="http://schemas.microsoft.com/office/drawing/2014/main" id="{B8EAF90E-624F-4409-B6BE-46B86B94E202}"/>
              </a:ext>
            </a:extLst>
          </p:cNvPr>
          <p:cNvSpPr/>
          <p:nvPr/>
        </p:nvSpPr>
        <p:spPr>
          <a:xfrm>
            <a:off x="473017" y="3944723"/>
            <a:ext cx="3850926" cy="369332"/>
          </a:xfrm>
          <a:prstGeom prst="rect">
            <a:avLst/>
          </a:prstGeom>
        </p:spPr>
        <p:txBody>
          <a:bodyPr wrap="square">
            <a:spAutoFit/>
          </a:bodyPr>
          <a:lstStyle/>
          <a:p>
            <a:r>
              <a:rPr lang="en-US" dirty="0">
                <a:solidFill>
                  <a:schemeClr val="tx2"/>
                </a:solidFill>
                <a:hlinkClick r:id="rId2">
                  <a:extLst>
                    <a:ext uri="{A12FA001-AC4F-418D-AE19-62706E023703}">
                      <ahyp:hlinkClr xmlns:ahyp="http://schemas.microsoft.com/office/drawing/2018/hyperlinkcolor" val="tx"/>
                    </a:ext>
                  </a:extLst>
                </a:hlinkClick>
              </a:rPr>
              <a:t>https://www.knowva.ebenefits.va.gov/</a:t>
            </a:r>
            <a:endParaRPr lang="en-US" dirty="0">
              <a:solidFill>
                <a:schemeClr val="tx2"/>
              </a:solidFill>
            </a:endParaRPr>
          </a:p>
        </p:txBody>
      </p:sp>
      <p:sp>
        <p:nvSpPr>
          <p:cNvPr id="8" name="Rectangle 7">
            <a:extLst>
              <a:ext uri="{FF2B5EF4-FFF2-40B4-BE49-F238E27FC236}">
                <a16:creationId xmlns:a16="http://schemas.microsoft.com/office/drawing/2014/main" id="{CF787022-3D02-4297-AC99-0607CC92D089}"/>
              </a:ext>
            </a:extLst>
          </p:cNvPr>
          <p:cNvSpPr/>
          <p:nvPr/>
        </p:nvSpPr>
        <p:spPr>
          <a:xfrm>
            <a:off x="1902146" y="4991776"/>
            <a:ext cx="3205814" cy="369332"/>
          </a:xfrm>
          <a:prstGeom prst="rect">
            <a:avLst/>
          </a:prstGeom>
        </p:spPr>
        <p:txBody>
          <a:bodyPr wrap="none">
            <a:spAutoFit/>
          </a:bodyPr>
          <a:lstStyle/>
          <a:p>
            <a:r>
              <a:rPr lang="en-US" dirty="0">
                <a:solidFill>
                  <a:schemeClr val="tx2"/>
                </a:solidFill>
                <a:hlinkClick r:id="rId3">
                  <a:extLst>
                    <a:ext uri="{A12FA001-AC4F-418D-AE19-62706E023703}">
                      <ahyp:hlinkClr xmlns:ahyp="http://schemas.microsoft.com/office/drawing/2018/hyperlinkcolor" val="tx"/>
                    </a:ext>
                  </a:extLst>
                </a:hlinkClick>
              </a:rPr>
              <a:t>https://www.va.gov/sign-in-faq/</a:t>
            </a:r>
            <a:endParaRPr lang="en-US" dirty="0">
              <a:solidFill>
                <a:schemeClr val="tx2"/>
              </a:solidFill>
            </a:endParaRPr>
          </a:p>
        </p:txBody>
      </p:sp>
      <p:sp>
        <p:nvSpPr>
          <p:cNvPr id="9" name="Rectangle 8">
            <a:extLst>
              <a:ext uri="{FF2B5EF4-FFF2-40B4-BE49-F238E27FC236}">
                <a16:creationId xmlns:a16="http://schemas.microsoft.com/office/drawing/2014/main" id="{01D57AD9-F564-4392-9699-9C5BCCD752D8}"/>
              </a:ext>
            </a:extLst>
          </p:cNvPr>
          <p:cNvSpPr/>
          <p:nvPr/>
        </p:nvSpPr>
        <p:spPr>
          <a:xfrm>
            <a:off x="5803641" y="1174734"/>
            <a:ext cx="5303242" cy="3139321"/>
          </a:xfrm>
          <a:prstGeom prst="rect">
            <a:avLst/>
          </a:prstGeom>
        </p:spPr>
        <p:txBody>
          <a:bodyPr wrap="square">
            <a:spAutoFit/>
          </a:bodyPr>
          <a:lstStyle/>
          <a:p>
            <a:pPr marR="0" lvl="0">
              <a:spcBef>
                <a:spcPts val="0"/>
              </a:spcBef>
              <a:spcAft>
                <a:spcPts val="0"/>
              </a:spcAft>
            </a:pPr>
            <a:r>
              <a:rPr lang="en-US" b="1" dirty="0">
                <a:solidFill>
                  <a:schemeClr val="tx2"/>
                </a:solidFill>
                <a:latin typeface="Helvetica" panose="020B0604020202020204" pitchFamily="34" charset="0"/>
                <a:ea typeface="Times New Roman" panose="02020603050405020304" pitchFamily="18" charset="0"/>
                <a:cs typeface="Helvetica" panose="020B0604020202020204" pitchFamily="34" charset="0"/>
                <a:hlinkClick r:id="rId4">
                  <a:extLst>
                    <a:ext uri="{A12FA001-AC4F-418D-AE19-62706E023703}">
                      <ahyp:hlinkClr xmlns:ahyp="http://schemas.microsoft.com/office/drawing/2018/hyperlinkcolor" val="tx"/>
                    </a:ext>
                  </a:extLst>
                </a:hlinkClick>
              </a:rPr>
              <a:t>www.VA.gov</a:t>
            </a:r>
            <a:r>
              <a:rPr lang="en-US" b="1" dirty="0">
                <a:latin typeface="Helvetica" panose="020B0604020202020204" pitchFamily="34" charset="0"/>
                <a:ea typeface="Times New Roman" panose="02020603050405020304" pitchFamily="18" charset="0"/>
                <a:cs typeface="Helvetica" panose="020B0604020202020204" pitchFamily="34" charset="0"/>
              </a:rPr>
              <a:t> –VA’s primary website</a:t>
            </a:r>
          </a:p>
          <a:p>
            <a:pPr marR="0" lvl="0">
              <a:spcBef>
                <a:spcPts val="0"/>
              </a:spcBef>
              <a:spcAft>
                <a:spcPts val="0"/>
              </a:spcAft>
            </a:pPr>
            <a:endParaRPr lang="en-US" dirty="0">
              <a:latin typeface="Helvetica" panose="020B0604020202020204" pitchFamily="34" charset="0"/>
              <a:ea typeface="Times New Roman" panose="02020603050405020304" pitchFamily="18" charset="0"/>
              <a:cs typeface="Helvetica" panose="020B0604020202020204" pitchFamily="34" charset="0"/>
            </a:endParaRPr>
          </a:p>
          <a:p>
            <a:pPr marR="0" lvl="0">
              <a:spcBef>
                <a:spcPts val="0"/>
              </a:spcBef>
              <a:spcAft>
                <a:spcPts val="0"/>
              </a:spcAft>
            </a:pPr>
            <a:r>
              <a:rPr lang="en-US" dirty="0">
                <a:latin typeface="Helvetica" panose="020B0604020202020204" pitchFamily="34" charset="0"/>
                <a:ea typeface="Times New Roman" panose="02020603050405020304" pitchFamily="18" charset="0"/>
                <a:cs typeface="Helvetica" panose="020B0604020202020204" pitchFamily="34" charset="0"/>
              </a:rPr>
              <a:t>Introduction videos on VA’s YouTube Channel:</a:t>
            </a:r>
          </a:p>
          <a:p>
            <a:pPr marR="0" lvl="0">
              <a:spcBef>
                <a:spcPts val="0"/>
              </a:spcBef>
              <a:spcAft>
                <a:spcPts val="0"/>
              </a:spcAft>
            </a:pPr>
            <a:r>
              <a:rPr lang="en-US" u="sng" dirty="0">
                <a:solidFill>
                  <a:schemeClr val="tx2"/>
                </a:solidFill>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https://www.youtube.com/watch?v=I_hn7Xv6KZI&amp;feature=youtu.be</a:t>
            </a:r>
            <a:endParaRPr lang="en-US" dirty="0">
              <a:solidFill>
                <a:schemeClr val="tx2"/>
              </a:solidFill>
              <a:ea typeface="Times New Roman" panose="02020603050405020304" pitchFamily="18" charset="0"/>
            </a:endParaRPr>
          </a:p>
          <a:p>
            <a:pPr marR="0" lvl="0">
              <a:spcBef>
                <a:spcPts val="0"/>
              </a:spcBef>
              <a:spcAft>
                <a:spcPts val="0"/>
              </a:spcAft>
            </a:pPr>
            <a:endParaRPr lang="en-US" u="sng" dirty="0">
              <a:solidFill>
                <a:schemeClr val="tx2"/>
              </a:solidFill>
              <a:ea typeface="Times New Roman" panose="02020603050405020304" pitchFamily="18" charset="0"/>
              <a:hlinkClick r:id="rId6">
                <a:extLst>
                  <a:ext uri="{A12FA001-AC4F-418D-AE19-62706E023703}">
                    <ahyp:hlinkClr xmlns:ahyp="http://schemas.microsoft.com/office/drawing/2018/hyperlinkcolor" val="tx"/>
                  </a:ext>
                </a:extLst>
              </a:hlinkClick>
            </a:endParaRPr>
          </a:p>
          <a:p>
            <a:pPr marR="0" lvl="0">
              <a:spcBef>
                <a:spcPts val="0"/>
              </a:spcBef>
              <a:spcAft>
                <a:spcPts val="0"/>
              </a:spcAft>
            </a:pPr>
            <a:r>
              <a:rPr lang="en-US" u="sng" dirty="0">
                <a:solidFill>
                  <a:schemeClr val="tx2"/>
                </a:solidFill>
                <a:ea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https://www.youtube.com/watch?v=2KR8K8MQSVs&amp;feature=youtu.be</a:t>
            </a:r>
            <a:endParaRPr lang="en-US" dirty="0">
              <a:solidFill>
                <a:schemeClr val="tx2"/>
              </a:solidFill>
              <a:ea typeface="Times New Roman" panose="02020603050405020304" pitchFamily="18" charset="0"/>
            </a:endParaRPr>
          </a:p>
          <a:p>
            <a:pPr marR="0" lvl="0">
              <a:spcBef>
                <a:spcPts val="0"/>
              </a:spcBef>
              <a:spcAft>
                <a:spcPts val="0"/>
              </a:spcAft>
            </a:pPr>
            <a:endParaRPr lang="en-US" u="sng" dirty="0">
              <a:solidFill>
                <a:schemeClr val="tx2"/>
              </a:solidFill>
              <a:ea typeface="Times New Roman" panose="02020603050405020304" pitchFamily="18" charset="0"/>
              <a:hlinkClick r:id="rId7">
                <a:extLst>
                  <a:ext uri="{A12FA001-AC4F-418D-AE19-62706E023703}">
                    <ahyp:hlinkClr xmlns:ahyp="http://schemas.microsoft.com/office/drawing/2018/hyperlinkcolor" val="tx"/>
                  </a:ext>
                </a:extLst>
              </a:hlinkClick>
            </a:endParaRPr>
          </a:p>
          <a:p>
            <a:pPr marR="0" lvl="0">
              <a:spcBef>
                <a:spcPts val="0"/>
              </a:spcBef>
              <a:spcAft>
                <a:spcPts val="0"/>
              </a:spcAft>
            </a:pPr>
            <a:r>
              <a:rPr lang="en-US" u="sng" dirty="0">
                <a:solidFill>
                  <a:schemeClr val="tx2"/>
                </a:solidFill>
                <a:ea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https://www.youtube.com/watch?v=uY6OrcwOalw&amp;feature=youtu.be</a:t>
            </a:r>
            <a:endParaRPr lang="en-US" dirty="0">
              <a:solidFill>
                <a:schemeClr val="tx2"/>
              </a:solidFill>
            </a:endParaRPr>
          </a:p>
        </p:txBody>
      </p:sp>
      <p:sp>
        <p:nvSpPr>
          <p:cNvPr id="10" name="Rectangle 9">
            <a:extLst>
              <a:ext uri="{FF2B5EF4-FFF2-40B4-BE49-F238E27FC236}">
                <a16:creationId xmlns:a16="http://schemas.microsoft.com/office/drawing/2014/main" id="{64B277AD-33B5-4CA1-899C-0B7F1F311927}"/>
              </a:ext>
            </a:extLst>
          </p:cNvPr>
          <p:cNvSpPr/>
          <p:nvPr/>
        </p:nvSpPr>
        <p:spPr>
          <a:xfrm>
            <a:off x="353180" y="4437778"/>
            <a:ext cx="10506288" cy="923330"/>
          </a:xfrm>
          <a:prstGeom prst="rect">
            <a:avLst/>
          </a:prstGeom>
        </p:spPr>
        <p:txBody>
          <a:bodyPr wrap="square">
            <a:spAutoFit/>
          </a:bodyPr>
          <a:lstStyle/>
          <a:p>
            <a:pPr algn="just"/>
            <a:r>
              <a:rPr lang="en-US" dirty="0"/>
              <a:t>Get answers to common questions about signing in to VA.gov to manage your benefits and services online. Find out how to sign in with your existing </a:t>
            </a:r>
            <a:r>
              <a:rPr lang="en-US" b="1" dirty="0"/>
              <a:t>My HealtheVet</a:t>
            </a:r>
            <a:r>
              <a:rPr lang="en-US" dirty="0"/>
              <a:t> or </a:t>
            </a:r>
            <a:r>
              <a:rPr lang="en-US" b="1" dirty="0"/>
              <a:t>DS Logon account</a:t>
            </a:r>
            <a:r>
              <a:rPr lang="en-US" dirty="0"/>
              <a:t>—or how to use ID.me to create your account.</a:t>
            </a:r>
          </a:p>
        </p:txBody>
      </p:sp>
      <p:sp>
        <p:nvSpPr>
          <p:cNvPr id="11" name="TextBox 10">
            <a:extLst>
              <a:ext uri="{FF2B5EF4-FFF2-40B4-BE49-F238E27FC236}">
                <a16:creationId xmlns:a16="http://schemas.microsoft.com/office/drawing/2014/main" id="{39CC1F38-50BC-48BC-84E3-9614066F335E}"/>
              </a:ext>
            </a:extLst>
          </p:cNvPr>
          <p:cNvSpPr txBox="1"/>
          <p:nvPr/>
        </p:nvSpPr>
        <p:spPr>
          <a:xfrm>
            <a:off x="353180" y="652008"/>
            <a:ext cx="2141445" cy="523220"/>
          </a:xfrm>
          <a:prstGeom prst="rect">
            <a:avLst/>
          </a:prstGeom>
          <a:noFill/>
        </p:spPr>
        <p:txBody>
          <a:bodyPr wrap="square" rtlCol="0">
            <a:spAutoFit/>
          </a:bodyPr>
          <a:lstStyle/>
          <a:p>
            <a:r>
              <a:rPr lang="en-US" sz="2800" b="1" dirty="0">
                <a:solidFill>
                  <a:schemeClr val="tx2"/>
                </a:solidFill>
              </a:rPr>
              <a:t>Resources:</a:t>
            </a:r>
          </a:p>
        </p:txBody>
      </p:sp>
      <p:sp>
        <p:nvSpPr>
          <p:cNvPr id="12" name="Rectangle 11">
            <a:extLst>
              <a:ext uri="{FF2B5EF4-FFF2-40B4-BE49-F238E27FC236}">
                <a16:creationId xmlns:a16="http://schemas.microsoft.com/office/drawing/2014/main" id="{556639F8-BFBE-4B2C-855F-B3324A5A8B80}"/>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4916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B53CE3-AFF0-4C7D-B6CB-30474DEEB0E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14</a:t>
            </a:fld>
            <a:endParaRPr lang="en-US" dirty="0">
              <a:solidFill>
                <a:prstClr val="white"/>
              </a:solidFill>
            </a:endParaRPr>
          </a:p>
        </p:txBody>
      </p:sp>
      <p:sp>
        <p:nvSpPr>
          <p:cNvPr id="3" name="Title 2">
            <a:extLst>
              <a:ext uri="{FF2B5EF4-FFF2-40B4-BE49-F238E27FC236}">
                <a16:creationId xmlns:a16="http://schemas.microsoft.com/office/drawing/2014/main" id="{C55571FB-8D32-4D79-A751-F5560D29FFE8}"/>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5" name="TextBox 4">
            <a:extLst>
              <a:ext uri="{FF2B5EF4-FFF2-40B4-BE49-F238E27FC236}">
                <a16:creationId xmlns:a16="http://schemas.microsoft.com/office/drawing/2014/main" id="{0BD24505-325C-441B-8A81-389D0BC540B8}"/>
              </a:ext>
            </a:extLst>
          </p:cNvPr>
          <p:cNvSpPr txBox="1"/>
          <p:nvPr/>
        </p:nvSpPr>
        <p:spPr>
          <a:xfrm>
            <a:off x="963056" y="731291"/>
            <a:ext cx="10103128" cy="1200329"/>
          </a:xfrm>
          <a:prstGeom prst="rect">
            <a:avLst/>
          </a:prstGeom>
          <a:noFill/>
        </p:spPr>
        <p:txBody>
          <a:bodyPr wrap="square" rtlCol="0">
            <a:spAutoFit/>
          </a:bodyPr>
          <a:lstStyle/>
          <a:p>
            <a:r>
              <a:rPr lang="en-US" b="1" dirty="0"/>
              <a:t>Stay up to date with information from the Columbia VA Regional Office by visiting our internet site:</a:t>
            </a:r>
          </a:p>
          <a:p>
            <a:r>
              <a:rPr lang="en-US" dirty="0">
                <a:solidFill>
                  <a:schemeClr val="tx2"/>
                </a:solidFill>
                <a:hlinkClick r:id="rId2">
                  <a:extLst>
                    <a:ext uri="{A12FA001-AC4F-418D-AE19-62706E023703}">
                      <ahyp:hlinkClr xmlns:ahyp="http://schemas.microsoft.com/office/drawing/2018/hyperlinkcolor" val="tx"/>
                    </a:ext>
                  </a:extLst>
                </a:hlinkClick>
              </a:rPr>
              <a:t>https://www.benefits.va.gov/ROCOLUMBIA/index.asp</a:t>
            </a:r>
            <a:endParaRPr lang="en-US" dirty="0">
              <a:solidFill>
                <a:schemeClr val="tx2"/>
              </a:solidFill>
            </a:endParaRPr>
          </a:p>
          <a:p>
            <a:endParaRPr lang="en-US" dirty="0"/>
          </a:p>
          <a:p>
            <a:endParaRPr lang="en-US" dirty="0"/>
          </a:p>
        </p:txBody>
      </p:sp>
      <p:sp>
        <p:nvSpPr>
          <p:cNvPr id="6" name="Rectangle 5">
            <a:extLst>
              <a:ext uri="{FF2B5EF4-FFF2-40B4-BE49-F238E27FC236}">
                <a16:creationId xmlns:a16="http://schemas.microsoft.com/office/drawing/2014/main" id="{32B79B2A-8810-49ED-9E7B-0D43F374A1F0}"/>
              </a:ext>
            </a:extLst>
          </p:cNvPr>
          <p:cNvSpPr/>
          <p:nvPr/>
        </p:nvSpPr>
        <p:spPr>
          <a:xfrm>
            <a:off x="4074119" y="2021970"/>
            <a:ext cx="7764701" cy="3416320"/>
          </a:xfrm>
          <a:prstGeom prst="rect">
            <a:avLst/>
          </a:prstGeom>
          <a:ln>
            <a:solidFill>
              <a:schemeClr val="tx2"/>
            </a:solidFill>
          </a:ln>
        </p:spPr>
        <p:txBody>
          <a:bodyPr wrap="square">
            <a:spAutoFit/>
          </a:bodyPr>
          <a:lstStyle/>
          <a:p>
            <a:r>
              <a:rPr lang="en-US" dirty="0"/>
              <a:t>Public contact is available to meet with you “virtually” or in-person.  </a:t>
            </a:r>
          </a:p>
          <a:p>
            <a:endParaRPr lang="en-US" dirty="0"/>
          </a:p>
          <a:p>
            <a:r>
              <a:rPr lang="en-US" dirty="0"/>
              <a:t>Call us at (803) 647-2488, or email </a:t>
            </a:r>
            <a:r>
              <a:rPr lang="en-US" dirty="0">
                <a:solidFill>
                  <a:schemeClr val="tx2"/>
                </a:solidFill>
                <a:hlinkClick r:id="rId3">
                  <a:extLst>
                    <a:ext uri="{A12FA001-AC4F-418D-AE19-62706E023703}">
                      <ahyp:hlinkClr xmlns:ahyp="http://schemas.microsoft.com/office/drawing/2018/hyperlinkcolor" val="tx"/>
                    </a:ext>
                  </a:extLst>
                </a:hlinkClick>
              </a:rPr>
              <a:t>VetAsst.VBACMS@va.gov</a:t>
            </a:r>
            <a:r>
              <a:rPr lang="en-US" dirty="0"/>
              <a:t>, and provide your:</a:t>
            </a:r>
          </a:p>
          <a:p>
            <a:pPr marL="1657350" lvl="3" indent="-285750">
              <a:buFont typeface="Arial" panose="020B0604020202020204" pitchFamily="34" charset="0"/>
              <a:buChar char="•"/>
            </a:pPr>
            <a:r>
              <a:rPr lang="en-US" dirty="0"/>
              <a:t>Name</a:t>
            </a:r>
          </a:p>
          <a:p>
            <a:pPr marL="1657350" lvl="3" indent="-285750">
              <a:buFont typeface="Arial" panose="020B0604020202020204" pitchFamily="34" charset="0"/>
              <a:buChar char="•"/>
            </a:pPr>
            <a:r>
              <a:rPr lang="en-US" dirty="0"/>
              <a:t>Contact information and,</a:t>
            </a:r>
          </a:p>
          <a:p>
            <a:pPr marL="1657350" lvl="3" indent="-285750">
              <a:buFont typeface="Arial" panose="020B0604020202020204" pitchFamily="34" charset="0"/>
              <a:buChar char="•"/>
            </a:pPr>
            <a:r>
              <a:rPr lang="en-US" dirty="0"/>
              <a:t>Best time of day for contact between 8:00am and 4:00pm</a:t>
            </a:r>
          </a:p>
          <a:p>
            <a:pPr marL="1657350" lvl="3" indent="-285750">
              <a:buFont typeface="Arial" panose="020B0604020202020204" pitchFamily="34" charset="0"/>
              <a:buChar char="•"/>
            </a:pPr>
            <a:endParaRPr lang="en-US" dirty="0"/>
          </a:p>
          <a:p>
            <a:r>
              <a:rPr lang="en-US" dirty="0"/>
              <a:t>Then, a VA representative will call or email you back within 24 hours to assist!</a:t>
            </a:r>
          </a:p>
          <a:p>
            <a:endParaRPr lang="en-US" dirty="0"/>
          </a:p>
          <a:p>
            <a:r>
              <a:rPr lang="en-US" u="sng" dirty="0"/>
              <a:t>Hours of operation: </a:t>
            </a:r>
          </a:p>
          <a:p>
            <a:r>
              <a:rPr lang="en-US" dirty="0"/>
              <a:t>Monday–Friday, 8am–4pm</a:t>
            </a:r>
            <a:br>
              <a:rPr lang="en-US" dirty="0"/>
            </a:br>
            <a:r>
              <a:rPr lang="en-US" dirty="0"/>
              <a:t>On Wednesdays, Public Contact hours will be from 8:30am - 4pm.</a:t>
            </a:r>
            <a:endParaRPr lang="en-US" dirty="0">
              <a:effectLst/>
            </a:endParaRPr>
          </a:p>
        </p:txBody>
      </p:sp>
      <p:sp>
        <p:nvSpPr>
          <p:cNvPr id="7" name="Rectangle 6">
            <a:extLst>
              <a:ext uri="{FF2B5EF4-FFF2-40B4-BE49-F238E27FC236}">
                <a16:creationId xmlns:a16="http://schemas.microsoft.com/office/drawing/2014/main" id="{0F576CE4-0979-4DFE-B445-850CBCC07BB3}"/>
              </a:ext>
            </a:extLst>
          </p:cNvPr>
          <p:cNvSpPr/>
          <p:nvPr/>
        </p:nvSpPr>
        <p:spPr>
          <a:xfrm>
            <a:off x="963056" y="1560305"/>
            <a:ext cx="3625218" cy="923330"/>
          </a:xfrm>
          <a:prstGeom prst="rect">
            <a:avLst/>
          </a:prstGeom>
        </p:spPr>
        <p:txBody>
          <a:bodyPr wrap="square">
            <a:spAutoFit/>
          </a:bodyPr>
          <a:lstStyle/>
          <a:p>
            <a:r>
              <a:rPr lang="en-US" b="1" dirty="0"/>
              <a:t>Columbia VA Regional Office</a:t>
            </a:r>
          </a:p>
          <a:p>
            <a:r>
              <a:rPr lang="en-US" dirty="0"/>
              <a:t>6437 Garners Ferry Road</a:t>
            </a:r>
            <a:br>
              <a:rPr lang="en-US" dirty="0"/>
            </a:br>
            <a:r>
              <a:rPr lang="en-US" dirty="0"/>
              <a:t>Columbia, SC 29209</a:t>
            </a:r>
          </a:p>
        </p:txBody>
      </p:sp>
      <p:sp>
        <p:nvSpPr>
          <p:cNvPr id="8" name="Rectangle 7">
            <a:extLst>
              <a:ext uri="{FF2B5EF4-FFF2-40B4-BE49-F238E27FC236}">
                <a16:creationId xmlns:a16="http://schemas.microsoft.com/office/drawing/2014/main" id="{F1BC5FE8-BC20-46E5-B672-6B6DF62D875A}"/>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4" name="TextBox 3">
            <a:extLst>
              <a:ext uri="{FF2B5EF4-FFF2-40B4-BE49-F238E27FC236}">
                <a16:creationId xmlns:a16="http://schemas.microsoft.com/office/drawing/2014/main" id="{245230F6-97C3-4D05-A411-7DBA366E949B}"/>
              </a:ext>
            </a:extLst>
          </p:cNvPr>
          <p:cNvSpPr txBox="1"/>
          <p:nvPr/>
        </p:nvSpPr>
        <p:spPr>
          <a:xfrm>
            <a:off x="963056" y="5388045"/>
            <a:ext cx="2125377" cy="523220"/>
          </a:xfrm>
          <a:prstGeom prst="rect">
            <a:avLst/>
          </a:prstGeom>
          <a:noFill/>
        </p:spPr>
        <p:txBody>
          <a:bodyPr wrap="square" rtlCol="0">
            <a:spAutoFit/>
          </a:bodyPr>
          <a:lstStyle/>
          <a:p>
            <a:r>
              <a:rPr lang="en-US" sz="2800" dirty="0"/>
              <a:t>Questions?</a:t>
            </a:r>
          </a:p>
        </p:txBody>
      </p:sp>
      <p:sp>
        <p:nvSpPr>
          <p:cNvPr id="9" name="TextBox 8">
            <a:extLst>
              <a:ext uri="{FF2B5EF4-FFF2-40B4-BE49-F238E27FC236}">
                <a16:creationId xmlns:a16="http://schemas.microsoft.com/office/drawing/2014/main" id="{5CD39A9C-7702-41D6-BC14-3BC3DBCF8E17}"/>
              </a:ext>
            </a:extLst>
          </p:cNvPr>
          <p:cNvSpPr txBox="1"/>
          <p:nvPr/>
        </p:nvSpPr>
        <p:spPr>
          <a:xfrm>
            <a:off x="963056" y="2789853"/>
            <a:ext cx="2881156" cy="2031325"/>
          </a:xfrm>
          <a:prstGeom prst="rect">
            <a:avLst/>
          </a:prstGeom>
          <a:noFill/>
          <a:ln>
            <a:solidFill>
              <a:schemeClr val="tx2"/>
            </a:solidFill>
          </a:ln>
        </p:spPr>
        <p:txBody>
          <a:bodyPr wrap="square" rtlCol="0">
            <a:spAutoFit/>
          </a:bodyPr>
          <a:lstStyle/>
          <a:p>
            <a:r>
              <a:rPr lang="en-US" b="1" dirty="0"/>
              <a:t>VA's Inquiry Routing &amp; Information System! We are here to answer your questions.</a:t>
            </a:r>
            <a:r>
              <a:rPr lang="en-US" dirty="0"/>
              <a:t> </a:t>
            </a:r>
          </a:p>
          <a:p>
            <a:endParaRPr lang="en-US" dirty="0">
              <a:solidFill>
                <a:schemeClr val="tx2"/>
              </a:solidFill>
              <a:hlinkClick r:id="rId4">
                <a:extLst>
                  <a:ext uri="{A12FA001-AC4F-418D-AE19-62706E023703}">
                    <ahyp:hlinkClr xmlns:ahyp="http://schemas.microsoft.com/office/drawing/2018/hyperlinkcolor" val="tx"/>
                  </a:ext>
                </a:extLst>
              </a:hlinkClick>
            </a:endParaRPr>
          </a:p>
          <a:p>
            <a:r>
              <a:rPr lang="en-US" dirty="0">
                <a:solidFill>
                  <a:schemeClr val="tx2"/>
                </a:solidFill>
                <a:hlinkClick r:id="rId4">
                  <a:extLst>
                    <a:ext uri="{A12FA001-AC4F-418D-AE19-62706E023703}">
                      <ahyp:hlinkClr xmlns:ahyp="http://schemas.microsoft.com/office/drawing/2018/hyperlinkcolor" val="tx"/>
                    </a:ext>
                  </a:extLst>
                </a:hlinkClick>
              </a:rPr>
              <a:t>https://iris.custhelp.va.gov/</a:t>
            </a:r>
            <a:endParaRPr lang="en-US" dirty="0">
              <a:solidFill>
                <a:schemeClr val="tx2"/>
              </a:solidFill>
            </a:endParaRPr>
          </a:p>
          <a:p>
            <a:endParaRPr lang="en-US" dirty="0"/>
          </a:p>
        </p:txBody>
      </p:sp>
    </p:spTree>
    <p:extLst>
      <p:ext uri="{BB962C8B-B14F-4D97-AF65-F5344CB8AC3E}">
        <p14:creationId xmlns:p14="http://schemas.microsoft.com/office/powerpoint/2010/main" val="251229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6C9D-1E7A-43E7-9D67-FD9CEF68EEC1}"/>
              </a:ext>
            </a:extLst>
          </p:cNvPr>
          <p:cNvSpPr>
            <a:spLocks noGrp="1"/>
          </p:cNvSpPr>
          <p:nvPr>
            <p:ph type="title"/>
          </p:nvPr>
        </p:nvSpPr>
        <p:spPr/>
        <p:txBody>
          <a:bodyPr/>
          <a:lstStyle/>
          <a:p>
            <a:r>
              <a:rPr lang="en-US" dirty="0"/>
              <a:t>Appeals Management Office	</a:t>
            </a:r>
          </a:p>
        </p:txBody>
      </p:sp>
      <p:sp>
        <p:nvSpPr>
          <p:cNvPr id="3" name="Content Placeholder 2">
            <a:extLst>
              <a:ext uri="{FF2B5EF4-FFF2-40B4-BE49-F238E27FC236}">
                <a16:creationId xmlns:a16="http://schemas.microsoft.com/office/drawing/2014/main" id="{1EF7529E-FFCB-4886-A80B-CBA4A311D401}"/>
              </a:ext>
            </a:extLst>
          </p:cNvPr>
          <p:cNvSpPr>
            <a:spLocks noGrp="1"/>
          </p:cNvSpPr>
          <p:nvPr>
            <p:ph idx="1"/>
          </p:nvPr>
        </p:nvSpPr>
        <p:spPr>
          <a:xfrm>
            <a:off x="1954161" y="1043248"/>
            <a:ext cx="8229600" cy="4869857"/>
          </a:xfrm>
        </p:spPr>
        <p:txBody>
          <a:bodyPr>
            <a:normAutofit/>
          </a:bodyPr>
          <a:lstStyle/>
          <a:p>
            <a:pPr marL="0" indent="0" algn="ctr">
              <a:buNone/>
            </a:pPr>
            <a:endParaRPr lang="en-US" dirty="0"/>
          </a:p>
          <a:p>
            <a:pPr marL="0" indent="0" algn="ctr">
              <a:buNone/>
            </a:pPr>
            <a:endParaRPr lang="en-US" dirty="0"/>
          </a:p>
          <a:p>
            <a:pPr marL="0" indent="0" algn="ctr">
              <a:buNone/>
            </a:pPr>
            <a:r>
              <a:rPr lang="en-US" sz="4000" b="1" i="1" dirty="0">
                <a:solidFill>
                  <a:srgbClr val="003F72"/>
                </a:solidFill>
              </a:rPr>
              <a:t>VA Appeals Modernization Act </a:t>
            </a:r>
          </a:p>
          <a:p>
            <a:pPr marL="0" indent="0" algn="ctr">
              <a:buNone/>
            </a:pPr>
            <a:r>
              <a:rPr lang="en-US" sz="4000" b="1" i="1" dirty="0">
                <a:solidFill>
                  <a:srgbClr val="003F72"/>
                </a:solidFill>
              </a:rPr>
              <a:t>February 19, 2019</a:t>
            </a:r>
          </a:p>
        </p:txBody>
      </p:sp>
      <p:sp>
        <p:nvSpPr>
          <p:cNvPr id="4" name="Slide Number Placeholder 3">
            <a:extLst>
              <a:ext uri="{FF2B5EF4-FFF2-40B4-BE49-F238E27FC236}">
                <a16:creationId xmlns:a16="http://schemas.microsoft.com/office/drawing/2014/main" id="{F6DF042D-6E3D-4018-B8FA-E13B0AFCD9CB}"/>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15</a:t>
            </a:fld>
            <a:endParaRPr lang="en-US" dirty="0">
              <a:solidFill>
                <a:prstClr val="white"/>
              </a:solidFill>
              <a:latin typeface="Calibri"/>
            </a:endParaRPr>
          </a:p>
        </p:txBody>
      </p:sp>
      <p:grpSp>
        <p:nvGrpSpPr>
          <p:cNvPr id="7" name="Group 6">
            <a:extLst>
              <a:ext uri="{FF2B5EF4-FFF2-40B4-BE49-F238E27FC236}">
                <a16:creationId xmlns:a16="http://schemas.microsoft.com/office/drawing/2014/main" id="{6299B2F6-36B3-4430-B3FF-3CC1F164D657}"/>
              </a:ext>
            </a:extLst>
          </p:cNvPr>
          <p:cNvGrpSpPr/>
          <p:nvPr/>
        </p:nvGrpSpPr>
        <p:grpSpPr>
          <a:xfrm>
            <a:off x="609600" y="6197909"/>
            <a:ext cx="5105400" cy="655796"/>
            <a:chOff x="304800" y="6189504"/>
            <a:chExt cx="5105400" cy="655796"/>
          </a:xfrm>
        </p:grpSpPr>
        <p:pic>
          <p:nvPicPr>
            <p:cNvPr id="5" name="Content Placeholder 6">
              <a:extLst>
                <a:ext uri="{FF2B5EF4-FFF2-40B4-BE49-F238E27FC236}">
                  <a16:creationId xmlns:a16="http://schemas.microsoft.com/office/drawing/2014/main" id="{9CCB7C99-0098-4746-8CCC-F41D6AD2E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6" name="TextBox 5">
              <a:extLst>
                <a:ext uri="{FF2B5EF4-FFF2-40B4-BE49-F238E27FC236}">
                  <a16:creationId xmlns:a16="http://schemas.microsoft.com/office/drawing/2014/main" id="{4315E7B9-CED2-4842-B55B-C411882F1B3A}"/>
                </a:ext>
              </a:extLst>
            </p:cNvPr>
            <p:cNvSpPr txBox="1"/>
            <p:nvPr/>
          </p:nvSpPr>
          <p:spPr>
            <a:xfrm>
              <a:off x="2438400" y="6336268"/>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Tree>
    <p:extLst>
      <p:ext uri="{BB962C8B-B14F-4D97-AF65-F5344CB8AC3E}">
        <p14:creationId xmlns:p14="http://schemas.microsoft.com/office/powerpoint/2010/main" val="103986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6C9D-1E7A-43E7-9D67-FD9CEF68EEC1}"/>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1EF7529E-FFCB-4886-A80B-CBA4A311D401}"/>
              </a:ext>
            </a:extLst>
          </p:cNvPr>
          <p:cNvSpPr>
            <a:spLocks noGrp="1"/>
          </p:cNvSpPr>
          <p:nvPr>
            <p:ph idx="1"/>
          </p:nvPr>
        </p:nvSpPr>
        <p:spPr>
          <a:xfrm>
            <a:off x="1954161" y="1043248"/>
            <a:ext cx="8229600" cy="4869857"/>
          </a:xfrm>
        </p:spPr>
        <p:txBody>
          <a:bodyPr>
            <a:normAutofit/>
          </a:bodyPr>
          <a:lstStyle/>
          <a:p>
            <a:r>
              <a:rPr lang="en-US" sz="2400" dirty="0">
                <a:solidFill>
                  <a:schemeClr val="tx2"/>
                </a:solidFill>
                <a:cs typeface="Times New Roman" panose="02020603050405020304" pitchFamily="18" charset="0"/>
              </a:rPr>
              <a:t>Summarize the Appeals Modernization Act (AMA)</a:t>
            </a:r>
          </a:p>
          <a:p>
            <a:r>
              <a:rPr lang="en-US" sz="2400" dirty="0">
                <a:solidFill>
                  <a:schemeClr val="tx2"/>
                </a:solidFill>
                <a:cs typeface="Times New Roman" panose="02020603050405020304" pitchFamily="18" charset="0"/>
              </a:rPr>
              <a:t>Distinguish between the three decision review options</a:t>
            </a:r>
          </a:p>
          <a:p>
            <a:r>
              <a:rPr lang="en-US" sz="2400" dirty="0">
                <a:solidFill>
                  <a:schemeClr val="tx2"/>
                </a:solidFill>
                <a:cs typeface="Times New Roman" panose="02020603050405020304" pitchFamily="18" charset="0"/>
              </a:rPr>
              <a:t>Identify the required application forms for AMA decision review requests</a:t>
            </a:r>
          </a:p>
          <a:p>
            <a:r>
              <a:rPr lang="en-US" sz="2400" dirty="0">
                <a:solidFill>
                  <a:schemeClr val="tx2"/>
                </a:solidFill>
                <a:cs typeface="Times New Roman" panose="02020603050405020304" pitchFamily="18" charset="0"/>
              </a:rPr>
              <a:t>Identify the key regulatory changes resulting from AMA</a:t>
            </a:r>
          </a:p>
          <a:p>
            <a:r>
              <a:rPr lang="en-US" sz="2400" dirty="0">
                <a:solidFill>
                  <a:schemeClr val="tx2"/>
                </a:solidFill>
                <a:cs typeface="Times New Roman" panose="02020603050405020304" pitchFamily="18" charset="0"/>
              </a:rPr>
              <a:t>Explain the opt-in opportunities into the modernized review system from the Statement of the Case (SOC)/Supplemental Statement of the Case (SSOC)</a:t>
            </a:r>
          </a:p>
          <a:p>
            <a:r>
              <a:rPr lang="en-US" sz="2400" dirty="0">
                <a:solidFill>
                  <a:schemeClr val="accent2">
                    <a:lumMod val="50000"/>
                  </a:schemeClr>
                </a:solidFill>
                <a:cs typeface="Times New Roman" panose="02020603050405020304" pitchFamily="18" charset="0"/>
              </a:rPr>
              <a:t>Understand the jurisdiction of AMA claims</a:t>
            </a:r>
          </a:p>
          <a:p>
            <a:r>
              <a:rPr lang="en-US" sz="2400" dirty="0">
                <a:solidFill>
                  <a:schemeClr val="tx2"/>
                </a:solidFill>
                <a:cs typeface="Times New Roman" panose="02020603050405020304" pitchFamily="18" charset="0"/>
              </a:rPr>
              <a:t>Locate resources</a:t>
            </a:r>
          </a:p>
          <a:p>
            <a:endParaRPr lang="en-US" sz="2400" dirty="0">
              <a:solidFill>
                <a:schemeClr val="accent2">
                  <a:lumMod val="50000"/>
                </a:schemeClr>
              </a:solidFill>
              <a:cs typeface="Times New Roman" panose="02020603050405020304" pitchFamily="18" charset="0"/>
            </a:endParaRP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F6DF042D-6E3D-4018-B8FA-E13B0AFCD9CB}"/>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16</a:t>
            </a:fld>
            <a:endParaRPr lang="en-US" dirty="0">
              <a:solidFill>
                <a:prstClr val="white"/>
              </a:solidFill>
              <a:latin typeface="Calibri"/>
            </a:endParaRPr>
          </a:p>
        </p:txBody>
      </p:sp>
      <p:grpSp>
        <p:nvGrpSpPr>
          <p:cNvPr id="7" name="Group 6">
            <a:extLst>
              <a:ext uri="{FF2B5EF4-FFF2-40B4-BE49-F238E27FC236}">
                <a16:creationId xmlns:a16="http://schemas.microsoft.com/office/drawing/2014/main" id="{6299B2F6-36B3-4430-B3FF-3CC1F164D657}"/>
              </a:ext>
            </a:extLst>
          </p:cNvPr>
          <p:cNvGrpSpPr/>
          <p:nvPr/>
        </p:nvGrpSpPr>
        <p:grpSpPr>
          <a:xfrm>
            <a:off x="609600" y="6202204"/>
            <a:ext cx="5105400" cy="655796"/>
            <a:chOff x="304800" y="6189504"/>
            <a:chExt cx="5105400" cy="655796"/>
          </a:xfrm>
        </p:grpSpPr>
        <p:pic>
          <p:nvPicPr>
            <p:cNvPr id="5" name="Content Placeholder 6">
              <a:extLst>
                <a:ext uri="{FF2B5EF4-FFF2-40B4-BE49-F238E27FC236}">
                  <a16:creationId xmlns:a16="http://schemas.microsoft.com/office/drawing/2014/main" id="{9CCB7C99-0098-4746-8CCC-F41D6AD2E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6" name="TextBox 5">
              <a:extLst>
                <a:ext uri="{FF2B5EF4-FFF2-40B4-BE49-F238E27FC236}">
                  <a16:creationId xmlns:a16="http://schemas.microsoft.com/office/drawing/2014/main" id="{4315E7B9-CED2-4842-B55B-C411882F1B3A}"/>
                </a:ext>
              </a:extLst>
            </p:cNvPr>
            <p:cNvSpPr txBox="1"/>
            <p:nvPr/>
          </p:nvSpPr>
          <p:spPr>
            <a:xfrm>
              <a:off x="2438400" y="6336268"/>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Tree>
    <p:extLst>
      <p:ext uri="{BB962C8B-B14F-4D97-AF65-F5344CB8AC3E}">
        <p14:creationId xmlns:p14="http://schemas.microsoft.com/office/powerpoint/2010/main" val="282382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D17DF-E31E-412C-9AC3-0378B04EB2B5}"/>
              </a:ext>
            </a:extLst>
          </p:cNvPr>
          <p:cNvSpPr>
            <a:spLocks noGrp="1"/>
          </p:cNvSpPr>
          <p:nvPr>
            <p:ph idx="1"/>
          </p:nvPr>
        </p:nvSpPr>
        <p:spPr>
          <a:xfrm>
            <a:off x="1752600" y="1066800"/>
            <a:ext cx="8915400" cy="4953000"/>
          </a:xfrm>
        </p:spPr>
        <p:txBody>
          <a:bodyPr>
            <a:normAutofit lnSpcReduction="10000"/>
          </a:bodyPr>
          <a:lstStyle/>
          <a:p>
            <a:pPr marL="285750" indent="-285750" hangingPunct="0">
              <a:buFont typeface="Arial" panose="020B0604020202020204" pitchFamily="34" charset="0"/>
              <a:buChar char="•"/>
            </a:pPr>
            <a:r>
              <a:rPr lang="en-US" sz="2800" dirty="0">
                <a:solidFill>
                  <a:schemeClr val="tx2"/>
                </a:solidFill>
                <a:ea typeface="MS PGothic" panose="020B0600070205080204" pitchFamily="34" charset="-128"/>
              </a:rPr>
              <a:t>PL115-55, </a:t>
            </a:r>
            <a:r>
              <a:rPr lang="en-US" sz="2800" i="1" dirty="0">
                <a:solidFill>
                  <a:schemeClr val="tx2"/>
                </a:solidFill>
                <a:ea typeface="MS PGothic" panose="020B0600070205080204" pitchFamily="34" charset="-128"/>
              </a:rPr>
              <a:t>Veterans Appeals Improvement and Modernization Act of 2017</a:t>
            </a:r>
          </a:p>
          <a:p>
            <a:pPr marL="285750" indent="-285750" hangingPunct="0">
              <a:buFont typeface="Arial" panose="020B0604020202020204" pitchFamily="34" charset="0"/>
              <a:buChar char="•"/>
            </a:pPr>
            <a:r>
              <a:rPr lang="en-US" sz="2800" i="1" dirty="0">
                <a:solidFill>
                  <a:schemeClr val="tx2"/>
                </a:solidFill>
                <a:ea typeface="MS PGothic" panose="020B0600070205080204" pitchFamily="34" charset="-128"/>
              </a:rPr>
              <a:t>38 CFR 3.2400, Applicability of modernized review system</a:t>
            </a:r>
          </a:p>
          <a:p>
            <a:pPr marL="285750" indent="-285750" hangingPunct="0">
              <a:buFont typeface="Arial" panose="020B0604020202020204" pitchFamily="34" charset="0"/>
              <a:buChar char="•"/>
            </a:pPr>
            <a:r>
              <a:rPr lang="en-US" sz="2800" i="1" dirty="0">
                <a:solidFill>
                  <a:schemeClr val="tx2"/>
                </a:solidFill>
                <a:ea typeface="MS PGothic" panose="020B0600070205080204" pitchFamily="34" charset="-128"/>
              </a:rPr>
              <a:t>38 CFR 3.2500, Review of decisions</a:t>
            </a:r>
          </a:p>
          <a:p>
            <a:pPr marL="285750" indent="-285750" hangingPunct="0">
              <a:buFont typeface="Arial" panose="020B0604020202020204" pitchFamily="34" charset="0"/>
              <a:buChar char="•"/>
            </a:pPr>
            <a:r>
              <a:rPr lang="en-US" sz="2800" i="1" dirty="0">
                <a:solidFill>
                  <a:schemeClr val="tx2"/>
                </a:solidFill>
                <a:ea typeface="MS PGothic" panose="020B0600070205080204" pitchFamily="34" charset="-128"/>
              </a:rPr>
              <a:t>38 CFR 3.2501, Supplemental claims</a:t>
            </a:r>
          </a:p>
          <a:p>
            <a:pPr marL="285750" indent="-285750" hangingPunct="0">
              <a:buFont typeface="Arial" panose="020B0604020202020204" pitchFamily="34" charset="0"/>
              <a:buChar char="•"/>
            </a:pPr>
            <a:r>
              <a:rPr lang="en-US" sz="2800" i="1" dirty="0">
                <a:solidFill>
                  <a:schemeClr val="tx2"/>
                </a:solidFill>
                <a:ea typeface="MS PGothic" panose="020B0600070205080204" pitchFamily="34" charset="-128"/>
              </a:rPr>
              <a:t>38 CFR 3.2601, Higher-level review</a:t>
            </a:r>
          </a:p>
          <a:p>
            <a:pPr marL="285750" indent="-285750" hangingPunct="0">
              <a:buFont typeface="Arial" panose="020B0604020202020204" pitchFamily="34" charset="0"/>
              <a:buChar char="•"/>
            </a:pPr>
            <a:r>
              <a:rPr lang="en-US" sz="2800" i="1" dirty="0">
                <a:solidFill>
                  <a:schemeClr val="tx2"/>
                </a:solidFill>
                <a:ea typeface="MS PGothic" panose="020B0600070205080204" pitchFamily="34" charset="-128"/>
              </a:rPr>
              <a:t>38 CFR 20.202, Notice of Disagreement</a:t>
            </a:r>
          </a:p>
          <a:p>
            <a:pPr marL="285750" indent="-285750" hangingPunct="0">
              <a:buFont typeface="Arial" panose="020B0604020202020204" pitchFamily="34" charset="0"/>
              <a:buChar char="•"/>
            </a:pPr>
            <a:r>
              <a:rPr lang="en-US" sz="2800" dirty="0">
                <a:solidFill>
                  <a:schemeClr val="tx2"/>
                </a:solidFill>
                <a:ea typeface="MS PGothic" panose="020B0600070205080204" pitchFamily="34" charset="-128"/>
              </a:rPr>
              <a:t>Appeals Modernization – VA.gov   </a:t>
            </a:r>
            <a:r>
              <a:rPr lang="en-US" sz="2800" dirty="0">
                <a:solidFill>
                  <a:schemeClr val="tx2"/>
                </a:solidFill>
                <a:ea typeface="MS PGothic" panose="020B0600070205080204" pitchFamily="34" charset="-128"/>
                <a:hlinkClick r:id="rId3"/>
              </a:rPr>
              <a:t>https://benefits.va.gov/benefits/appeals.asp</a:t>
            </a:r>
            <a:r>
              <a:rPr lang="en-US" sz="2800" dirty="0">
                <a:solidFill>
                  <a:schemeClr val="tx2"/>
                </a:solidFill>
                <a:ea typeface="MS PGothic" panose="020B0600070205080204" pitchFamily="34" charset="-128"/>
              </a:rPr>
              <a:t> (</a:t>
            </a:r>
            <a:r>
              <a:rPr lang="en-US" sz="2800" i="1" dirty="0">
                <a:solidFill>
                  <a:schemeClr val="tx2"/>
                </a:solidFill>
                <a:ea typeface="MS PGothic" panose="020B0600070205080204" pitchFamily="34" charset="-128"/>
              </a:rPr>
              <a:t>new content 2/19/19</a:t>
            </a:r>
            <a:r>
              <a:rPr lang="en-US" sz="2800" dirty="0">
                <a:solidFill>
                  <a:schemeClr val="tx2"/>
                </a:solidFill>
                <a:ea typeface="MS PGothic" panose="020B0600070205080204" pitchFamily="34" charset="-128"/>
              </a:rPr>
              <a:t>)</a:t>
            </a:r>
          </a:p>
          <a:p>
            <a:pPr marL="0" indent="0">
              <a:buNone/>
            </a:pPr>
            <a:endParaRPr lang="en-US" sz="2800" dirty="0"/>
          </a:p>
        </p:txBody>
      </p:sp>
      <p:grpSp>
        <p:nvGrpSpPr>
          <p:cNvPr id="4" name="Group 3">
            <a:extLst>
              <a:ext uri="{FF2B5EF4-FFF2-40B4-BE49-F238E27FC236}">
                <a16:creationId xmlns:a16="http://schemas.microsoft.com/office/drawing/2014/main" id="{63DE3BFC-33DB-4434-B9E0-776C68D7D36F}"/>
              </a:ext>
            </a:extLst>
          </p:cNvPr>
          <p:cNvGrpSpPr/>
          <p:nvPr/>
        </p:nvGrpSpPr>
        <p:grpSpPr>
          <a:xfrm>
            <a:off x="685800" y="6152640"/>
            <a:ext cx="5410200" cy="655796"/>
            <a:chOff x="304800" y="6189504"/>
            <a:chExt cx="5410200" cy="655796"/>
          </a:xfrm>
        </p:grpSpPr>
        <p:pic>
          <p:nvPicPr>
            <p:cNvPr id="5" name="Content Placeholder 6">
              <a:extLst>
                <a:ext uri="{FF2B5EF4-FFF2-40B4-BE49-F238E27FC236}">
                  <a16:creationId xmlns:a16="http://schemas.microsoft.com/office/drawing/2014/main" id="{E4E2F111-BAA7-44E3-9E4B-F96946FE1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6" name="TextBox 5">
              <a:extLst>
                <a:ext uri="{FF2B5EF4-FFF2-40B4-BE49-F238E27FC236}">
                  <a16:creationId xmlns:a16="http://schemas.microsoft.com/office/drawing/2014/main" id="{D2A9A705-98F1-433E-B2BD-929B260009DB}"/>
                </a:ext>
              </a:extLst>
            </p:cNvPr>
            <p:cNvSpPr txBox="1"/>
            <p:nvPr/>
          </p:nvSpPr>
          <p:spPr>
            <a:xfrm>
              <a:off x="2743200" y="6292083"/>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9" name="Title 2">
            <a:extLst>
              <a:ext uri="{FF2B5EF4-FFF2-40B4-BE49-F238E27FC236}">
                <a16:creationId xmlns:a16="http://schemas.microsoft.com/office/drawing/2014/main" id="{C41608C5-67B5-4DE5-939E-C2915732B15B}"/>
              </a:ext>
            </a:extLst>
          </p:cNvPr>
          <p:cNvSpPr txBox="1">
            <a:spLocks/>
          </p:cNvSpPr>
          <p:nvPr/>
        </p:nvSpPr>
        <p:spPr>
          <a:xfrm>
            <a:off x="2133600" y="0"/>
            <a:ext cx="8229600" cy="9339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bg1"/>
                </a:solidFill>
                <a:latin typeface="Myriad Pro"/>
                <a:ea typeface="+mj-ea"/>
                <a:cs typeface="+mj-cs"/>
              </a:defRPr>
            </a:lvl1pPr>
          </a:lstStyle>
          <a:p>
            <a:r>
              <a:rPr lang="en-US" dirty="0">
                <a:solidFill>
                  <a:prstClr val="white"/>
                </a:solidFill>
              </a:rPr>
              <a:t>References </a:t>
            </a:r>
          </a:p>
        </p:txBody>
      </p:sp>
      <p:sp>
        <p:nvSpPr>
          <p:cNvPr id="7" name="Slide Number Placeholder 6">
            <a:extLst>
              <a:ext uri="{FF2B5EF4-FFF2-40B4-BE49-F238E27FC236}">
                <a16:creationId xmlns:a16="http://schemas.microsoft.com/office/drawing/2014/main" id="{5D57C17D-80FA-495C-8347-5EB7C92381F5}"/>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17</a:t>
            </a:fld>
            <a:endParaRPr lang="en-US" dirty="0">
              <a:solidFill>
                <a:prstClr val="white"/>
              </a:solidFill>
              <a:latin typeface="Calibri"/>
            </a:endParaRPr>
          </a:p>
        </p:txBody>
      </p:sp>
    </p:spTree>
    <p:extLst>
      <p:ext uri="{BB962C8B-B14F-4D97-AF65-F5344CB8AC3E}">
        <p14:creationId xmlns:p14="http://schemas.microsoft.com/office/powerpoint/2010/main" val="243938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D17DF-E31E-412C-9AC3-0378B04EB2B5}"/>
              </a:ext>
            </a:extLst>
          </p:cNvPr>
          <p:cNvSpPr>
            <a:spLocks noGrp="1"/>
          </p:cNvSpPr>
          <p:nvPr>
            <p:ph idx="1"/>
          </p:nvPr>
        </p:nvSpPr>
        <p:spPr>
          <a:xfrm>
            <a:off x="1752600" y="1066800"/>
            <a:ext cx="8915400" cy="4953000"/>
          </a:xfrm>
        </p:spPr>
        <p:txBody>
          <a:bodyPr>
            <a:normAutofit fontScale="70000" lnSpcReduction="20000"/>
          </a:bodyPr>
          <a:lstStyle/>
          <a:p>
            <a:pPr lvl="0" hangingPunct="0"/>
            <a:r>
              <a:rPr lang="en-US" sz="3600" dirty="0">
                <a:solidFill>
                  <a:schemeClr val="tx2"/>
                </a:solidFill>
              </a:rPr>
              <a:t>On August 23, 2017, the </a:t>
            </a:r>
            <a:r>
              <a:rPr lang="en-US" sz="3600" i="1" dirty="0">
                <a:solidFill>
                  <a:schemeClr val="tx2"/>
                </a:solidFill>
              </a:rPr>
              <a:t>Veterans Appeals Improvement and Modernization Act of 2017 </a:t>
            </a:r>
            <a:r>
              <a:rPr lang="en-US" sz="3600" dirty="0">
                <a:solidFill>
                  <a:schemeClr val="tx2"/>
                </a:solidFill>
              </a:rPr>
              <a:t>was signed into law. </a:t>
            </a:r>
          </a:p>
          <a:p>
            <a:pPr lvl="0" hangingPunct="0"/>
            <a:endParaRPr lang="en-US" sz="1200" dirty="0">
              <a:solidFill>
                <a:schemeClr val="tx2"/>
              </a:solidFill>
            </a:endParaRPr>
          </a:p>
          <a:p>
            <a:pPr lvl="0" hangingPunct="0"/>
            <a:r>
              <a:rPr lang="en-US" sz="3600" dirty="0">
                <a:solidFill>
                  <a:schemeClr val="tx2"/>
                </a:solidFill>
              </a:rPr>
              <a:t>The new law took effect on February 19, 2019</a:t>
            </a:r>
          </a:p>
          <a:p>
            <a:pPr lvl="0" hangingPunct="0"/>
            <a:endParaRPr lang="en-US" sz="1200" dirty="0">
              <a:solidFill>
                <a:schemeClr val="tx2"/>
              </a:solidFill>
            </a:endParaRPr>
          </a:p>
          <a:p>
            <a:pPr lvl="0" hangingPunct="0"/>
            <a:r>
              <a:rPr lang="en-US" sz="3600" b="1" dirty="0">
                <a:solidFill>
                  <a:schemeClr val="tx2"/>
                </a:solidFill>
              </a:rPr>
              <a:t>What does this law change?</a:t>
            </a:r>
          </a:p>
          <a:p>
            <a:pPr lvl="1" hangingPunct="0"/>
            <a:r>
              <a:rPr lang="en-US" sz="3200" dirty="0">
                <a:solidFill>
                  <a:schemeClr val="tx2"/>
                </a:solidFill>
              </a:rPr>
              <a:t>VBA’s claims and appeals processes</a:t>
            </a:r>
          </a:p>
          <a:p>
            <a:pPr lvl="1" hangingPunct="0"/>
            <a:r>
              <a:rPr lang="en-US" sz="3200" dirty="0">
                <a:solidFill>
                  <a:schemeClr val="tx2"/>
                </a:solidFill>
              </a:rPr>
              <a:t>VBA’s decision notification requirements </a:t>
            </a:r>
          </a:p>
          <a:p>
            <a:pPr lvl="0" hangingPunct="0"/>
            <a:endParaRPr lang="en-US" sz="1200" dirty="0">
              <a:solidFill>
                <a:schemeClr val="tx2"/>
              </a:solidFill>
            </a:endParaRPr>
          </a:p>
          <a:p>
            <a:pPr lvl="0" hangingPunct="0"/>
            <a:endParaRPr lang="en-US" sz="1050" dirty="0">
              <a:solidFill>
                <a:schemeClr val="tx2"/>
              </a:solidFill>
            </a:endParaRPr>
          </a:p>
          <a:p>
            <a:pPr hangingPunct="0">
              <a:spcBef>
                <a:spcPts val="0"/>
              </a:spcBef>
              <a:spcAft>
                <a:spcPts val="600"/>
              </a:spcAft>
            </a:pPr>
            <a:r>
              <a:rPr lang="en-US" sz="3600" b="1" dirty="0">
                <a:solidFill>
                  <a:schemeClr val="tx2"/>
                </a:solidFill>
              </a:rPr>
              <a:t>Who does this law impact? </a:t>
            </a:r>
          </a:p>
          <a:p>
            <a:pPr lvl="1" hangingPunct="0">
              <a:spcBef>
                <a:spcPts val="0"/>
              </a:spcBef>
              <a:spcAft>
                <a:spcPts val="600"/>
              </a:spcAft>
            </a:pPr>
            <a:r>
              <a:rPr lang="en-US" sz="3200" dirty="0">
                <a:solidFill>
                  <a:schemeClr val="tx2"/>
                </a:solidFill>
                <a:cs typeface="Miriam" panose="020B0502050101010101" pitchFamily="34" charset="-79"/>
              </a:rPr>
              <a:t>All VA administrations (VBA, VHA, NCA) </a:t>
            </a:r>
          </a:p>
          <a:p>
            <a:pPr lvl="1" hangingPunct="0">
              <a:spcBef>
                <a:spcPts val="0"/>
              </a:spcBef>
              <a:spcAft>
                <a:spcPts val="600"/>
              </a:spcAft>
            </a:pPr>
            <a:r>
              <a:rPr lang="en-US" sz="3200" dirty="0">
                <a:solidFill>
                  <a:schemeClr val="tx2"/>
                </a:solidFill>
                <a:cs typeface="Miriam" panose="020B0502050101010101" pitchFamily="34" charset="-79"/>
              </a:rPr>
              <a:t>All VBA claimants (Veterans, survivors, and other beneficiaries)</a:t>
            </a:r>
          </a:p>
          <a:p>
            <a:pPr lvl="1" hangingPunct="0">
              <a:spcBef>
                <a:spcPts val="0"/>
              </a:spcBef>
              <a:spcAft>
                <a:spcPts val="600"/>
              </a:spcAft>
            </a:pPr>
            <a:r>
              <a:rPr lang="en-US" sz="3200" dirty="0">
                <a:solidFill>
                  <a:schemeClr val="tx2"/>
                </a:solidFill>
                <a:cs typeface="Miriam" panose="020B0502050101010101" pitchFamily="34" charset="-79"/>
              </a:rPr>
              <a:t>All VBA Business Lines </a:t>
            </a:r>
            <a:r>
              <a:rPr lang="en-US" sz="2400" dirty="0">
                <a:solidFill>
                  <a:schemeClr val="tx2"/>
                </a:solidFill>
                <a:cs typeface="Miriam" panose="020B0502050101010101" pitchFamily="34" charset="-79"/>
              </a:rPr>
              <a:t>(Compensation Service, Pension and Fiduciary Service, Loan Guaranty Service, Vocational Rehabilitation and Employment Service, Insurance Service, and Education Service)</a:t>
            </a:r>
          </a:p>
          <a:p>
            <a:pPr lvl="1" hangingPunct="0">
              <a:spcBef>
                <a:spcPts val="0"/>
              </a:spcBef>
              <a:spcAft>
                <a:spcPts val="600"/>
              </a:spcAft>
            </a:pPr>
            <a:r>
              <a:rPr lang="en-US" sz="3200" dirty="0">
                <a:solidFill>
                  <a:schemeClr val="tx2"/>
                </a:solidFill>
                <a:cs typeface="Miriam" panose="020B0502050101010101" pitchFamily="34" charset="-79"/>
              </a:rPr>
              <a:t>All VBA claims and appeals personnel</a:t>
            </a:r>
          </a:p>
          <a:p>
            <a:pPr marL="0" indent="0">
              <a:buNone/>
            </a:pPr>
            <a:endParaRPr lang="en-US" sz="2800" dirty="0"/>
          </a:p>
        </p:txBody>
      </p:sp>
      <p:grpSp>
        <p:nvGrpSpPr>
          <p:cNvPr id="4" name="Group 3">
            <a:extLst>
              <a:ext uri="{FF2B5EF4-FFF2-40B4-BE49-F238E27FC236}">
                <a16:creationId xmlns:a16="http://schemas.microsoft.com/office/drawing/2014/main" id="{63DE3BFC-33DB-4434-B9E0-776C68D7D36F}"/>
              </a:ext>
            </a:extLst>
          </p:cNvPr>
          <p:cNvGrpSpPr/>
          <p:nvPr/>
        </p:nvGrpSpPr>
        <p:grpSpPr>
          <a:xfrm>
            <a:off x="533400" y="6152640"/>
            <a:ext cx="5562600" cy="655796"/>
            <a:chOff x="304800" y="6189504"/>
            <a:chExt cx="5562600" cy="655796"/>
          </a:xfrm>
        </p:grpSpPr>
        <p:pic>
          <p:nvPicPr>
            <p:cNvPr id="5" name="Content Placeholder 6">
              <a:extLst>
                <a:ext uri="{FF2B5EF4-FFF2-40B4-BE49-F238E27FC236}">
                  <a16:creationId xmlns:a16="http://schemas.microsoft.com/office/drawing/2014/main" id="{E4E2F111-BAA7-44E3-9E4B-F96946FE1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6" name="TextBox 5">
              <a:extLst>
                <a:ext uri="{FF2B5EF4-FFF2-40B4-BE49-F238E27FC236}">
                  <a16:creationId xmlns:a16="http://schemas.microsoft.com/office/drawing/2014/main" id="{D2A9A705-98F1-433E-B2BD-929B260009DB}"/>
                </a:ext>
              </a:extLst>
            </p:cNvPr>
            <p:cNvSpPr txBox="1"/>
            <p:nvPr/>
          </p:nvSpPr>
          <p:spPr>
            <a:xfrm>
              <a:off x="2895600"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9" name="Title 2">
            <a:extLst>
              <a:ext uri="{FF2B5EF4-FFF2-40B4-BE49-F238E27FC236}">
                <a16:creationId xmlns:a16="http://schemas.microsoft.com/office/drawing/2014/main" id="{C41608C5-67B5-4DE5-939E-C2915732B15B}"/>
              </a:ext>
            </a:extLst>
          </p:cNvPr>
          <p:cNvSpPr txBox="1">
            <a:spLocks/>
          </p:cNvSpPr>
          <p:nvPr/>
        </p:nvSpPr>
        <p:spPr>
          <a:xfrm>
            <a:off x="2133600" y="0"/>
            <a:ext cx="8229600" cy="93396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bg1"/>
                </a:solidFill>
                <a:latin typeface="Myriad Pro"/>
                <a:ea typeface="+mj-ea"/>
                <a:cs typeface="+mj-cs"/>
              </a:defRPr>
            </a:lvl1pPr>
          </a:lstStyle>
          <a:p>
            <a:r>
              <a:rPr lang="en-US" dirty="0">
                <a:solidFill>
                  <a:prstClr val="white"/>
                </a:solidFill>
              </a:rPr>
              <a:t>Appeals Modernization Act (AMA) </a:t>
            </a:r>
          </a:p>
        </p:txBody>
      </p:sp>
      <p:sp>
        <p:nvSpPr>
          <p:cNvPr id="7" name="Slide Number Placeholder 6">
            <a:extLst>
              <a:ext uri="{FF2B5EF4-FFF2-40B4-BE49-F238E27FC236}">
                <a16:creationId xmlns:a16="http://schemas.microsoft.com/office/drawing/2014/main" id="{3859B56C-5AD1-463A-9626-39EF29F192B6}"/>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18</a:t>
            </a:fld>
            <a:endParaRPr lang="en-US" dirty="0">
              <a:solidFill>
                <a:prstClr val="white"/>
              </a:solidFill>
              <a:latin typeface="Calibri"/>
            </a:endParaRPr>
          </a:p>
        </p:txBody>
      </p:sp>
    </p:spTree>
    <p:extLst>
      <p:ext uri="{BB962C8B-B14F-4D97-AF65-F5344CB8AC3E}">
        <p14:creationId xmlns:p14="http://schemas.microsoft.com/office/powerpoint/2010/main" val="152581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51B59-C02C-4E79-8A71-7E6CE40A3C65}"/>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10" name="Rectangle 9">
            <a:extLst>
              <a:ext uri="{FF2B5EF4-FFF2-40B4-BE49-F238E27FC236}">
                <a16:creationId xmlns:a16="http://schemas.microsoft.com/office/drawing/2014/main" id="{8C0C5FE6-7A05-4AC6-B527-B405EE081BAA}"/>
              </a:ext>
            </a:extLst>
          </p:cNvPr>
          <p:cNvSpPr/>
          <p:nvPr/>
        </p:nvSpPr>
        <p:spPr>
          <a:xfrm>
            <a:off x="457199" y="791174"/>
            <a:ext cx="11125201" cy="1831271"/>
          </a:xfrm>
          <a:prstGeom prst="rect">
            <a:avLst/>
          </a:prstGeom>
        </p:spPr>
        <p:txBody>
          <a:bodyPr wrap="square">
            <a:spAutoFit/>
          </a:bodyPr>
          <a:lstStyle/>
          <a:p>
            <a:pPr marL="63500" marR="0">
              <a:spcBef>
                <a:spcPts val="0"/>
              </a:spcBef>
              <a:spcAft>
                <a:spcPts val="0"/>
              </a:spcAft>
            </a:pPr>
            <a:r>
              <a:rPr lang="en-US" b="1" kern="0" dirty="0">
                <a:latin typeface="Helvetica" panose="020B0604020202020204" pitchFamily="34" charset="0"/>
                <a:ea typeface="Times New Roman" panose="02020603050405020304" pitchFamily="18" charset="0"/>
                <a:cs typeface="Helvetica" panose="020B0604020202020204" pitchFamily="34" charset="0"/>
              </a:rPr>
              <a:t>Principles of Service Connection</a:t>
            </a:r>
          </a:p>
          <a:p>
            <a:pPr marL="63500" marR="335915" algn="just">
              <a:spcBef>
                <a:spcPts val="600"/>
              </a:spcBef>
              <a:spcAft>
                <a:spcPts val="0"/>
              </a:spcAft>
            </a:pPr>
            <a:r>
              <a:rPr lang="en-US" dirty="0">
                <a:latin typeface="Helvetica" panose="020B0604020202020204" pitchFamily="34" charset="0"/>
                <a:ea typeface="Times New Roman" panose="02020603050405020304" pitchFamily="18" charset="0"/>
                <a:cs typeface="Helvetica" panose="020B0604020202020204" pitchFamily="34" charset="0"/>
              </a:rPr>
              <a:t>Service connection connotes many factors but basically it means that the facts, shown by </a:t>
            </a:r>
            <a:r>
              <a:rPr lang="en-US" u="sng" dirty="0">
                <a:latin typeface="Helvetica" panose="020B0604020202020204" pitchFamily="34" charset="0"/>
                <a:ea typeface="Times New Roman" panose="02020603050405020304" pitchFamily="18" charset="0"/>
                <a:cs typeface="Helvetica" panose="020B0604020202020204" pitchFamily="34" charset="0"/>
              </a:rPr>
              <a:t>evidence</a:t>
            </a:r>
            <a:r>
              <a:rPr lang="en-US" dirty="0">
                <a:latin typeface="Helvetica" panose="020B0604020202020204" pitchFamily="34" charset="0"/>
                <a:ea typeface="Times New Roman" panose="02020603050405020304" pitchFamily="18" charset="0"/>
                <a:cs typeface="Helvetica" panose="020B0604020202020204" pitchFamily="34" charset="0"/>
              </a:rPr>
              <a:t>, establish that a particular </a:t>
            </a:r>
            <a:r>
              <a:rPr lang="en-US" u="sng" dirty="0">
                <a:latin typeface="Helvetica" panose="020B0604020202020204" pitchFamily="34" charset="0"/>
                <a:ea typeface="Times New Roman" panose="02020603050405020304" pitchFamily="18" charset="0"/>
                <a:cs typeface="Helvetica" panose="020B0604020202020204" pitchFamily="34" charset="0"/>
              </a:rPr>
              <a:t>injury or disease </a:t>
            </a:r>
            <a:r>
              <a:rPr lang="en-US" dirty="0">
                <a:latin typeface="Helvetica" panose="020B0604020202020204" pitchFamily="34" charset="0"/>
                <a:ea typeface="Times New Roman" panose="02020603050405020304" pitchFamily="18" charset="0"/>
                <a:cs typeface="Helvetica" panose="020B0604020202020204" pitchFamily="34" charset="0"/>
              </a:rPr>
              <a:t>resulting in </a:t>
            </a:r>
            <a:r>
              <a:rPr lang="en-US" u="sng" dirty="0">
                <a:latin typeface="Helvetica" panose="020B0604020202020204" pitchFamily="34" charset="0"/>
                <a:ea typeface="Times New Roman" panose="02020603050405020304" pitchFamily="18" charset="0"/>
                <a:cs typeface="Helvetica" panose="020B0604020202020204" pitchFamily="34" charset="0"/>
              </a:rPr>
              <a:t>disability</a:t>
            </a:r>
            <a:r>
              <a:rPr lang="en-US" dirty="0">
                <a:latin typeface="Helvetica" panose="020B0604020202020204" pitchFamily="34" charset="0"/>
                <a:ea typeface="Times New Roman" panose="02020603050405020304" pitchFamily="18" charset="0"/>
                <a:cs typeface="Helvetica" panose="020B0604020202020204" pitchFamily="34" charset="0"/>
              </a:rPr>
              <a:t> was incurred coincident with service in the Armed Forces, or if preexisting such service, was aggravated therein. This may be accomplished by affirmatively showing inception or aggravation during service or through the application of statutory presumptions.</a:t>
            </a:r>
          </a:p>
        </p:txBody>
      </p:sp>
      <p:graphicFrame>
        <p:nvGraphicFramePr>
          <p:cNvPr id="4" name="Diagram 3">
            <a:extLst>
              <a:ext uri="{FF2B5EF4-FFF2-40B4-BE49-F238E27FC236}">
                <a16:creationId xmlns:a16="http://schemas.microsoft.com/office/drawing/2014/main" id="{3289055A-53F3-4B89-A643-57212840DD98}"/>
              </a:ext>
            </a:extLst>
          </p:cNvPr>
          <p:cNvGraphicFramePr/>
          <p:nvPr>
            <p:extLst>
              <p:ext uri="{D42A27DB-BD31-4B8C-83A1-F6EECF244321}">
                <p14:modId xmlns:p14="http://schemas.microsoft.com/office/powerpoint/2010/main" val="1461100230"/>
              </p:ext>
            </p:extLst>
          </p:nvPr>
        </p:nvGraphicFramePr>
        <p:xfrm>
          <a:off x="2304661" y="2335774"/>
          <a:ext cx="7053944" cy="318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2D36880-2A57-421D-9BE1-0E3495DD144E}"/>
              </a:ext>
            </a:extLst>
          </p:cNvPr>
          <p:cNvSpPr txBox="1"/>
          <p:nvPr/>
        </p:nvSpPr>
        <p:spPr>
          <a:xfrm>
            <a:off x="8161177" y="5054655"/>
            <a:ext cx="3782008" cy="923330"/>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VA has a Duty to Assist with Obtaining Records and a Medical Exam or Opinion.</a:t>
            </a:r>
          </a:p>
        </p:txBody>
      </p:sp>
      <p:sp>
        <p:nvSpPr>
          <p:cNvPr id="2" name="Slide Number Placeholder 1">
            <a:extLst>
              <a:ext uri="{FF2B5EF4-FFF2-40B4-BE49-F238E27FC236}">
                <a16:creationId xmlns:a16="http://schemas.microsoft.com/office/drawing/2014/main" id="{11910759-BCB4-447B-8D8F-5DA2F493293F}"/>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a:t>
            </a:fld>
            <a:endParaRPr lang="en-US" dirty="0">
              <a:solidFill>
                <a:prstClr val="white"/>
              </a:solidFill>
            </a:endParaRPr>
          </a:p>
        </p:txBody>
      </p:sp>
      <p:sp>
        <p:nvSpPr>
          <p:cNvPr id="6" name="Rectangle 5">
            <a:extLst>
              <a:ext uri="{FF2B5EF4-FFF2-40B4-BE49-F238E27FC236}">
                <a16:creationId xmlns:a16="http://schemas.microsoft.com/office/drawing/2014/main" id="{A363B39E-2585-4737-8FA4-D40AA042A69B}"/>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44453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D17DF-E31E-412C-9AC3-0378B04EB2B5}"/>
              </a:ext>
            </a:extLst>
          </p:cNvPr>
          <p:cNvSpPr>
            <a:spLocks noGrp="1"/>
          </p:cNvSpPr>
          <p:nvPr>
            <p:ph idx="1"/>
          </p:nvPr>
        </p:nvSpPr>
        <p:spPr>
          <a:xfrm>
            <a:off x="1752600" y="1066800"/>
            <a:ext cx="8915400" cy="4953000"/>
          </a:xfrm>
        </p:spPr>
        <p:txBody>
          <a:bodyPr>
            <a:normAutofit/>
          </a:bodyPr>
          <a:lstStyle/>
          <a:p>
            <a:pPr hangingPunct="0">
              <a:spcBef>
                <a:spcPts val="0"/>
              </a:spcBef>
              <a:spcAft>
                <a:spcPts val="450"/>
              </a:spcAft>
            </a:pPr>
            <a:r>
              <a:rPr lang="en-US" sz="2475" dirty="0">
                <a:solidFill>
                  <a:schemeClr val="tx2"/>
                </a:solidFill>
              </a:rPr>
              <a:t>AMA features a three option framework for claimants to choose from when dissatisfied with VA’s decision on their claim:</a:t>
            </a:r>
          </a:p>
          <a:p>
            <a:pPr hangingPunct="0"/>
            <a:endParaRPr lang="en-US" sz="2475" dirty="0">
              <a:solidFill>
                <a:schemeClr val="tx2"/>
              </a:solidFill>
              <a:cs typeface="Miriam" panose="020B0502050101010101" pitchFamily="34" charset="-79"/>
            </a:endParaRPr>
          </a:p>
          <a:p>
            <a:pPr hangingPunct="0"/>
            <a:endParaRPr lang="en-US" sz="750" dirty="0">
              <a:solidFill>
                <a:schemeClr val="tx2"/>
              </a:solidFill>
              <a:cs typeface="Miriam" panose="020B0502050101010101" pitchFamily="34" charset="-79"/>
            </a:endParaRPr>
          </a:p>
          <a:p>
            <a:pPr marL="0" indent="0">
              <a:buNone/>
            </a:pPr>
            <a:endParaRPr lang="en-US" sz="750" dirty="0">
              <a:solidFill>
                <a:schemeClr val="tx2"/>
              </a:solidFill>
            </a:endParaRPr>
          </a:p>
          <a:p>
            <a:r>
              <a:rPr lang="en-US" sz="2475" dirty="0">
                <a:solidFill>
                  <a:schemeClr val="tx2"/>
                </a:solidFill>
              </a:rPr>
              <a:t>Additional changes found in the new law include:</a:t>
            </a:r>
          </a:p>
          <a:p>
            <a:endParaRPr lang="en-US" sz="600" dirty="0">
              <a:solidFill>
                <a:schemeClr val="tx2"/>
              </a:solidFill>
            </a:endParaRPr>
          </a:p>
          <a:p>
            <a:pPr marL="642930" lvl="1" indent="-342900">
              <a:buFont typeface="Wingdings" panose="05000000000000000000" pitchFamily="2" charset="2"/>
              <a:buChar char="§"/>
            </a:pPr>
            <a:r>
              <a:rPr lang="en-US" sz="1950" dirty="0">
                <a:solidFill>
                  <a:schemeClr val="tx2"/>
                </a:solidFill>
              </a:rPr>
              <a:t>Improved notification of </a:t>
            </a:r>
            <a:r>
              <a:rPr lang="en-US" sz="1950" u="sng" dirty="0">
                <a:solidFill>
                  <a:schemeClr val="tx2"/>
                </a:solidFill>
              </a:rPr>
              <a:t>all</a:t>
            </a:r>
            <a:r>
              <a:rPr lang="en-US" sz="1950" b="1" dirty="0">
                <a:solidFill>
                  <a:schemeClr val="tx2"/>
                </a:solidFill>
              </a:rPr>
              <a:t> </a:t>
            </a:r>
            <a:r>
              <a:rPr lang="en-US" sz="1950" dirty="0">
                <a:solidFill>
                  <a:schemeClr val="tx2"/>
                </a:solidFill>
              </a:rPr>
              <a:t>VA decisions (8-point requirement)</a:t>
            </a:r>
          </a:p>
          <a:p>
            <a:pPr marL="642930" lvl="1" indent="-342900">
              <a:buFont typeface="Wingdings" panose="05000000000000000000" pitchFamily="2" charset="2"/>
              <a:buChar char="§"/>
            </a:pPr>
            <a:r>
              <a:rPr lang="en-US" sz="1950" dirty="0">
                <a:solidFill>
                  <a:schemeClr val="tx2"/>
                </a:solidFill>
              </a:rPr>
              <a:t>Effective date protections for continuously pursued claims</a:t>
            </a:r>
          </a:p>
          <a:p>
            <a:pPr marL="642930" lvl="1" indent="-342900">
              <a:buFont typeface="Wingdings" panose="05000000000000000000" pitchFamily="2" charset="2"/>
              <a:buChar char="§"/>
            </a:pPr>
            <a:r>
              <a:rPr lang="en-US" sz="1950" dirty="0">
                <a:solidFill>
                  <a:schemeClr val="tx2"/>
                </a:solidFill>
              </a:rPr>
              <a:t>Findings favorable to a claimant are binding on VA and Board adjudicators</a:t>
            </a:r>
          </a:p>
          <a:p>
            <a:pPr marL="642930" lvl="1" indent="-342900">
              <a:buFont typeface="Wingdings" panose="05000000000000000000" pitchFamily="2" charset="2"/>
              <a:buChar char="§"/>
            </a:pPr>
            <a:r>
              <a:rPr lang="en-US" sz="1950" dirty="0">
                <a:solidFill>
                  <a:schemeClr val="tx2"/>
                </a:solidFill>
              </a:rPr>
              <a:t>Elimination of the split jurisdiction between VBA and the Board for appeals processing (</a:t>
            </a:r>
            <a:r>
              <a:rPr lang="en-US" sz="1950" i="1" dirty="0">
                <a:solidFill>
                  <a:schemeClr val="tx2"/>
                </a:solidFill>
              </a:rPr>
              <a:t>no certification process</a:t>
            </a:r>
            <a:r>
              <a:rPr lang="en-US" sz="1950" dirty="0">
                <a:solidFill>
                  <a:schemeClr val="tx2"/>
                </a:solidFill>
              </a:rPr>
              <a:t>)</a:t>
            </a:r>
          </a:p>
          <a:p>
            <a:pPr marL="0" indent="0">
              <a:buNone/>
            </a:pPr>
            <a:endParaRPr lang="en-US" sz="2800" dirty="0"/>
          </a:p>
        </p:txBody>
      </p:sp>
      <p:grpSp>
        <p:nvGrpSpPr>
          <p:cNvPr id="4" name="Group 3">
            <a:extLst>
              <a:ext uri="{FF2B5EF4-FFF2-40B4-BE49-F238E27FC236}">
                <a16:creationId xmlns:a16="http://schemas.microsoft.com/office/drawing/2014/main" id="{63DE3BFC-33DB-4434-B9E0-776C68D7D36F}"/>
              </a:ext>
            </a:extLst>
          </p:cNvPr>
          <p:cNvGrpSpPr/>
          <p:nvPr/>
        </p:nvGrpSpPr>
        <p:grpSpPr>
          <a:xfrm>
            <a:off x="533400" y="6152640"/>
            <a:ext cx="5562600" cy="655796"/>
            <a:chOff x="304800" y="6189504"/>
            <a:chExt cx="5562600" cy="655796"/>
          </a:xfrm>
        </p:grpSpPr>
        <p:pic>
          <p:nvPicPr>
            <p:cNvPr id="5" name="Content Placeholder 6">
              <a:extLst>
                <a:ext uri="{FF2B5EF4-FFF2-40B4-BE49-F238E27FC236}">
                  <a16:creationId xmlns:a16="http://schemas.microsoft.com/office/drawing/2014/main" id="{E4E2F111-BAA7-44E3-9E4B-F96946FE1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6" name="TextBox 5">
              <a:extLst>
                <a:ext uri="{FF2B5EF4-FFF2-40B4-BE49-F238E27FC236}">
                  <a16:creationId xmlns:a16="http://schemas.microsoft.com/office/drawing/2014/main" id="{D2A9A705-98F1-433E-B2BD-929B260009DB}"/>
                </a:ext>
              </a:extLst>
            </p:cNvPr>
            <p:cNvSpPr txBox="1"/>
            <p:nvPr/>
          </p:nvSpPr>
          <p:spPr>
            <a:xfrm>
              <a:off x="2895600"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9" name="Title 2">
            <a:extLst>
              <a:ext uri="{FF2B5EF4-FFF2-40B4-BE49-F238E27FC236}">
                <a16:creationId xmlns:a16="http://schemas.microsoft.com/office/drawing/2014/main" id="{C41608C5-67B5-4DE5-939E-C2915732B15B}"/>
              </a:ext>
            </a:extLst>
          </p:cNvPr>
          <p:cNvSpPr txBox="1">
            <a:spLocks/>
          </p:cNvSpPr>
          <p:nvPr/>
        </p:nvSpPr>
        <p:spPr>
          <a:xfrm>
            <a:off x="2133600" y="0"/>
            <a:ext cx="8229600" cy="93396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bg1"/>
                </a:solidFill>
                <a:latin typeface="Myriad Pro"/>
                <a:ea typeface="+mj-ea"/>
                <a:cs typeface="+mj-cs"/>
              </a:defRPr>
            </a:lvl1pPr>
          </a:lstStyle>
          <a:p>
            <a:r>
              <a:rPr lang="en-US" dirty="0">
                <a:solidFill>
                  <a:prstClr val="white"/>
                </a:solidFill>
              </a:rPr>
              <a:t>Appeals Modernization Act (AMA) </a:t>
            </a:r>
          </a:p>
        </p:txBody>
      </p:sp>
      <p:grpSp>
        <p:nvGrpSpPr>
          <p:cNvPr id="7" name="Group 6">
            <a:extLst>
              <a:ext uri="{FF2B5EF4-FFF2-40B4-BE49-F238E27FC236}">
                <a16:creationId xmlns:a16="http://schemas.microsoft.com/office/drawing/2014/main" id="{7DAB86AD-3CA8-4CF3-B8BE-AF71A90E7084}"/>
              </a:ext>
            </a:extLst>
          </p:cNvPr>
          <p:cNvGrpSpPr/>
          <p:nvPr/>
        </p:nvGrpSpPr>
        <p:grpSpPr>
          <a:xfrm>
            <a:off x="2396062" y="2286001"/>
            <a:ext cx="7171276" cy="756791"/>
            <a:chOff x="1180995" y="1923396"/>
            <a:chExt cx="9561701" cy="1009054"/>
          </a:xfrm>
        </p:grpSpPr>
        <p:sp>
          <p:nvSpPr>
            <p:cNvPr id="8" name="Freeform: Shape 7">
              <a:extLst>
                <a:ext uri="{FF2B5EF4-FFF2-40B4-BE49-F238E27FC236}">
                  <a16:creationId xmlns:a16="http://schemas.microsoft.com/office/drawing/2014/main" id="{C87393B2-27EA-494B-BC9A-0FCA08351D96}"/>
                </a:ext>
              </a:extLst>
            </p:cNvPr>
            <p:cNvSpPr/>
            <p:nvPr/>
          </p:nvSpPr>
          <p:spPr>
            <a:xfrm>
              <a:off x="1180995" y="1923396"/>
              <a:ext cx="2959961" cy="1009054"/>
            </a:xfrm>
            <a:custGeom>
              <a:avLst/>
              <a:gdLst>
                <a:gd name="connsiteX0" fmla="*/ 0 w 2959961"/>
                <a:gd name="connsiteY0" fmla="*/ 0 h 1009054"/>
                <a:gd name="connsiteX1" fmla="*/ 2959961 w 2959961"/>
                <a:gd name="connsiteY1" fmla="*/ 0 h 1009054"/>
                <a:gd name="connsiteX2" fmla="*/ 2959961 w 2959961"/>
                <a:gd name="connsiteY2" fmla="*/ 1009054 h 1009054"/>
                <a:gd name="connsiteX3" fmla="*/ 0 w 2959961"/>
                <a:gd name="connsiteY3" fmla="*/ 1009054 h 1009054"/>
                <a:gd name="connsiteX4" fmla="*/ 0 w 2959961"/>
                <a:gd name="connsiteY4" fmla="*/ 0 h 100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961" h="1009054">
                  <a:moveTo>
                    <a:pt x="0" y="0"/>
                  </a:moveTo>
                  <a:lnTo>
                    <a:pt x="2959961" y="0"/>
                  </a:lnTo>
                  <a:lnTo>
                    <a:pt x="2959961" y="1009054"/>
                  </a:lnTo>
                  <a:lnTo>
                    <a:pt x="0" y="1009054"/>
                  </a:lnTo>
                  <a:lnTo>
                    <a:pt x="0" y="0"/>
                  </a:lnTo>
                  <a:close/>
                </a:path>
              </a:pathLst>
            </a:custGeom>
            <a:solidFill>
              <a:srgbClr val="00B050"/>
            </a:solidFill>
            <a:ln w="25400" cap="flat" cmpd="sng" algn="ctr">
              <a:solidFill>
                <a:srgbClr val="00B05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868" tIns="82868" rIns="82868" bIns="82868" numCol="1" spcCol="1270" anchor="ctr" anchorCtr="0">
              <a:noAutofit/>
            </a:bodyPr>
            <a:lstStyle/>
            <a:p>
              <a:pPr algn="ctr" defTabSz="933427">
                <a:lnSpc>
                  <a:spcPct val="90000"/>
                </a:lnSpc>
                <a:spcBef>
                  <a:spcPct val="0"/>
                </a:spcBef>
                <a:spcAft>
                  <a:spcPct val="35000"/>
                </a:spcAft>
              </a:pPr>
              <a:r>
                <a:rPr lang="en-US" sz="2100" b="1" dirty="0">
                  <a:solidFill>
                    <a:prstClr val="white"/>
                  </a:solidFill>
                  <a:latin typeface="Myriad Pro" panose="020B0503030403020204" pitchFamily="34" charset="0"/>
                </a:rPr>
                <a:t>Supplemental Claim</a:t>
              </a:r>
            </a:p>
          </p:txBody>
        </p:sp>
        <p:sp>
          <p:nvSpPr>
            <p:cNvPr id="10" name="Freeform: Shape 9">
              <a:extLst>
                <a:ext uri="{FF2B5EF4-FFF2-40B4-BE49-F238E27FC236}">
                  <a16:creationId xmlns:a16="http://schemas.microsoft.com/office/drawing/2014/main" id="{BE8C4AC8-6229-46A2-8199-B27E22FF865C}"/>
                </a:ext>
              </a:extLst>
            </p:cNvPr>
            <p:cNvSpPr/>
            <p:nvPr/>
          </p:nvSpPr>
          <p:spPr>
            <a:xfrm>
              <a:off x="4481176" y="1923396"/>
              <a:ext cx="2959961" cy="1009054"/>
            </a:xfrm>
            <a:custGeom>
              <a:avLst/>
              <a:gdLst>
                <a:gd name="connsiteX0" fmla="*/ 0 w 2959961"/>
                <a:gd name="connsiteY0" fmla="*/ 0 h 1009054"/>
                <a:gd name="connsiteX1" fmla="*/ 2959961 w 2959961"/>
                <a:gd name="connsiteY1" fmla="*/ 0 h 1009054"/>
                <a:gd name="connsiteX2" fmla="*/ 2959961 w 2959961"/>
                <a:gd name="connsiteY2" fmla="*/ 1009054 h 1009054"/>
                <a:gd name="connsiteX3" fmla="*/ 0 w 2959961"/>
                <a:gd name="connsiteY3" fmla="*/ 1009054 h 1009054"/>
                <a:gd name="connsiteX4" fmla="*/ 0 w 2959961"/>
                <a:gd name="connsiteY4" fmla="*/ 0 h 100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961" h="1009054">
                  <a:moveTo>
                    <a:pt x="0" y="0"/>
                  </a:moveTo>
                  <a:lnTo>
                    <a:pt x="2959961" y="0"/>
                  </a:lnTo>
                  <a:lnTo>
                    <a:pt x="2959961" y="1009054"/>
                  </a:lnTo>
                  <a:lnTo>
                    <a:pt x="0" y="1009054"/>
                  </a:lnTo>
                  <a:lnTo>
                    <a:pt x="0" y="0"/>
                  </a:lnTo>
                  <a:close/>
                </a:path>
              </a:pathLst>
            </a:custGeom>
            <a:solidFill>
              <a:srgbClr val="0070C0"/>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868" tIns="82868" rIns="82868" bIns="82868" numCol="1" spcCol="1270" anchor="ctr" anchorCtr="0">
              <a:noAutofit/>
            </a:bodyPr>
            <a:lstStyle/>
            <a:p>
              <a:pPr algn="ctr" defTabSz="966764">
                <a:lnSpc>
                  <a:spcPct val="90000"/>
                </a:lnSpc>
                <a:spcBef>
                  <a:spcPct val="0"/>
                </a:spcBef>
                <a:spcAft>
                  <a:spcPct val="35000"/>
                </a:spcAft>
              </a:pPr>
              <a:r>
                <a:rPr lang="en-US" sz="2100" b="1" dirty="0">
                  <a:solidFill>
                    <a:prstClr val="white"/>
                  </a:solidFill>
                  <a:latin typeface="Myriad Pro" panose="020B0503030403020204" pitchFamily="34" charset="0"/>
                </a:rPr>
                <a:t>Higher-Level Review</a:t>
              </a:r>
            </a:p>
          </p:txBody>
        </p:sp>
        <p:sp>
          <p:nvSpPr>
            <p:cNvPr id="11" name="Freeform: Shape 10">
              <a:extLst>
                <a:ext uri="{FF2B5EF4-FFF2-40B4-BE49-F238E27FC236}">
                  <a16:creationId xmlns:a16="http://schemas.microsoft.com/office/drawing/2014/main" id="{1C3F7B06-6C40-423E-ADBD-4D9C0961A6B5}"/>
                </a:ext>
              </a:extLst>
            </p:cNvPr>
            <p:cNvSpPr/>
            <p:nvPr/>
          </p:nvSpPr>
          <p:spPr>
            <a:xfrm>
              <a:off x="7782735" y="1923396"/>
              <a:ext cx="2959961" cy="1009054"/>
            </a:xfrm>
            <a:custGeom>
              <a:avLst/>
              <a:gdLst>
                <a:gd name="connsiteX0" fmla="*/ 0 w 2959961"/>
                <a:gd name="connsiteY0" fmla="*/ 0 h 1009054"/>
                <a:gd name="connsiteX1" fmla="*/ 2959961 w 2959961"/>
                <a:gd name="connsiteY1" fmla="*/ 0 h 1009054"/>
                <a:gd name="connsiteX2" fmla="*/ 2959961 w 2959961"/>
                <a:gd name="connsiteY2" fmla="*/ 1009054 h 1009054"/>
                <a:gd name="connsiteX3" fmla="*/ 0 w 2959961"/>
                <a:gd name="connsiteY3" fmla="*/ 1009054 h 1009054"/>
                <a:gd name="connsiteX4" fmla="*/ 0 w 2959961"/>
                <a:gd name="connsiteY4" fmla="*/ 0 h 100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961" h="1009054">
                  <a:moveTo>
                    <a:pt x="0" y="0"/>
                  </a:moveTo>
                  <a:lnTo>
                    <a:pt x="2959961" y="0"/>
                  </a:lnTo>
                  <a:lnTo>
                    <a:pt x="2959961" y="1009054"/>
                  </a:lnTo>
                  <a:lnTo>
                    <a:pt x="0" y="1009054"/>
                  </a:lnTo>
                  <a:lnTo>
                    <a:pt x="0" y="0"/>
                  </a:ln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defTabSz="933427">
                <a:lnSpc>
                  <a:spcPct val="90000"/>
                </a:lnSpc>
                <a:spcBef>
                  <a:spcPct val="0"/>
                </a:spcBef>
                <a:spcAft>
                  <a:spcPct val="35000"/>
                </a:spcAft>
              </a:pPr>
              <a:r>
                <a:rPr lang="en-US" sz="2100" b="1" dirty="0">
                  <a:solidFill>
                    <a:prstClr val="white"/>
                  </a:solidFill>
                  <a:latin typeface="Myriad Pro" panose="020B0503030403020204" pitchFamily="34" charset="0"/>
                </a:rPr>
                <a:t>Board Appeal</a:t>
              </a:r>
            </a:p>
          </p:txBody>
        </p:sp>
      </p:grpSp>
      <p:sp>
        <p:nvSpPr>
          <p:cNvPr id="3" name="Slide Number Placeholder 2">
            <a:extLst>
              <a:ext uri="{FF2B5EF4-FFF2-40B4-BE49-F238E27FC236}">
                <a16:creationId xmlns:a16="http://schemas.microsoft.com/office/drawing/2014/main" id="{CC50A046-D315-4FC5-B8F4-BFD2841CE6A1}"/>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19</a:t>
            </a:fld>
            <a:endParaRPr lang="en-US" dirty="0">
              <a:solidFill>
                <a:prstClr val="white"/>
              </a:solidFill>
              <a:latin typeface="Calibri"/>
            </a:endParaRPr>
          </a:p>
        </p:txBody>
      </p:sp>
    </p:spTree>
    <p:extLst>
      <p:ext uri="{BB962C8B-B14F-4D97-AF65-F5344CB8AC3E}">
        <p14:creationId xmlns:p14="http://schemas.microsoft.com/office/powerpoint/2010/main" val="118547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Three Review Options</a:t>
            </a:r>
          </a:p>
        </p:txBody>
      </p:sp>
      <p:sp>
        <p:nvSpPr>
          <p:cNvPr id="4" name="Slide Number Placeholder 3"/>
          <p:cNvSpPr>
            <a:spLocks noGrp="1"/>
          </p:cNvSpPr>
          <p:nvPr>
            <p:ph type="sldNum" sz="quarter" idx="4294967295"/>
          </p:nvPr>
        </p:nvSpPr>
        <p:spPr>
          <a:xfrm>
            <a:off x="7870373" y="5657356"/>
            <a:ext cx="1600200" cy="273844"/>
          </a:xfrm>
          <a:prstGeom prst="rect">
            <a:avLst/>
          </a:prstGeom>
        </p:spPr>
        <p:txBody>
          <a:bodyPr/>
          <a:lstStyle/>
          <a:p>
            <a:fld id="{D983F1FA-211D-3044-9E35-958DFBC26156}" type="slidenum">
              <a:rPr lang="en-US">
                <a:solidFill>
                  <a:prstClr val="white"/>
                </a:solidFill>
                <a:latin typeface="Calibri"/>
              </a:rPr>
              <a:pPr/>
              <a:t>20</a:t>
            </a:fld>
            <a:endParaRPr lang="en-US" dirty="0">
              <a:solidFill>
                <a:prstClr val="white"/>
              </a:solidFill>
              <a:latin typeface="Calibri"/>
            </a:endParaRPr>
          </a:p>
        </p:txBody>
      </p:sp>
      <p:graphicFrame>
        <p:nvGraphicFramePr>
          <p:cNvPr id="3" name="Table 2"/>
          <p:cNvGraphicFramePr>
            <a:graphicFrameLocks noGrp="1"/>
          </p:cNvGraphicFramePr>
          <p:nvPr/>
        </p:nvGraphicFramePr>
        <p:xfrm>
          <a:off x="1523999" y="976586"/>
          <a:ext cx="9067800" cy="5194384"/>
        </p:xfrm>
        <a:graphic>
          <a:graphicData uri="http://schemas.openxmlformats.org/drawingml/2006/table">
            <a:tbl>
              <a:tblPr firstRow="1" bandRow="1">
                <a:tableStyleId>{21E4AEA4-8DFA-4A89-87EB-49C32662AFE0}</a:tableStyleId>
              </a:tblPr>
              <a:tblGrid>
                <a:gridCol w="2791928">
                  <a:extLst>
                    <a:ext uri="{9D8B030D-6E8A-4147-A177-3AD203B41FA5}">
                      <a16:colId xmlns:a16="http://schemas.microsoft.com/office/drawing/2014/main" val="20000"/>
                    </a:ext>
                  </a:extLst>
                </a:gridCol>
                <a:gridCol w="2935104">
                  <a:extLst>
                    <a:ext uri="{9D8B030D-6E8A-4147-A177-3AD203B41FA5}">
                      <a16:colId xmlns:a16="http://schemas.microsoft.com/office/drawing/2014/main" val="20001"/>
                    </a:ext>
                  </a:extLst>
                </a:gridCol>
                <a:gridCol w="3340768">
                  <a:extLst>
                    <a:ext uri="{9D8B030D-6E8A-4147-A177-3AD203B41FA5}">
                      <a16:colId xmlns:a16="http://schemas.microsoft.com/office/drawing/2014/main" val="20002"/>
                    </a:ext>
                  </a:extLst>
                </a:gridCol>
              </a:tblGrid>
              <a:tr h="353831">
                <a:tc gridSpan="2">
                  <a:txBody>
                    <a:bodyPr/>
                    <a:lstStyle/>
                    <a:p>
                      <a:pPr algn="ctr"/>
                      <a:r>
                        <a:rPr lang="en-US" sz="1800" dirty="0">
                          <a:latin typeface="Myriad Pro"/>
                        </a:rPr>
                        <a:t>VBA</a:t>
                      </a:r>
                    </a:p>
                  </a:txBody>
                  <a:tcPr marL="68580" marR="68580" marT="34290" marB="34290">
                    <a:solidFill>
                      <a:srgbClr val="01325C"/>
                    </a:solidFill>
                  </a:tcPr>
                </a:tc>
                <a:tc hMerge="1">
                  <a:txBody>
                    <a:bodyPr/>
                    <a:lstStyle/>
                    <a:p>
                      <a:pPr algn="ctr"/>
                      <a:endParaRPr lang="en-US" dirty="0">
                        <a:latin typeface="Myriad Pro"/>
                      </a:endParaRPr>
                    </a:p>
                  </a:txBody>
                  <a:tcPr>
                    <a:solidFill>
                      <a:srgbClr val="01325C"/>
                    </a:solidFill>
                  </a:tcPr>
                </a:tc>
                <a:tc>
                  <a:txBody>
                    <a:bodyPr/>
                    <a:lstStyle/>
                    <a:p>
                      <a:pPr algn="ctr"/>
                      <a:r>
                        <a:rPr lang="en-US" sz="1800" dirty="0">
                          <a:latin typeface="Myriad Pro"/>
                        </a:rPr>
                        <a:t>BVA</a:t>
                      </a:r>
                    </a:p>
                  </a:txBody>
                  <a:tcPr marL="68580" marR="68580" marT="34290" marB="34290">
                    <a:solidFill>
                      <a:srgbClr val="C00000"/>
                    </a:solidFill>
                  </a:tcPr>
                </a:tc>
                <a:extLst>
                  <a:ext uri="{0D108BD9-81ED-4DB2-BD59-A6C34878D82A}">
                    <a16:rowId xmlns:a16="http://schemas.microsoft.com/office/drawing/2014/main" val="10000"/>
                  </a:ext>
                </a:extLst>
              </a:tr>
              <a:tr h="306653">
                <a:tc>
                  <a:txBody>
                    <a:bodyPr/>
                    <a:lstStyle/>
                    <a:p>
                      <a:pPr algn="ctr"/>
                      <a:r>
                        <a:rPr lang="en-US" sz="1500" b="1" dirty="0">
                          <a:latin typeface="Myriad Pro"/>
                        </a:rPr>
                        <a:t>Supplemental Claim</a:t>
                      </a:r>
                    </a:p>
                  </a:txBody>
                  <a:tcPr marL="68580" marR="68580" marT="34290" marB="34290">
                    <a:solidFill>
                      <a:srgbClr val="92D050"/>
                    </a:solidFill>
                  </a:tcPr>
                </a:tc>
                <a:tc>
                  <a:txBody>
                    <a:bodyPr/>
                    <a:lstStyle/>
                    <a:p>
                      <a:pPr algn="ctr"/>
                      <a:r>
                        <a:rPr lang="en-US" sz="1500" b="1" dirty="0">
                          <a:latin typeface="Myriad Pro"/>
                        </a:rPr>
                        <a:t>Higher-Level Review</a:t>
                      </a:r>
                    </a:p>
                  </a:txBody>
                  <a:tcPr marL="68580" marR="68580" marT="34290" marB="34290">
                    <a:solidFill>
                      <a:schemeClr val="accent2">
                        <a:lumMod val="60000"/>
                        <a:lumOff val="40000"/>
                      </a:schemeClr>
                    </a:solidFill>
                  </a:tcPr>
                </a:tc>
                <a:tc>
                  <a:txBody>
                    <a:bodyPr/>
                    <a:lstStyle/>
                    <a:p>
                      <a:pPr algn="ctr"/>
                      <a:r>
                        <a:rPr lang="en-US" sz="1500" b="1" dirty="0">
                          <a:latin typeface="Myriad Pro"/>
                        </a:rPr>
                        <a:t>Board Appeal</a:t>
                      </a:r>
                    </a:p>
                  </a:txBody>
                  <a:tcPr marL="68580" marR="68580" marT="34290" marB="34290">
                    <a:solidFill>
                      <a:schemeClr val="accent1">
                        <a:lumMod val="60000"/>
                        <a:lumOff val="40000"/>
                      </a:schemeClr>
                    </a:solidFill>
                  </a:tcPr>
                </a:tc>
                <a:extLst>
                  <a:ext uri="{0D108BD9-81ED-4DB2-BD59-A6C34878D82A}">
                    <a16:rowId xmlns:a16="http://schemas.microsoft.com/office/drawing/2014/main" val="10001"/>
                  </a:ext>
                </a:extLst>
              </a:tr>
              <a:tr h="4463002">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dirty="0">
                          <a:latin typeface="Myriad Pro"/>
                        </a:rPr>
                        <a:t>Replaces “reconsiderations” and “reopening” claims with “new and material” evidence</a:t>
                      </a:r>
                    </a:p>
                    <a:p>
                      <a:pPr marL="285750" indent="-285750">
                        <a:spcBef>
                          <a:spcPts val="0"/>
                        </a:spcBef>
                        <a:spcAft>
                          <a:spcPts val="600"/>
                        </a:spcAft>
                        <a:buFont typeface="Arial" panose="020B0604020202020204" pitchFamily="34" charset="0"/>
                        <a:buChar char="•"/>
                      </a:pPr>
                      <a:r>
                        <a:rPr lang="en-US" sz="1300" dirty="0">
                          <a:latin typeface="Myriad Pro"/>
                        </a:rPr>
                        <a:t>VA will readjudicate a claim if “new and relevant” evidence is presented or identified with a supplemental claim </a:t>
                      </a:r>
                      <a:r>
                        <a:rPr lang="en-US" sz="1300" b="1" dirty="0">
                          <a:latin typeface="Myriad Pro"/>
                        </a:rPr>
                        <a:t>(open record)</a:t>
                      </a:r>
                      <a:r>
                        <a:rPr lang="en-US" sz="1300" dirty="0">
                          <a:latin typeface="Myriad Pro"/>
                        </a:rPr>
                        <a:t>. </a:t>
                      </a:r>
                    </a:p>
                    <a:p>
                      <a:pPr marL="285750" indent="-285750">
                        <a:spcBef>
                          <a:spcPts val="0"/>
                        </a:spcBef>
                        <a:spcAft>
                          <a:spcPts val="600"/>
                        </a:spcAft>
                        <a:buFont typeface="Arial" panose="020B0604020202020204" pitchFamily="34" charset="0"/>
                        <a:buChar char="•"/>
                      </a:pPr>
                      <a:r>
                        <a:rPr lang="en-US" sz="1300" dirty="0">
                          <a:latin typeface="Myriad Pro"/>
                        </a:rPr>
                        <a:t>VA will assist in gathering new and relevant evidence </a:t>
                      </a:r>
                      <a:r>
                        <a:rPr lang="en-US" sz="1300" b="1" dirty="0">
                          <a:latin typeface="Myriad Pro"/>
                        </a:rPr>
                        <a:t>(duty to assist)</a:t>
                      </a:r>
                      <a:r>
                        <a:rPr lang="en-US" sz="1300" dirty="0">
                          <a:latin typeface="Myriad Pro"/>
                        </a:rPr>
                        <a:t>.</a:t>
                      </a:r>
                    </a:p>
                    <a:p>
                      <a:pPr marL="285750" indent="-285750">
                        <a:spcBef>
                          <a:spcPts val="0"/>
                        </a:spcBef>
                        <a:spcAft>
                          <a:spcPts val="600"/>
                        </a:spcAft>
                        <a:buFont typeface="Arial" panose="020B0604020202020204" pitchFamily="34" charset="0"/>
                        <a:buChar char="•"/>
                      </a:pPr>
                      <a:r>
                        <a:rPr lang="en-US" sz="1300" dirty="0">
                          <a:latin typeface="Myriad Pro"/>
                        </a:rPr>
                        <a:t>Effective date for benefits is always protected when submitted within 1 year of prior decision.</a:t>
                      </a:r>
                    </a:p>
                    <a:p>
                      <a:pPr marL="285750" indent="-285750">
                        <a:spcBef>
                          <a:spcPts val="0"/>
                        </a:spcBef>
                        <a:buFont typeface="Arial" panose="020B0604020202020204" pitchFamily="34" charset="0"/>
                        <a:buChar char="•"/>
                      </a:pPr>
                      <a:r>
                        <a:rPr lang="en-US" sz="1300" dirty="0">
                          <a:latin typeface="Myriad Pro"/>
                        </a:rPr>
                        <a:t>Tracked and controlled under </a:t>
                      </a:r>
                      <a:r>
                        <a:rPr lang="en-US" sz="1300" b="1" dirty="0">
                          <a:latin typeface="Myriad Pro"/>
                        </a:rPr>
                        <a:t>EP 040 series</a:t>
                      </a:r>
                    </a:p>
                    <a:p>
                      <a:pPr marL="285750" indent="-285750">
                        <a:spcBef>
                          <a:spcPts val="0"/>
                        </a:spcBef>
                        <a:buFont typeface="Arial" panose="020B0604020202020204" pitchFamily="34" charset="0"/>
                        <a:buChar char="•"/>
                      </a:pPr>
                      <a:r>
                        <a:rPr lang="en-US" sz="1300" b="0" dirty="0">
                          <a:latin typeface="Myriad Pro"/>
                        </a:rPr>
                        <a:t>Decisionmakers are </a:t>
                      </a:r>
                      <a:r>
                        <a:rPr lang="en-US" sz="1300" b="1" dirty="0">
                          <a:latin typeface="Myriad Pro"/>
                        </a:rPr>
                        <a:t>Veterans Service Representatives (VSRs) </a:t>
                      </a:r>
                      <a:r>
                        <a:rPr lang="en-US" sz="1300" b="0" dirty="0">
                          <a:latin typeface="Myriad Pro"/>
                        </a:rPr>
                        <a:t>and </a:t>
                      </a:r>
                      <a:r>
                        <a:rPr lang="en-US" sz="1300" b="1" dirty="0">
                          <a:latin typeface="Myriad Pro"/>
                        </a:rPr>
                        <a:t>Rating VSRs (RVSRs)</a:t>
                      </a:r>
                    </a:p>
                  </a:txBody>
                  <a:tcPr marL="68580" marR="68580" marT="34290" marB="34290">
                    <a:solidFill>
                      <a:srgbClr val="DCF0C6"/>
                    </a:solidFill>
                  </a:tcPr>
                </a:tc>
                <a:tc>
                  <a:txBody>
                    <a:bodyPr/>
                    <a:lstStyle/>
                    <a:p>
                      <a:pPr marL="285750" indent="-285750">
                        <a:spcBef>
                          <a:spcPts val="0"/>
                        </a:spcBef>
                        <a:spcAft>
                          <a:spcPts val="600"/>
                        </a:spcAft>
                        <a:buFont typeface="Arial" panose="020B0604020202020204" pitchFamily="34" charset="0"/>
                        <a:buChar char="•"/>
                      </a:pPr>
                      <a:r>
                        <a:rPr lang="en-US" sz="1300" dirty="0">
                          <a:latin typeface="Myriad Pro"/>
                        </a:rPr>
                        <a:t>More experienced VA employee takes a second look at the same evidence</a:t>
                      </a:r>
                      <a:r>
                        <a:rPr lang="en-US" sz="1300" b="1" dirty="0">
                          <a:latin typeface="Myriad Pro"/>
                        </a:rPr>
                        <a:t> (closed record and no duty to assist)</a:t>
                      </a:r>
                      <a:r>
                        <a:rPr lang="en-US" sz="1300" b="0" dirty="0">
                          <a:latin typeface="Myriad Pro"/>
                        </a:rPr>
                        <a:t>.</a:t>
                      </a:r>
                    </a:p>
                    <a:p>
                      <a:pPr marL="285750" indent="-285750">
                        <a:spcBef>
                          <a:spcPts val="0"/>
                        </a:spcBef>
                        <a:spcAft>
                          <a:spcPts val="600"/>
                        </a:spcAft>
                        <a:buFont typeface="Arial" panose="020B0604020202020204" pitchFamily="34" charset="0"/>
                        <a:buChar char="•"/>
                      </a:pPr>
                      <a:r>
                        <a:rPr lang="en-US" sz="1300" dirty="0">
                          <a:latin typeface="Myriad Pro"/>
                        </a:rPr>
                        <a:t>Option for a one-time telephonic </a:t>
                      </a:r>
                      <a:r>
                        <a:rPr lang="en-US" sz="1300" b="1" dirty="0">
                          <a:latin typeface="Myriad Pro"/>
                        </a:rPr>
                        <a:t>informal conference </a:t>
                      </a:r>
                      <a:r>
                        <a:rPr lang="en-US" sz="1300" dirty="0">
                          <a:latin typeface="Myriad Pro"/>
                        </a:rPr>
                        <a:t>with the higher-level reviewer to discuss the error in the prior decision</a:t>
                      </a:r>
                    </a:p>
                    <a:p>
                      <a:pPr marL="285750" indent="-285750">
                        <a:spcBef>
                          <a:spcPts val="0"/>
                        </a:spcBef>
                        <a:spcAft>
                          <a:spcPts val="600"/>
                        </a:spcAft>
                        <a:buFont typeface="Arial" panose="020B0604020202020204" pitchFamily="34" charset="0"/>
                        <a:buChar char="•"/>
                      </a:pPr>
                      <a:r>
                        <a:rPr lang="en-US" sz="1300" i="1" dirty="0">
                          <a:latin typeface="Myriad Pro"/>
                        </a:rPr>
                        <a:t>De novo </a:t>
                      </a:r>
                      <a:r>
                        <a:rPr lang="en-US" sz="1300" dirty="0">
                          <a:latin typeface="Myriad Pro"/>
                        </a:rPr>
                        <a:t>review with full difference of opinion authority</a:t>
                      </a:r>
                    </a:p>
                    <a:p>
                      <a:pPr marL="285750" indent="-285750">
                        <a:spcBef>
                          <a:spcPts val="0"/>
                        </a:spcBef>
                        <a:buFont typeface="Arial" panose="020B0604020202020204" pitchFamily="34" charset="0"/>
                        <a:buChar char="•"/>
                      </a:pPr>
                      <a:r>
                        <a:rPr lang="en-US" sz="1300" dirty="0">
                          <a:latin typeface="Myriad Pro"/>
                        </a:rPr>
                        <a:t>Duty to assist errors returned to lower-level for correction </a:t>
                      </a:r>
                      <a:r>
                        <a:rPr lang="en-US" sz="1300" b="1" dirty="0">
                          <a:latin typeface="Myriad Pro"/>
                        </a:rPr>
                        <a:t>(quality feedback)</a:t>
                      </a:r>
                    </a:p>
                    <a:p>
                      <a:pPr marL="285750" indent="-285750">
                        <a:spcBef>
                          <a:spcPts val="0"/>
                        </a:spcBef>
                        <a:buFont typeface="Arial" panose="020B0604020202020204" pitchFamily="34" charset="0"/>
                        <a:buChar char="•"/>
                      </a:pPr>
                      <a:r>
                        <a:rPr lang="en-US" sz="1300" dirty="0">
                          <a:latin typeface="Myriad Pro"/>
                        </a:rPr>
                        <a:t>Tracked and controlled under </a:t>
                      </a:r>
                      <a:r>
                        <a:rPr lang="en-US" sz="1300" b="1" dirty="0">
                          <a:latin typeface="Myriad Pro"/>
                        </a:rPr>
                        <a:t>EP 030 series</a:t>
                      </a:r>
                    </a:p>
                    <a:p>
                      <a:pPr marL="285750" indent="-285750">
                        <a:spcBef>
                          <a:spcPts val="0"/>
                        </a:spcBef>
                        <a:buFont typeface="Arial" panose="020B0604020202020204" pitchFamily="34" charset="0"/>
                        <a:buChar char="•"/>
                      </a:pPr>
                      <a:r>
                        <a:rPr lang="en-US" sz="1300" b="0" dirty="0">
                          <a:latin typeface="Myriad Pro"/>
                        </a:rPr>
                        <a:t>Decisionmakers are </a:t>
                      </a:r>
                      <a:r>
                        <a:rPr lang="en-US" sz="1300" b="1" dirty="0">
                          <a:latin typeface="Myriad Pro"/>
                        </a:rPr>
                        <a:t>Decision Review Officers (DROs) </a:t>
                      </a:r>
                      <a:r>
                        <a:rPr lang="en-US" sz="1300" b="0" dirty="0">
                          <a:latin typeface="Myriad Pro"/>
                        </a:rPr>
                        <a:t>and</a:t>
                      </a:r>
                      <a:r>
                        <a:rPr lang="en-US" sz="1300" b="1" dirty="0">
                          <a:latin typeface="Myriad Pro"/>
                        </a:rPr>
                        <a:t> Senior VSRs</a:t>
                      </a:r>
                    </a:p>
                  </a:txBody>
                  <a:tcPr marL="68580" marR="68580" marT="34290" marB="3429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dirty="0">
                          <a:latin typeface="Myriad Pro"/>
                        </a:rPr>
                        <a:t>Evidence only</a:t>
                      </a:r>
                      <a:r>
                        <a:rPr lang="en-US" sz="1300" b="1" baseline="0" dirty="0">
                          <a:latin typeface="Myriad Pro"/>
                        </a:rPr>
                        <a:t> docket:  </a:t>
                      </a:r>
                      <a:r>
                        <a:rPr lang="en-US" sz="1300" b="0" dirty="0">
                          <a:solidFill>
                            <a:schemeClr val="tx1"/>
                          </a:solidFill>
                          <a:latin typeface="Myriad Pro"/>
                        </a:rPr>
                        <a:t>The appellant may submit evidence within the 90 day window following submission of the NOD.  The Board does not have a duty to assist and the record is otherwise closed.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latin typeface="Myriad Pro"/>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dirty="0">
                          <a:latin typeface="Myriad Pro"/>
                        </a:rPr>
                        <a:t>Direct docket: </a:t>
                      </a:r>
                      <a:r>
                        <a:rPr lang="en-US" sz="1300" b="0" dirty="0">
                          <a:solidFill>
                            <a:schemeClr val="tx1"/>
                          </a:solidFill>
                          <a:latin typeface="Myriad Pro"/>
                        </a:rPr>
                        <a:t>The appellant receives direct review by the Board of the evidence that was before VBA in the decision on appeal.  The Board has a 365-day timeliness goal for this docket.  Quality feedback loop for VBA.</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latin typeface="Myriad Pro"/>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dirty="0">
                          <a:latin typeface="Myriad Pro"/>
                        </a:rPr>
                        <a:t>Hearing docket: </a:t>
                      </a:r>
                      <a:r>
                        <a:rPr lang="en-US" sz="1300" b="0" dirty="0">
                          <a:solidFill>
                            <a:schemeClr val="tx1"/>
                          </a:solidFill>
                          <a:latin typeface="Myriad Pro"/>
                        </a:rPr>
                        <a:t>The appellant will be scheduled for a Board hearing. Additionally, the appellant may submit evidence within the 90 day window following the scheduled hearing.  The Board does not have a duty to assist and the record is otherwise closed.</a:t>
                      </a:r>
                    </a:p>
                  </a:txBody>
                  <a:tcPr marL="68580" marR="68580" marT="34290" marB="34290">
                    <a:solidFill>
                      <a:srgbClr val="FFE1E1"/>
                    </a:solidFill>
                  </a:tcPr>
                </a:tc>
                <a:extLst>
                  <a:ext uri="{0D108BD9-81ED-4DB2-BD59-A6C34878D82A}">
                    <a16:rowId xmlns:a16="http://schemas.microsoft.com/office/drawing/2014/main" val="10002"/>
                  </a:ext>
                </a:extLst>
              </a:tr>
            </a:tbl>
          </a:graphicData>
        </a:graphic>
      </p:graphicFrame>
      <p:sp>
        <p:nvSpPr>
          <p:cNvPr id="5" name="Slide Number Placeholder 3"/>
          <p:cNvSpPr txBox="1">
            <a:spLocks/>
          </p:cNvSpPr>
          <p:nvPr/>
        </p:nvSpPr>
        <p:spPr>
          <a:xfrm>
            <a:off x="9677399" y="6311240"/>
            <a:ext cx="914400" cy="3429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C414AED-89CE-4A48-8B2B-1B3A5C68EA2A}" type="slidenum">
              <a:rPr lang="en-US" sz="1350">
                <a:solidFill>
                  <a:srgbClr val="000000"/>
                </a:solidFill>
                <a:latin typeface="Calibri"/>
              </a:rPr>
              <a:pPr algn="r"/>
              <a:t>20</a:t>
            </a:fld>
            <a:endParaRPr lang="en-US" sz="1350" dirty="0">
              <a:solidFill>
                <a:srgbClr val="000000"/>
              </a:solidFill>
              <a:latin typeface="Calibri"/>
            </a:endParaRPr>
          </a:p>
        </p:txBody>
      </p:sp>
      <p:grpSp>
        <p:nvGrpSpPr>
          <p:cNvPr id="6" name="Group 5">
            <a:extLst>
              <a:ext uri="{FF2B5EF4-FFF2-40B4-BE49-F238E27FC236}">
                <a16:creationId xmlns:a16="http://schemas.microsoft.com/office/drawing/2014/main" id="{4721A5C8-813D-4E6D-B871-5E44DAC2AD7C}"/>
              </a:ext>
            </a:extLst>
          </p:cNvPr>
          <p:cNvGrpSpPr/>
          <p:nvPr/>
        </p:nvGrpSpPr>
        <p:grpSpPr>
          <a:xfrm>
            <a:off x="609600" y="6154792"/>
            <a:ext cx="5105400" cy="655796"/>
            <a:chOff x="304800" y="6189504"/>
            <a:chExt cx="5105400" cy="655796"/>
          </a:xfrm>
        </p:grpSpPr>
        <p:pic>
          <p:nvPicPr>
            <p:cNvPr id="7" name="Content Placeholder 6">
              <a:extLst>
                <a:ext uri="{FF2B5EF4-FFF2-40B4-BE49-F238E27FC236}">
                  <a16:creationId xmlns:a16="http://schemas.microsoft.com/office/drawing/2014/main" id="{36C646B0-0CF1-491F-8DB0-D9F6A06E7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8" name="TextBox 7">
              <a:extLst>
                <a:ext uri="{FF2B5EF4-FFF2-40B4-BE49-F238E27FC236}">
                  <a16:creationId xmlns:a16="http://schemas.microsoft.com/office/drawing/2014/main" id="{B840338F-5B58-4855-B997-924A96BDADFC}"/>
                </a:ext>
              </a:extLst>
            </p:cNvPr>
            <p:cNvSpPr txBox="1"/>
            <p:nvPr/>
          </p:nvSpPr>
          <p:spPr>
            <a:xfrm>
              <a:off x="2438400" y="6336268"/>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Tree>
    <p:extLst>
      <p:ext uri="{BB962C8B-B14F-4D97-AF65-F5344CB8AC3E}">
        <p14:creationId xmlns:p14="http://schemas.microsoft.com/office/powerpoint/2010/main" val="263915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17189" y="1608787"/>
            <a:ext cx="2664912" cy="3134664"/>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fontAlgn="base">
              <a:spcBef>
                <a:spcPct val="0"/>
              </a:spcBef>
              <a:spcAft>
                <a:spcPct val="0"/>
              </a:spcAft>
              <a:defRPr/>
            </a:pPr>
            <a:endParaRPr lang="en-US" kern="0" dirty="0">
              <a:solidFill>
                <a:prstClr val="white"/>
              </a:solidFill>
              <a:latin typeface="Calibri"/>
            </a:endParaRPr>
          </a:p>
        </p:txBody>
      </p:sp>
      <p:sp>
        <p:nvSpPr>
          <p:cNvPr id="7" name="Rectangle 6"/>
          <p:cNvSpPr/>
          <p:nvPr/>
        </p:nvSpPr>
        <p:spPr>
          <a:xfrm>
            <a:off x="2873570" y="1608789"/>
            <a:ext cx="3566507" cy="3134663"/>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fontAlgn="base">
              <a:spcBef>
                <a:spcPct val="0"/>
              </a:spcBef>
              <a:spcAft>
                <a:spcPct val="0"/>
              </a:spcAft>
              <a:defRPr/>
            </a:pPr>
            <a:endParaRPr lang="en-US" kern="0" dirty="0">
              <a:solidFill>
                <a:prstClr val="white"/>
              </a:solidFill>
              <a:latin typeface="Calibri"/>
            </a:endParaRPr>
          </a:p>
        </p:txBody>
      </p:sp>
      <p:cxnSp>
        <p:nvCxnSpPr>
          <p:cNvPr id="8" name="Straight Arrow Connector 7"/>
          <p:cNvCxnSpPr>
            <a:stCxn id="9" idx="2"/>
          </p:cNvCxnSpPr>
          <p:nvPr/>
        </p:nvCxnSpPr>
        <p:spPr>
          <a:xfrm>
            <a:off x="7846780" y="4150842"/>
            <a:ext cx="13622" cy="80828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9" name="Rectangle 8"/>
          <p:cNvSpPr/>
          <p:nvPr/>
        </p:nvSpPr>
        <p:spPr>
          <a:xfrm>
            <a:off x="7282529" y="3600452"/>
            <a:ext cx="1128500" cy="550391"/>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b="1" u="sng" kern="0" dirty="0">
                <a:solidFill>
                  <a:srgbClr val="000000"/>
                </a:solidFill>
                <a:latin typeface="Calibri"/>
                <a:ea typeface="Times New Roman"/>
              </a:rPr>
              <a:t>Appeal (NOD)</a:t>
            </a:r>
          </a:p>
          <a:p>
            <a:pPr algn="ctr" fontAlgn="base">
              <a:defRPr/>
            </a:pPr>
            <a:r>
              <a:rPr lang="en-US" sz="825" kern="0" dirty="0">
                <a:solidFill>
                  <a:srgbClr val="000000"/>
                </a:solidFill>
                <a:latin typeface="Calibri"/>
                <a:ea typeface="Times New Roman"/>
              </a:rPr>
              <a:t>3 Options</a:t>
            </a:r>
          </a:p>
          <a:p>
            <a:pPr algn="ctr" fontAlgn="base">
              <a:defRPr/>
            </a:pPr>
            <a:r>
              <a:rPr lang="en-US" sz="788" b="1" kern="0" dirty="0">
                <a:solidFill>
                  <a:srgbClr val="000000"/>
                </a:solidFill>
                <a:latin typeface="Times New Roman"/>
                <a:ea typeface="Times New Roman"/>
              </a:rPr>
              <a:t>365-Day Avg. Goal</a:t>
            </a:r>
          </a:p>
        </p:txBody>
      </p:sp>
      <p:sp>
        <p:nvSpPr>
          <p:cNvPr id="10" name="Rectangle 9"/>
          <p:cNvSpPr/>
          <p:nvPr/>
        </p:nvSpPr>
        <p:spPr>
          <a:xfrm>
            <a:off x="5090107" y="3600450"/>
            <a:ext cx="1112234" cy="544676"/>
          </a:xfrm>
          <a:prstGeom prst="rect">
            <a:avLst/>
          </a:prstGeom>
          <a:solidFill>
            <a:srgbClr val="CCFF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b="1" u="sng" kern="0" dirty="0">
                <a:solidFill>
                  <a:srgbClr val="000000"/>
                </a:solidFill>
                <a:latin typeface="Calibri"/>
                <a:ea typeface="Times New Roman"/>
              </a:rPr>
              <a:t>Supplemental Claim </a:t>
            </a:r>
            <a:endParaRPr lang="en-US" sz="900" b="1" u="sng" kern="0" dirty="0">
              <a:solidFill>
                <a:prstClr val="white"/>
              </a:solidFill>
              <a:latin typeface="Times New Roman"/>
              <a:ea typeface="Times New Roman"/>
            </a:endParaRPr>
          </a:p>
          <a:p>
            <a:pPr algn="ctr" fontAlgn="base">
              <a:defRPr/>
            </a:pPr>
            <a:r>
              <a:rPr lang="en-US" sz="825" kern="0" dirty="0">
                <a:solidFill>
                  <a:srgbClr val="000000"/>
                </a:solidFill>
                <a:latin typeface="Calibri"/>
                <a:ea typeface="Times New Roman"/>
              </a:rPr>
              <a:t>New Evidence</a:t>
            </a:r>
            <a:r>
              <a:rPr lang="en-US" sz="900" kern="0" dirty="0">
                <a:solidFill>
                  <a:srgbClr val="000000"/>
                </a:solidFill>
                <a:latin typeface="Calibri"/>
                <a:ea typeface="Times New Roman"/>
              </a:rPr>
              <a:t> </a:t>
            </a:r>
          </a:p>
          <a:p>
            <a:pPr algn="ctr" fontAlgn="base">
              <a:defRPr/>
            </a:pPr>
            <a:r>
              <a:rPr lang="en-US" sz="788" b="1" kern="0" dirty="0">
                <a:solidFill>
                  <a:srgbClr val="000000"/>
                </a:solidFill>
                <a:latin typeface="Calibri"/>
                <a:ea typeface="Times New Roman"/>
              </a:rPr>
              <a:t>125-Day Avg. Goal</a:t>
            </a:r>
            <a:endParaRPr lang="en-US" sz="788" b="1" kern="0" dirty="0">
              <a:solidFill>
                <a:prstClr val="white"/>
              </a:solidFill>
              <a:latin typeface="Calibri"/>
              <a:ea typeface="Times New Roman"/>
            </a:endParaRPr>
          </a:p>
        </p:txBody>
      </p:sp>
      <p:sp>
        <p:nvSpPr>
          <p:cNvPr id="11" name="Rectangle 10"/>
          <p:cNvSpPr/>
          <p:nvPr/>
        </p:nvSpPr>
        <p:spPr>
          <a:xfrm>
            <a:off x="3053791" y="3600450"/>
            <a:ext cx="1116155" cy="544676"/>
          </a:xfrm>
          <a:prstGeom prst="rect">
            <a:avLst/>
          </a:prstGeom>
          <a:solidFill>
            <a:srgbClr val="BFEFF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b="1" u="sng" kern="0" dirty="0">
                <a:solidFill>
                  <a:srgbClr val="000000"/>
                </a:solidFill>
                <a:latin typeface="Calibri"/>
                <a:ea typeface="Times New Roman"/>
              </a:rPr>
              <a:t>Higher-Level Review</a:t>
            </a:r>
            <a:endParaRPr lang="en-US" sz="900" b="1" u="sng" kern="0" dirty="0">
              <a:solidFill>
                <a:prstClr val="white"/>
              </a:solidFill>
              <a:latin typeface="Calibri"/>
              <a:ea typeface="Times New Roman"/>
            </a:endParaRPr>
          </a:p>
          <a:p>
            <a:pPr algn="ctr" fontAlgn="base">
              <a:defRPr/>
            </a:pPr>
            <a:r>
              <a:rPr lang="en-US" sz="788" kern="0" dirty="0">
                <a:solidFill>
                  <a:srgbClr val="000000"/>
                </a:solidFill>
                <a:latin typeface="Calibri"/>
                <a:ea typeface="Times New Roman"/>
              </a:rPr>
              <a:t>Same Evidence</a:t>
            </a:r>
          </a:p>
          <a:p>
            <a:pPr algn="ctr" fontAlgn="base">
              <a:defRPr/>
            </a:pPr>
            <a:r>
              <a:rPr lang="en-US" sz="788" b="1" kern="0" dirty="0">
                <a:solidFill>
                  <a:srgbClr val="000000"/>
                </a:solidFill>
                <a:latin typeface="Calibri"/>
                <a:ea typeface="Times New Roman"/>
              </a:rPr>
              <a:t>125-Day Avg. Goal</a:t>
            </a:r>
            <a:endParaRPr lang="en-US" sz="825" b="1" kern="0" dirty="0">
              <a:solidFill>
                <a:prstClr val="white"/>
              </a:solidFill>
              <a:latin typeface="Calibri"/>
              <a:ea typeface="Times New Roman"/>
            </a:endParaRPr>
          </a:p>
        </p:txBody>
      </p:sp>
      <p:cxnSp>
        <p:nvCxnSpPr>
          <p:cNvPr id="12" name="Straight Arrow Connector 11"/>
          <p:cNvCxnSpPr>
            <a:stCxn id="17" idx="2"/>
            <a:endCxn id="16" idx="0"/>
          </p:cNvCxnSpPr>
          <p:nvPr/>
        </p:nvCxnSpPr>
        <p:spPr>
          <a:xfrm>
            <a:off x="4667252" y="2343150"/>
            <a:ext cx="1" cy="2286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16" idx="2"/>
            <a:endCxn id="11" idx="0"/>
          </p:cNvCxnSpPr>
          <p:nvPr/>
        </p:nvCxnSpPr>
        <p:spPr>
          <a:xfrm flipH="1">
            <a:off x="3611868" y="3028950"/>
            <a:ext cx="1055384" cy="5715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16" idx="2"/>
            <a:endCxn id="10" idx="0"/>
          </p:cNvCxnSpPr>
          <p:nvPr/>
        </p:nvCxnSpPr>
        <p:spPr>
          <a:xfrm>
            <a:off x="4667251" y="3028950"/>
            <a:ext cx="978972" cy="5715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16" idx="2"/>
            <a:endCxn id="9" idx="0"/>
          </p:cNvCxnSpPr>
          <p:nvPr/>
        </p:nvCxnSpPr>
        <p:spPr>
          <a:xfrm>
            <a:off x="4667251" y="3028950"/>
            <a:ext cx="3179528" cy="5715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6" name="Rectangle 15"/>
          <p:cNvSpPr/>
          <p:nvPr/>
        </p:nvSpPr>
        <p:spPr>
          <a:xfrm>
            <a:off x="3981453" y="2571750"/>
            <a:ext cx="1371599" cy="457200"/>
          </a:xfrm>
          <a:prstGeom prst="rect">
            <a:avLst/>
          </a:prstGeom>
          <a:solidFill>
            <a:srgbClr val="4BACC6">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endParaRPr lang="en-US" sz="1200" b="1" kern="0" dirty="0">
              <a:solidFill>
                <a:srgbClr val="000000"/>
              </a:solidFill>
              <a:latin typeface="Calibri"/>
              <a:ea typeface="Times New Roman"/>
            </a:endParaRPr>
          </a:p>
          <a:p>
            <a:pPr algn="ctr" fontAlgn="base">
              <a:defRPr/>
            </a:pPr>
            <a:r>
              <a:rPr lang="en-US" sz="1200" b="1" kern="0" dirty="0">
                <a:solidFill>
                  <a:srgbClr val="000000"/>
                </a:solidFill>
                <a:latin typeface="Calibri"/>
                <a:ea typeface="Times New Roman"/>
              </a:rPr>
              <a:t>VBA Decision</a:t>
            </a:r>
          </a:p>
          <a:p>
            <a:pPr algn="ctr" fontAlgn="base">
              <a:defRPr/>
            </a:pPr>
            <a:r>
              <a:rPr lang="en-US" sz="825" kern="0" dirty="0">
                <a:solidFill>
                  <a:srgbClr val="000000"/>
                </a:solidFill>
                <a:latin typeface="Calibri"/>
                <a:ea typeface="Times New Roman"/>
              </a:rPr>
              <a:t>(Improved Notice)</a:t>
            </a:r>
            <a:endParaRPr lang="en-US" sz="788" kern="0" dirty="0">
              <a:solidFill>
                <a:srgbClr val="000000"/>
              </a:solidFill>
              <a:latin typeface="Calibri"/>
              <a:ea typeface="Times New Roman"/>
            </a:endParaRPr>
          </a:p>
          <a:p>
            <a:pPr algn="ctr" fontAlgn="base">
              <a:defRPr/>
            </a:pPr>
            <a:endParaRPr lang="en-US" sz="975" kern="0" dirty="0">
              <a:solidFill>
                <a:prstClr val="white"/>
              </a:solidFill>
              <a:latin typeface="Times New Roman"/>
              <a:ea typeface="Times New Roman"/>
            </a:endParaRPr>
          </a:p>
        </p:txBody>
      </p:sp>
      <p:sp>
        <p:nvSpPr>
          <p:cNvPr id="17" name="Rectangle 16"/>
          <p:cNvSpPr/>
          <p:nvPr/>
        </p:nvSpPr>
        <p:spPr>
          <a:xfrm>
            <a:off x="3981452" y="1885950"/>
            <a:ext cx="1371599" cy="457200"/>
          </a:xfrm>
          <a:prstGeom prst="rect">
            <a:avLst/>
          </a:prstGeom>
          <a:solidFill>
            <a:schemeClr val="bg1">
              <a:lumMod val="85000"/>
            </a:scheme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1200" b="1" kern="0" dirty="0">
                <a:solidFill>
                  <a:srgbClr val="000000"/>
                </a:solidFill>
                <a:latin typeface="Calibri"/>
                <a:ea typeface="Times New Roman"/>
              </a:rPr>
              <a:t>The Claim</a:t>
            </a:r>
            <a:endParaRPr lang="en-US" sz="975" b="1" kern="0" dirty="0">
              <a:solidFill>
                <a:prstClr val="white"/>
              </a:solidFill>
              <a:latin typeface="Times New Roman"/>
              <a:ea typeface="Times New Roman"/>
            </a:endParaRPr>
          </a:p>
          <a:p>
            <a:pPr algn="ctr" fontAlgn="base">
              <a:defRPr/>
            </a:pPr>
            <a:r>
              <a:rPr lang="en-US" sz="900" kern="0" dirty="0">
                <a:solidFill>
                  <a:srgbClr val="000000"/>
                </a:solidFill>
                <a:latin typeface="Calibri"/>
                <a:ea typeface="Times New Roman"/>
              </a:rPr>
              <a:t>Establishes Effective Date</a:t>
            </a:r>
            <a:endParaRPr lang="en-US" sz="975" kern="0" dirty="0">
              <a:solidFill>
                <a:prstClr val="white"/>
              </a:solidFill>
              <a:latin typeface="Times New Roman"/>
              <a:ea typeface="Times New Roman"/>
            </a:endParaRPr>
          </a:p>
        </p:txBody>
      </p:sp>
      <p:sp>
        <p:nvSpPr>
          <p:cNvPr id="19" name="Text Box 8"/>
          <p:cNvSpPr txBox="1"/>
          <p:nvPr/>
        </p:nvSpPr>
        <p:spPr>
          <a:xfrm>
            <a:off x="2896430" y="1614779"/>
            <a:ext cx="3543647" cy="466865"/>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fontAlgn="base">
              <a:defRPr/>
            </a:pPr>
            <a:r>
              <a:rPr lang="en-US" sz="1350" b="1" kern="0" dirty="0">
                <a:solidFill>
                  <a:prstClr val="black"/>
                </a:solidFill>
                <a:latin typeface="Myriad Pro"/>
                <a:ea typeface="Times New Roman"/>
              </a:rPr>
              <a:t>Veterans Benefits Administration</a:t>
            </a:r>
            <a:endParaRPr lang="en-US" sz="975" b="1" kern="0" dirty="0">
              <a:solidFill>
                <a:prstClr val="black"/>
              </a:solidFill>
              <a:latin typeface="Myriad Pro"/>
              <a:ea typeface="Times New Roman"/>
            </a:endParaRPr>
          </a:p>
        </p:txBody>
      </p:sp>
      <p:sp>
        <p:nvSpPr>
          <p:cNvPr id="20" name="Text Box 9"/>
          <p:cNvSpPr txBox="1"/>
          <p:nvPr/>
        </p:nvSpPr>
        <p:spPr>
          <a:xfrm>
            <a:off x="6517189" y="1614781"/>
            <a:ext cx="2664912" cy="683227"/>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fontAlgn="base">
              <a:defRPr/>
            </a:pPr>
            <a:r>
              <a:rPr lang="en-US" sz="1350" b="1" kern="0" dirty="0">
                <a:solidFill>
                  <a:prstClr val="black"/>
                </a:solidFill>
                <a:latin typeface="Myriad Pro"/>
                <a:ea typeface="Times New Roman"/>
              </a:rPr>
              <a:t>Board of Veterans’ Appeals</a:t>
            </a:r>
            <a:endParaRPr lang="en-US" sz="900" b="1" kern="0" dirty="0">
              <a:solidFill>
                <a:prstClr val="black"/>
              </a:solidFill>
              <a:latin typeface="Myriad Pro"/>
              <a:ea typeface="Times New Roman"/>
            </a:endParaRPr>
          </a:p>
        </p:txBody>
      </p:sp>
      <p:grpSp>
        <p:nvGrpSpPr>
          <p:cNvPr id="21" name="Group 20"/>
          <p:cNvGrpSpPr/>
          <p:nvPr/>
        </p:nvGrpSpPr>
        <p:grpSpPr>
          <a:xfrm>
            <a:off x="7640957" y="4343402"/>
            <a:ext cx="411642" cy="311243"/>
            <a:chOff x="-783183" y="3245955"/>
            <a:chExt cx="571500" cy="457200"/>
          </a:xfrm>
        </p:grpSpPr>
        <p:sp>
          <p:nvSpPr>
            <p:cNvPr id="22" name="Oval 21"/>
            <p:cNvSpPr/>
            <p:nvPr/>
          </p:nvSpPr>
          <p:spPr>
            <a:xfrm>
              <a:off x="-783183" y="3245955"/>
              <a:ext cx="571500" cy="457200"/>
            </a:xfrm>
            <a:prstGeom prst="ellipse">
              <a:avLst/>
            </a:prstGeom>
            <a:solidFill>
              <a:sysClr val="window" lastClr="FFFFFF"/>
            </a:solidFill>
            <a:ln w="12700" cap="flat" cmpd="sng" algn="ctr">
              <a:solidFill>
                <a:srgbClr val="4F81BD">
                  <a:lumMod val="75000"/>
                </a:srgbClr>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675" kern="0" dirty="0">
                  <a:solidFill>
                    <a:srgbClr val="000000"/>
                  </a:solidFill>
                  <a:latin typeface="Times New Roman"/>
                  <a:ea typeface="Times New Roman"/>
                </a:rPr>
                <a:t> </a:t>
              </a:r>
              <a:endParaRPr lang="en-US" sz="975" kern="0" dirty="0">
                <a:solidFill>
                  <a:prstClr val="white"/>
                </a:solidFill>
                <a:latin typeface="Times New Roman"/>
                <a:ea typeface="Times New Roman"/>
              </a:endParaRPr>
            </a:p>
          </p:txBody>
        </p:sp>
        <p:sp>
          <p:nvSpPr>
            <p:cNvPr id="23" name="Text Box 93"/>
            <p:cNvSpPr txBox="1"/>
            <p:nvPr/>
          </p:nvSpPr>
          <p:spPr>
            <a:xfrm>
              <a:off x="-782548" y="3310697"/>
              <a:ext cx="570865" cy="342900"/>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750" kern="0" dirty="0">
                  <a:solidFill>
                    <a:prstClr val="black"/>
                  </a:solidFill>
                  <a:latin typeface="Calibri"/>
                  <a:ea typeface="Times New Roman"/>
                </a:rPr>
                <a:t>120 Days</a:t>
              </a:r>
              <a:endParaRPr lang="en-US" sz="750" kern="0" dirty="0">
                <a:solidFill>
                  <a:prstClr val="black"/>
                </a:solidFill>
                <a:latin typeface="Times New Roman"/>
                <a:ea typeface="Times New Roman"/>
              </a:endParaRPr>
            </a:p>
          </p:txBody>
        </p:sp>
      </p:grpSp>
      <p:sp>
        <p:nvSpPr>
          <p:cNvPr id="24" name="Rectangle 23"/>
          <p:cNvSpPr/>
          <p:nvPr/>
        </p:nvSpPr>
        <p:spPr>
          <a:xfrm>
            <a:off x="7296151" y="4972051"/>
            <a:ext cx="1128500" cy="350211"/>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b="1" kern="0" dirty="0">
                <a:solidFill>
                  <a:srgbClr val="000000"/>
                </a:solidFill>
                <a:latin typeface="Calibri"/>
                <a:ea typeface="Times New Roman"/>
              </a:rPr>
              <a:t>Court of Appeals for Veterans Claims</a:t>
            </a:r>
            <a:endParaRPr lang="en-US" sz="900" b="1" kern="0" dirty="0">
              <a:solidFill>
                <a:prstClr val="white"/>
              </a:solidFill>
              <a:latin typeface="Times New Roman"/>
              <a:ea typeface="Times New Roman"/>
            </a:endParaRPr>
          </a:p>
        </p:txBody>
      </p:sp>
      <p:cxnSp>
        <p:nvCxnSpPr>
          <p:cNvPr id="25" name="Straight Arrow Connector 24"/>
          <p:cNvCxnSpPr>
            <a:stCxn id="11" idx="3"/>
            <a:endCxn id="10" idx="1"/>
          </p:cNvCxnSpPr>
          <p:nvPr/>
        </p:nvCxnSpPr>
        <p:spPr>
          <a:xfrm>
            <a:off x="4169944" y="3872788"/>
            <a:ext cx="920162" cy="0"/>
          </a:xfrm>
          <a:prstGeom prst="straightConnector1">
            <a:avLst/>
          </a:prstGeom>
          <a:noFill/>
          <a:ln w="28575" cap="flat" cmpd="sng" algn="ctr">
            <a:solidFill>
              <a:srgbClr val="00B050"/>
            </a:solidFill>
            <a:prstDash val="solid"/>
            <a:headEnd type="arrow"/>
            <a:tailEnd type="arrow"/>
          </a:ln>
          <a:effectLst/>
        </p:spPr>
      </p:cxnSp>
      <p:cxnSp>
        <p:nvCxnSpPr>
          <p:cNvPr id="26" name="Straight Arrow Connector 25"/>
          <p:cNvCxnSpPr>
            <a:stCxn id="10" idx="3"/>
            <a:endCxn id="9" idx="1"/>
          </p:cNvCxnSpPr>
          <p:nvPr/>
        </p:nvCxnSpPr>
        <p:spPr>
          <a:xfrm>
            <a:off x="6202341" y="3872789"/>
            <a:ext cx="1080188" cy="2858"/>
          </a:xfrm>
          <a:prstGeom prst="straightConnector1">
            <a:avLst/>
          </a:prstGeom>
          <a:noFill/>
          <a:ln w="28575" cap="flat" cmpd="sng" algn="ctr">
            <a:solidFill>
              <a:srgbClr val="00B050"/>
            </a:solidFill>
            <a:prstDash val="solid"/>
            <a:headEnd type="arrow"/>
            <a:tailEnd type="arrow"/>
          </a:ln>
          <a:effectLst/>
        </p:spPr>
      </p:cxnSp>
      <p:cxnSp>
        <p:nvCxnSpPr>
          <p:cNvPr id="27" name="Straight Arrow Connector 26"/>
          <p:cNvCxnSpPr/>
          <p:nvPr/>
        </p:nvCxnSpPr>
        <p:spPr>
          <a:xfrm flipV="1">
            <a:off x="3611867" y="4178955"/>
            <a:ext cx="0" cy="278747"/>
          </a:xfrm>
          <a:prstGeom prst="straightConnector1">
            <a:avLst/>
          </a:prstGeom>
          <a:noFill/>
          <a:ln w="28575" cap="flat" cmpd="sng" algn="ctr">
            <a:solidFill>
              <a:srgbClr val="00B050"/>
            </a:solidFill>
            <a:prstDash val="solid"/>
            <a:tailEnd type="none"/>
          </a:ln>
          <a:effectLst/>
        </p:spPr>
      </p:cxnSp>
      <p:cxnSp>
        <p:nvCxnSpPr>
          <p:cNvPr id="28" name="Straight Arrow Connector 27"/>
          <p:cNvCxnSpPr/>
          <p:nvPr/>
        </p:nvCxnSpPr>
        <p:spPr>
          <a:xfrm flipV="1">
            <a:off x="7583834" y="4122871"/>
            <a:ext cx="0" cy="334831"/>
          </a:xfrm>
          <a:prstGeom prst="straightConnector1">
            <a:avLst/>
          </a:prstGeom>
          <a:noFill/>
          <a:ln w="28575" cap="flat" cmpd="sng" algn="ctr">
            <a:solidFill>
              <a:srgbClr val="00B050"/>
            </a:solidFill>
            <a:prstDash val="solid"/>
            <a:tailEnd type="arrow"/>
          </a:ln>
          <a:effectLst/>
        </p:spPr>
      </p:cxnSp>
      <p:cxnSp>
        <p:nvCxnSpPr>
          <p:cNvPr id="29" name="Straight Connector 28"/>
          <p:cNvCxnSpPr/>
          <p:nvPr/>
        </p:nvCxnSpPr>
        <p:spPr>
          <a:xfrm>
            <a:off x="3611867" y="4457700"/>
            <a:ext cx="3971968" cy="0"/>
          </a:xfrm>
          <a:prstGeom prst="line">
            <a:avLst/>
          </a:prstGeom>
          <a:noFill/>
          <a:ln w="28575" cap="flat" cmpd="sng" algn="ctr">
            <a:solidFill>
              <a:srgbClr val="00B050"/>
            </a:solidFill>
            <a:prstDash val="solid"/>
          </a:ln>
          <a:effectLst/>
        </p:spPr>
      </p:cxnSp>
      <p:cxnSp>
        <p:nvCxnSpPr>
          <p:cNvPr id="33" name="Straight Arrow Connector 32"/>
          <p:cNvCxnSpPr/>
          <p:nvPr/>
        </p:nvCxnSpPr>
        <p:spPr>
          <a:xfrm>
            <a:off x="5646223" y="5261371"/>
            <a:ext cx="1636306" cy="0"/>
          </a:xfrm>
          <a:prstGeom prst="straightConnector1">
            <a:avLst/>
          </a:prstGeom>
          <a:noFill/>
          <a:ln w="28575" cap="flat" cmpd="sng" algn="ctr">
            <a:solidFill>
              <a:srgbClr val="FF0000"/>
            </a:solidFill>
            <a:prstDash val="solid"/>
            <a:tailEnd type="none"/>
          </a:ln>
          <a:effectLst/>
        </p:spPr>
      </p:cxnSp>
      <p:cxnSp>
        <p:nvCxnSpPr>
          <p:cNvPr id="34" name="Straight Arrow Connector 33"/>
          <p:cNvCxnSpPr>
            <a:endCxn id="10" idx="2"/>
          </p:cNvCxnSpPr>
          <p:nvPr/>
        </p:nvCxnSpPr>
        <p:spPr>
          <a:xfrm flipV="1">
            <a:off x="5646224" y="4145128"/>
            <a:ext cx="1" cy="1116245"/>
          </a:xfrm>
          <a:prstGeom prst="straightConnector1">
            <a:avLst/>
          </a:prstGeom>
          <a:noFill/>
          <a:ln w="28575" cap="flat" cmpd="sng" algn="ctr">
            <a:solidFill>
              <a:srgbClr val="FF0000"/>
            </a:solidFill>
            <a:prstDash val="solid"/>
            <a:tailEnd type="arrow"/>
          </a:ln>
          <a:effectLst/>
        </p:spPr>
      </p:cxnSp>
      <p:sp>
        <p:nvSpPr>
          <p:cNvPr id="2" name="Title 1"/>
          <p:cNvSpPr>
            <a:spLocks noGrp="1"/>
          </p:cNvSpPr>
          <p:nvPr>
            <p:ph type="title"/>
          </p:nvPr>
        </p:nvSpPr>
        <p:spPr>
          <a:xfrm>
            <a:off x="3009901" y="34885"/>
            <a:ext cx="6172200" cy="950977"/>
          </a:xfrm>
        </p:spPr>
        <p:txBody>
          <a:bodyPr>
            <a:normAutofit/>
          </a:bodyPr>
          <a:lstStyle/>
          <a:p>
            <a:r>
              <a:rPr lang="en-US" sz="3000" dirty="0"/>
              <a:t>New Decision Review Process</a:t>
            </a:r>
          </a:p>
        </p:txBody>
      </p:sp>
      <p:sp>
        <p:nvSpPr>
          <p:cNvPr id="30" name="Slide Number Placeholder 2"/>
          <p:cNvSpPr txBox="1">
            <a:spLocks/>
          </p:cNvSpPr>
          <p:nvPr/>
        </p:nvSpPr>
        <p:spPr>
          <a:xfrm>
            <a:off x="9067800" y="5576497"/>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83F1FA-211D-3044-9E35-958DFBC26156}" type="slidenum">
              <a:rPr lang="en-US" sz="1050">
                <a:solidFill>
                  <a:prstClr val="white"/>
                </a:solidFill>
                <a:latin typeface="Calibri"/>
              </a:rPr>
              <a:pPr algn="r"/>
              <a:t>21</a:t>
            </a:fld>
            <a:endParaRPr lang="en-US" sz="1050" dirty="0">
              <a:solidFill>
                <a:prstClr val="white"/>
              </a:solidFill>
              <a:latin typeface="Calibri"/>
            </a:endParaRPr>
          </a:p>
        </p:txBody>
      </p:sp>
      <p:sp>
        <p:nvSpPr>
          <p:cNvPr id="31" name="TextBox 30">
            <a:extLst>
              <a:ext uri="{FF2B5EF4-FFF2-40B4-BE49-F238E27FC236}">
                <a16:creationId xmlns:a16="http://schemas.microsoft.com/office/drawing/2014/main" id="{679E4290-2FD5-4D57-B029-5ACF24B60B6A}"/>
              </a:ext>
            </a:extLst>
          </p:cNvPr>
          <p:cNvSpPr txBox="1"/>
          <p:nvPr/>
        </p:nvSpPr>
        <p:spPr>
          <a:xfrm>
            <a:off x="1881809" y="4857752"/>
            <a:ext cx="3678666" cy="507831"/>
          </a:xfrm>
          <a:prstGeom prst="rect">
            <a:avLst/>
          </a:prstGeom>
          <a:solidFill>
            <a:srgbClr val="BFEFF9"/>
          </a:solidFill>
          <a:ln>
            <a:solidFill>
              <a:schemeClr val="tx1"/>
            </a:solidFill>
          </a:ln>
        </p:spPr>
        <p:txBody>
          <a:bodyPr wrap="square" rtlCol="0">
            <a:spAutoFit/>
          </a:bodyPr>
          <a:lstStyle/>
          <a:p>
            <a:r>
              <a:rPr lang="en-US" sz="1350" dirty="0">
                <a:solidFill>
                  <a:srgbClr val="000000"/>
                </a:solidFill>
                <a:latin typeface="Calibri"/>
              </a:rPr>
              <a:t>Except for appeals to the Court and Supplemental Claims, all filing deadlines are </a:t>
            </a:r>
            <a:r>
              <a:rPr lang="en-US" sz="1350" b="1" u="sng" dirty="0">
                <a:solidFill>
                  <a:srgbClr val="000000"/>
                </a:solidFill>
                <a:latin typeface="Calibri"/>
              </a:rPr>
              <a:t>one year</a:t>
            </a:r>
            <a:r>
              <a:rPr lang="en-US" sz="1350" dirty="0">
                <a:solidFill>
                  <a:srgbClr val="000000"/>
                </a:solidFill>
                <a:latin typeface="Calibri"/>
              </a:rPr>
              <a:t>. </a:t>
            </a:r>
          </a:p>
        </p:txBody>
      </p:sp>
      <p:grpSp>
        <p:nvGrpSpPr>
          <p:cNvPr id="32" name="Group 31">
            <a:extLst>
              <a:ext uri="{FF2B5EF4-FFF2-40B4-BE49-F238E27FC236}">
                <a16:creationId xmlns:a16="http://schemas.microsoft.com/office/drawing/2014/main" id="{6A827417-56BB-4C50-99AE-3A2E161A2416}"/>
              </a:ext>
            </a:extLst>
          </p:cNvPr>
          <p:cNvGrpSpPr/>
          <p:nvPr/>
        </p:nvGrpSpPr>
        <p:grpSpPr>
          <a:xfrm>
            <a:off x="629752" y="6155818"/>
            <a:ext cx="5627263" cy="655796"/>
            <a:chOff x="304800" y="6189504"/>
            <a:chExt cx="5627263" cy="655796"/>
          </a:xfrm>
        </p:grpSpPr>
        <p:pic>
          <p:nvPicPr>
            <p:cNvPr id="35" name="Content Placeholder 6">
              <a:extLst>
                <a:ext uri="{FF2B5EF4-FFF2-40B4-BE49-F238E27FC236}">
                  <a16:creationId xmlns:a16="http://schemas.microsoft.com/office/drawing/2014/main" id="{02DB6B36-25EF-4980-BACE-5D6C8BD27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36" name="TextBox 35">
              <a:extLst>
                <a:ext uri="{FF2B5EF4-FFF2-40B4-BE49-F238E27FC236}">
                  <a16:creationId xmlns:a16="http://schemas.microsoft.com/office/drawing/2014/main" id="{1324700C-12AE-4F3C-8373-7A1D04F3823A}"/>
                </a:ext>
              </a:extLst>
            </p:cNvPr>
            <p:cNvSpPr txBox="1"/>
            <p:nvPr/>
          </p:nvSpPr>
          <p:spPr>
            <a:xfrm>
              <a:off x="2960263"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3" name="Slide Number Placeholder 2">
            <a:extLst>
              <a:ext uri="{FF2B5EF4-FFF2-40B4-BE49-F238E27FC236}">
                <a16:creationId xmlns:a16="http://schemas.microsoft.com/office/drawing/2014/main" id="{007537DD-417D-401F-A15C-3BD463240CD3}"/>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21</a:t>
            </a:fld>
            <a:endParaRPr lang="en-US" dirty="0">
              <a:solidFill>
                <a:prstClr val="white"/>
              </a:solidFill>
              <a:latin typeface="Calibri"/>
            </a:endParaRPr>
          </a:p>
        </p:txBody>
      </p:sp>
    </p:spTree>
    <p:extLst>
      <p:ext uri="{BB962C8B-B14F-4D97-AF65-F5344CB8AC3E}">
        <p14:creationId xmlns:p14="http://schemas.microsoft.com/office/powerpoint/2010/main" val="46402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C8985-7307-4AEE-8CD3-72D49F420BE6}"/>
              </a:ext>
            </a:extLst>
          </p:cNvPr>
          <p:cNvSpPr>
            <a:spLocks noGrp="1"/>
          </p:cNvSpPr>
          <p:nvPr>
            <p:ph idx="1"/>
          </p:nvPr>
        </p:nvSpPr>
        <p:spPr>
          <a:xfrm>
            <a:off x="1676400" y="1143000"/>
            <a:ext cx="8915400" cy="4769906"/>
          </a:xfrm>
        </p:spPr>
        <p:txBody>
          <a:bodyPr>
            <a:normAutofit fontScale="92500"/>
          </a:bodyPr>
          <a:lstStyle/>
          <a:p>
            <a:pPr marL="0" indent="0">
              <a:buNone/>
            </a:pPr>
            <a:r>
              <a:rPr lang="en-US" dirty="0">
                <a:solidFill>
                  <a:srgbClr val="002060"/>
                </a:solidFill>
              </a:rPr>
              <a:t>An opportunity for some claimants with a pending legacy appeal to “opt-in” to the new modernized review system at the Opt-in from a Statement of Case/Supplemental Statement of Case.</a:t>
            </a:r>
          </a:p>
          <a:p>
            <a:pPr marL="0" indent="0">
              <a:buNone/>
            </a:pPr>
            <a:endParaRPr lang="en-US" sz="1100" dirty="0">
              <a:solidFill>
                <a:srgbClr val="002060"/>
              </a:solidFill>
            </a:endParaRPr>
          </a:p>
          <a:p>
            <a:pPr marL="0" lvl="1" indent="0">
              <a:buNone/>
            </a:pPr>
            <a:r>
              <a:rPr lang="en-US" sz="3200" b="1" dirty="0">
                <a:solidFill>
                  <a:srgbClr val="002060"/>
                </a:solidFill>
              </a:rPr>
              <a:t>Opt-in from a SOC/SSOC</a:t>
            </a:r>
          </a:p>
          <a:p>
            <a:pPr marL="914400" lvl="3" indent="-457200"/>
            <a:r>
              <a:rPr lang="en-US" sz="2800" dirty="0">
                <a:solidFill>
                  <a:srgbClr val="002060"/>
                </a:solidFill>
              </a:rPr>
              <a:t>Available after the effective date of February 19, 2019</a:t>
            </a:r>
          </a:p>
          <a:p>
            <a:pPr marL="914400" lvl="3" indent="-457200"/>
            <a:r>
              <a:rPr lang="en-US" sz="2800" dirty="0">
                <a:solidFill>
                  <a:srgbClr val="002060"/>
                </a:solidFill>
              </a:rPr>
              <a:t>Must be filed within 60 days of receipt of SOC or 30 days for the SSOC, or within the one year appeal period (if any time is still remaining)</a:t>
            </a:r>
          </a:p>
          <a:p>
            <a:pPr>
              <a:spcBef>
                <a:spcPts val="1200"/>
              </a:spcBef>
            </a:pPr>
            <a:endParaRPr lang="en-US" sz="2475" dirty="0"/>
          </a:p>
        </p:txBody>
      </p:sp>
      <p:sp>
        <p:nvSpPr>
          <p:cNvPr id="3" name="Title 2">
            <a:extLst>
              <a:ext uri="{FF2B5EF4-FFF2-40B4-BE49-F238E27FC236}">
                <a16:creationId xmlns:a16="http://schemas.microsoft.com/office/drawing/2014/main" id="{665770F2-51BE-4B17-B6BE-1BC08F8BDBD0}"/>
              </a:ext>
            </a:extLst>
          </p:cNvPr>
          <p:cNvSpPr>
            <a:spLocks noGrp="1"/>
          </p:cNvSpPr>
          <p:nvPr>
            <p:ph type="title"/>
          </p:nvPr>
        </p:nvSpPr>
        <p:spPr>
          <a:xfrm>
            <a:off x="1524000" y="4295"/>
            <a:ext cx="9067800" cy="933960"/>
          </a:xfrm>
        </p:spPr>
        <p:txBody>
          <a:bodyPr>
            <a:noAutofit/>
          </a:bodyPr>
          <a:lstStyle/>
          <a:p>
            <a:r>
              <a:rPr lang="en-US" sz="3200" dirty="0">
                <a:latin typeface="Myriad Pro" panose="020B0503030403020204" pitchFamily="34" charset="0"/>
              </a:rPr>
              <a:t>“Opt-in” Opportunities for Legacy Appeals</a:t>
            </a:r>
          </a:p>
        </p:txBody>
      </p:sp>
      <p:sp>
        <p:nvSpPr>
          <p:cNvPr id="4" name="Slide Number Placeholder 4">
            <a:extLst>
              <a:ext uri="{FF2B5EF4-FFF2-40B4-BE49-F238E27FC236}">
                <a16:creationId xmlns:a16="http://schemas.microsoft.com/office/drawing/2014/main" id="{F649F70A-1B14-4DF5-9BEF-A23B50FFB471}"/>
              </a:ext>
            </a:extLst>
          </p:cNvPr>
          <p:cNvSpPr txBox="1">
            <a:spLocks/>
          </p:cNvSpPr>
          <p:nvPr/>
        </p:nvSpPr>
        <p:spPr>
          <a:xfrm>
            <a:off x="9067800" y="5639062"/>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900">
                <a:solidFill>
                  <a:prstClr val="white"/>
                </a:solidFill>
                <a:latin typeface="Calibri"/>
              </a:rPr>
              <a:pPr/>
              <a:t>22</a:t>
            </a:fld>
            <a:endParaRPr lang="en-US" sz="900" dirty="0">
              <a:solidFill>
                <a:prstClr val="white"/>
              </a:solidFill>
              <a:latin typeface="Calibri"/>
            </a:endParaRPr>
          </a:p>
        </p:txBody>
      </p:sp>
      <p:grpSp>
        <p:nvGrpSpPr>
          <p:cNvPr id="5" name="Group 4">
            <a:extLst>
              <a:ext uri="{FF2B5EF4-FFF2-40B4-BE49-F238E27FC236}">
                <a16:creationId xmlns:a16="http://schemas.microsoft.com/office/drawing/2014/main" id="{3A2DC1E8-A9A5-4624-92B4-A778999DC1FC}"/>
              </a:ext>
            </a:extLst>
          </p:cNvPr>
          <p:cNvGrpSpPr/>
          <p:nvPr/>
        </p:nvGrpSpPr>
        <p:grpSpPr>
          <a:xfrm>
            <a:off x="419100" y="6197909"/>
            <a:ext cx="5638800" cy="655796"/>
            <a:chOff x="304800" y="6189504"/>
            <a:chExt cx="5638800" cy="655796"/>
          </a:xfrm>
        </p:grpSpPr>
        <p:pic>
          <p:nvPicPr>
            <p:cNvPr id="6" name="Content Placeholder 6">
              <a:extLst>
                <a:ext uri="{FF2B5EF4-FFF2-40B4-BE49-F238E27FC236}">
                  <a16:creationId xmlns:a16="http://schemas.microsoft.com/office/drawing/2014/main" id="{4B9BD43E-2FA7-430C-9EE3-28FF8A08A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7" name="TextBox 6">
              <a:extLst>
                <a:ext uri="{FF2B5EF4-FFF2-40B4-BE49-F238E27FC236}">
                  <a16:creationId xmlns:a16="http://schemas.microsoft.com/office/drawing/2014/main" id="{F90A652B-5399-4909-8C21-42FE3D8B2596}"/>
                </a:ext>
              </a:extLst>
            </p:cNvPr>
            <p:cNvSpPr txBox="1"/>
            <p:nvPr/>
          </p:nvSpPr>
          <p:spPr>
            <a:xfrm>
              <a:off x="2971800" y="6337960"/>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8" name="Slide Number Placeholder 7">
            <a:extLst>
              <a:ext uri="{FF2B5EF4-FFF2-40B4-BE49-F238E27FC236}">
                <a16:creationId xmlns:a16="http://schemas.microsoft.com/office/drawing/2014/main" id="{13E9D98F-5291-484C-9F4D-91A32DAC4291}"/>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22</a:t>
            </a:fld>
            <a:endParaRPr lang="en-US" dirty="0">
              <a:solidFill>
                <a:prstClr val="white"/>
              </a:solidFill>
              <a:latin typeface="Calibri"/>
            </a:endParaRPr>
          </a:p>
        </p:txBody>
      </p:sp>
    </p:spTree>
    <p:extLst>
      <p:ext uri="{BB962C8B-B14F-4D97-AF65-F5344CB8AC3E}">
        <p14:creationId xmlns:p14="http://schemas.microsoft.com/office/powerpoint/2010/main" val="375772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8955D45-EDAA-44E0-BD61-4DDD8E4D98FA}"/>
              </a:ext>
            </a:extLst>
          </p:cNvPr>
          <p:cNvGraphicFramePr>
            <a:graphicFrameLocks/>
          </p:cNvGraphicFramePr>
          <p:nvPr/>
        </p:nvGraphicFramePr>
        <p:xfrm>
          <a:off x="1884219" y="938255"/>
          <a:ext cx="10303809" cy="5131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3E3AFDF-F5B7-4E83-B6B5-0AA1BCE2C70B}"/>
              </a:ext>
            </a:extLst>
          </p:cNvPr>
          <p:cNvSpPr>
            <a:spLocks noGrp="1"/>
          </p:cNvSpPr>
          <p:nvPr>
            <p:ph type="title"/>
          </p:nvPr>
        </p:nvSpPr>
        <p:spPr/>
        <p:txBody>
          <a:bodyPr>
            <a:normAutofit/>
          </a:bodyPr>
          <a:lstStyle/>
          <a:p>
            <a:r>
              <a:rPr lang="en-US" sz="3600" dirty="0">
                <a:latin typeface="Myriad Pro" panose="020B0503030403020204" pitchFamily="34" charset="0"/>
              </a:rPr>
              <a:t>VBA Workload Distribution</a:t>
            </a:r>
          </a:p>
        </p:txBody>
      </p:sp>
      <p:sp>
        <p:nvSpPr>
          <p:cNvPr id="2" name="TextBox 1">
            <a:extLst>
              <a:ext uri="{FF2B5EF4-FFF2-40B4-BE49-F238E27FC236}">
                <a16:creationId xmlns:a16="http://schemas.microsoft.com/office/drawing/2014/main" id="{48FBA266-7C6C-4935-9DFC-A683BCCCEDC2}"/>
              </a:ext>
            </a:extLst>
          </p:cNvPr>
          <p:cNvSpPr txBox="1"/>
          <p:nvPr/>
        </p:nvSpPr>
        <p:spPr>
          <a:xfrm>
            <a:off x="1600201" y="1160779"/>
            <a:ext cx="3096127" cy="5136021"/>
          </a:xfrm>
          <a:prstGeom prst="rect">
            <a:avLst/>
          </a:prstGeom>
          <a:noFill/>
        </p:spPr>
        <p:txBody>
          <a:bodyPr wrap="square" rtlCol="0">
            <a:spAutoFit/>
          </a:bodyPr>
          <a:lstStyle/>
          <a:p>
            <a:r>
              <a:rPr lang="en-US" dirty="0">
                <a:solidFill>
                  <a:srgbClr val="000000"/>
                </a:solidFill>
                <a:latin typeface="Myriad Pro" panose="020B0503030403020204" pitchFamily="34" charset="0"/>
              </a:rPr>
              <a:t>VBA will distribute AMA claims and legacy appeals to ROs for processing based on policy guidance outlined in </a:t>
            </a:r>
            <a:r>
              <a:rPr lang="en-US" b="1" i="1" dirty="0">
                <a:solidFill>
                  <a:srgbClr val="000000"/>
                </a:solidFill>
                <a:latin typeface="Myriad Pro" panose="020B0503030403020204" pitchFamily="34" charset="0"/>
              </a:rPr>
              <a:t>VBA Letter 20-18-05</a:t>
            </a:r>
            <a:r>
              <a:rPr lang="en-US" i="1" dirty="0">
                <a:solidFill>
                  <a:srgbClr val="000000"/>
                </a:solidFill>
                <a:latin typeface="Myriad Pro" panose="020B0503030403020204" pitchFamily="34" charset="0"/>
              </a:rPr>
              <a:t>.</a:t>
            </a:r>
          </a:p>
          <a:p>
            <a:endParaRPr lang="en-US" b="1" i="1" dirty="0">
              <a:solidFill>
                <a:srgbClr val="000000"/>
              </a:solidFill>
              <a:latin typeface="Myriad Pro" panose="020B0503030403020204" pitchFamily="34" charset="0"/>
            </a:endParaRPr>
          </a:p>
          <a:p>
            <a:endParaRPr lang="en-US" sz="1400" b="1" i="1" dirty="0">
              <a:solidFill>
                <a:srgbClr val="000000"/>
              </a:solidFill>
              <a:latin typeface="Myriad Pro" panose="020B0503030403020204" pitchFamily="34" charset="0"/>
            </a:endParaRPr>
          </a:p>
          <a:p>
            <a:endParaRPr lang="en-US" dirty="0">
              <a:solidFill>
                <a:srgbClr val="000000"/>
              </a:solidFill>
              <a:latin typeface="Myriad Pro" panose="020B0503030403020204" pitchFamily="34" charset="0"/>
            </a:endParaRPr>
          </a:p>
          <a:p>
            <a:endParaRPr lang="en-US" dirty="0">
              <a:solidFill>
                <a:srgbClr val="000000"/>
              </a:solidFill>
              <a:latin typeface="Myriad Pro" panose="020B0503030403020204" pitchFamily="34" charset="0"/>
            </a:endParaRPr>
          </a:p>
          <a:p>
            <a:endParaRPr lang="en-US" dirty="0">
              <a:solidFill>
                <a:srgbClr val="000000"/>
              </a:solidFill>
              <a:latin typeface="Myriad Pro" panose="020B0503030403020204" pitchFamily="34" charset="0"/>
            </a:endParaRPr>
          </a:p>
          <a:p>
            <a:endParaRPr lang="en-US" dirty="0">
              <a:solidFill>
                <a:srgbClr val="000000"/>
              </a:solidFill>
              <a:latin typeface="Myriad Pro" panose="020B0503030403020204" pitchFamily="34" charset="0"/>
            </a:endParaRPr>
          </a:p>
          <a:p>
            <a:endParaRPr lang="en-US" sz="375" dirty="0">
              <a:solidFill>
                <a:srgbClr val="000000"/>
              </a:solidFill>
              <a:latin typeface="Myriad Pro" panose="020B0503030403020204" pitchFamily="34" charset="0"/>
            </a:endParaRPr>
          </a:p>
          <a:p>
            <a:r>
              <a:rPr lang="en-US" dirty="0">
                <a:solidFill>
                  <a:srgbClr val="000000"/>
                </a:solidFill>
                <a:latin typeface="Myriad Pro" panose="020B0503030403020204" pitchFamily="34" charset="0"/>
              </a:rPr>
              <a:t>VBA established new </a:t>
            </a:r>
            <a:r>
              <a:rPr lang="en-US" b="1" dirty="0">
                <a:solidFill>
                  <a:srgbClr val="000000"/>
                </a:solidFill>
                <a:latin typeface="Myriad Pro" panose="020B0503030403020204" pitchFamily="34" charset="0"/>
              </a:rPr>
              <a:t>Decision Review Operations Centers (DROCs) </a:t>
            </a:r>
            <a:r>
              <a:rPr lang="en-US" dirty="0">
                <a:solidFill>
                  <a:srgbClr val="000000"/>
                </a:solidFill>
                <a:latin typeface="Myriad Pro" panose="020B0503030403020204" pitchFamily="34" charset="0"/>
              </a:rPr>
              <a:t>in FY2018 to process AMA Higher-Level Reviews (HLRs) and Board decisions.</a:t>
            </a:r>
          </a:p>
        </p:txBody>
      </p:sp>
      <p:sp>
        <p:nvSpPr>
          <p:cNvPr id="5" name="Slide Number Placeholder 4">
            <a:extLst>
              <a:ext uri="{FF2B5EF4-FFF2-40B4-BE49-F238E27FC236}">
                <a16:creationId xmlns:a16="http://schemas.microsoft.com/office/drawing/2014/main" id="{F6AFBB4F-7E9D-4213-9C52-DCD7C5354958}"/>
              </a:ext>
            </a:extLst>
          </p:cNvPr>
          <p:cNvSpPr txBox="1">
            <a:spLocks/>
          </p:cNvSpPr>
          <p:nvPr/>
        </p:nvSpPr>
        <p:spPr>
          <a:xfrm>
            <a:off x="9067800" y="5639062"/>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900">
                <a:solidFill>
                  <a:prstClr val="white"/>
                </a:solidFill>
                <a:latin typeface="Calibri"/>
              </a:rPr>
              <a:pPr/>
              <a:t>23</a:t>
            </a:fld>
            <a:endParaRPr lang="en-US" sz="900" dirty="0">
              <a:solidFill>
                <a:prstClr val="white"/>
              </a:solidFill>
              <a:latin typeface="Calibri"/>
            </a:endParaRPr>
          </a:p>
        </p:txBody>
      </p:sp>
      <p:grpSp>
        <p:nvGrpSpPr>
          <p:cNvPr id="7" name="Group 6">
            <a:extLst>
              <a:ext uri="{FF2B5EF4-FFF2-40B4-BE49-F238E27FC236}">
                <a16:creationId xmlns:a16="http://schemas.microsoft.com/office/drawing/2014/main" id="{C938624E-7A8C-4F45-B896-3929ACCC850F}"/>
              </a:ext>
            </a:extLst>
          </p:cNvPr>
          <p:cNvGrpSpPr/>
          <p:nvPr/>
        </p:nvGrpSpPr>
        <p:grpSpPr>
          <a:xfrm>
            <a:off x="692020" y="6149250"/>
            <a:ext cx="5562600" cy="655796"/>
            <a:chOff x="304800" y="6189504"/>
            <a:chExt cx="5562600" cy="655796"/>
          </a:xfrm>
        </p:grpSpPr>
        <p:pic>
          <p:nvPicPr>
            <p:cNvPr id="8" name="Content Placeholder 6">
              <a:extLst>
                <a:ext uri="{FF2B5EF4-FFF2-40B4-BE49-F238E27FC236}">
                  <a16:creationId xmlns:a16="http://schemas.microsoft.com/office/drawing/2014/main" id="{C80977C6-D1A1-4D32-8B5D-D13478D7DC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9" name="TextBox 8">
              <a:extLst>
                <a:ext uri="{FF2B5EF4-FFF2-40B4-BE49-F238E27FC236}">
                  <a16:creationId xmlns:a16="http://schemas.microsoft.com/office/drawing/2014/main" id="{A0AFE8E4-3A0E-4079-BDD4-65F48A055C5F}"/>
                </a:ext>
              </a:extLst>
            </p:cNvPr>
            <p:cNvSpPr txBox="1"/>
            <p:nvPr/>
          </p:nvSpPr>
          <p:spPr>
            <a:xfrm>
              <a:off x="2895600" y="6289881"/>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
        <p:nvSpPr>
          <p:cNvPr id="4" name="Slide Number Placeholder 3">
            <a:extLst>
              <a:ext uri="{FF2B5EF4-FFF2-40B4-BE49-F238E27FC236}">
                <a16:creationId xmlns:a16="http://schemas.microsoft.com/office/drawing/2014/main" id="{2086A3D8-93BF-4097-A736-039592458BF1}"/>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23</a:t>
            </a:fld>
            <a:endParaRPr lang="en-US" dirty="0">
              <a:solidFill>
                <a:prstClr val="white"/>
              </a:solidFill>
              <a:latin typeface="Calibri"/>
            </a:endParaRPr>
          </a:p>
        </p:txBody>
      </p:sp>
    </p:spTree>
    <p:extLst>
      <p:ext uri="{BB962C8B-B14F-4D97-AF65-F5344CB8AC3E}">
        <p14:creationId xmlns:p14="http://schemas.microsoft.com/office/powerpoint/2010/main" val="336967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buClr>
                <a:schemeClr val="tx1"/>
              </a:buClr>
            </a:pPr>
            <a:r>
              <a:rPr lang="en-US" dirty="0"/>
              <a:t>AMA Summary</a:t>
            </a:r>
            <a:endParaRPr lang="en-US" dirty="0">
              <a:cs typeface="Georgia" pitchFamily="18" charset="0"/>
            </a:endParaRPr>
          </a:p>
        </p:txBody>
      </p:sp>
      <p:sp>
        <p:nvSpPr>
          <p:cNvPr id="5" name="Content Placeholder 4"/>
          <p:cNvSpPr>
            <a:spLocks noGrp="1"/>
          </p:cNvSpPr>
          <p:nvPr>
            <p:ph idx="1"/>
          </p:nvPr>
        </p:nvSpPr>
        <p:spPr>
          <a:xfrm>
            <a:off x="1752601" y="1046310"/>
            <a:ext cx="8842831" cy="4897290"/>
          </a:xfrm>
        </p:spPr>
        <p:txBody>
          <a:bodyPr>
            <a:noAutofit/>
          </a:bodyPr>
          <a:lstStyle/>
          <a:p>
            <a:pPr marL="857250" indent="-457200"/>
            <a:r>
              <a:rPr lang="en-US" sz="2400" dirty="0">
                <a:solidFill>
                  <a:schemeClr val="tx2"/>
                </a:solidFill>
              </a:rPr>
              <a:t>Understandable process</a:t>
            </a:r>
          </a:p>
          <a:p>
            <a:pPr marL="857250" indent="-457200"/>
            <a:r>
              <a:rPr lang="en-US" sz="2400" dirty="0">
                <a:solidFill>
                  <a:schemeClr val="tx2"/>
                </a:solidFill>
              </a:rPr>
              <a:t>Multiple options for the claimant instead of one</a:t>
            </a:r>
          </a:p>
          <a:p>
            <a:pPr marL="857250" indent="-457200"/>
            <a:r>
              <a:rPr lang="en-US" sz="2400" dirty="0">
                <a:solidFill>
                  <a:schemeClr val="tx2"/>
                </a:solidFill>
              </a:rPr>
              <a:t>Improved notice to decide which option might be best</a:t>
            </a:r>
          </a:p>
          <a:p>
            <a:pPr marL="857250" indent="-457200"/>
            <a:r>
              <a:rPr lang="en-US" sz="2400" dirty="0">
                <a:solidFill>
                  <a:schemeClr val="tx2"/>
                </a:solidFill>
              </a:rPr>
              <a:t>Early resolution of disagreements</a:t>
            </a:r>
          </a:p>
          <a:p>
            <a:pPr marL="857250" indent="-457200"/>
            <a:r>
              <a:rPr lang="en-US" sz="2400" dirty="0">
                <a:solidFill>
                  <a:schemeClr val="tx2"/>
                </a:solidFill>
              </a:rPr>
              <a:t>Each lane with a clearly defined start/end point</a:t>
            </a:r>
          </a:p>
          <a:p>
            <a:pPr marL="857250" indent="-457200"/>
            <a:r>
              <a:rPr lang="en-US" sz="2400" dirty="0">
                <a:solidFill>
                  <a:schemeClr val="tx2"/>
                </a:solidFill>
              </a:rPr>
              <a:t>Higher-Level Review and Board Appeal options provide quality feedback to VBA</a:t>
            </a:r>
          </a:p>
          <a:p>
            <a:pPr marL="857250" indent="-457200"/>
            <a:r>
              <a:rPr lang="en-US" sz="2400" dirty="0">
                <a:solidFill>
                  <a:schemeClr val="tx2"/>
                </a:solidFill>
              </a:rPr>
              <a:t>Jurisdiction transparency for better workload/resource projections</a:t>
            </a:r>
          </a:p>
          <a:p>
            <a:pPr marL="857250" indent="-457200"/>
            <a:r>
              <a:rPr lang="en-US" sz="2400" dirty="0">
                <a:solidFill>
                  <a:schemeClr val="tx2"/>
                </a:solidFill>
              </a:rPr>
              <a:t>VBA as claims agency, Board as appeals agency</a:t>
            </a:r>
          </a:p>
          <a:p>
            <a:pPr lvl="1">
              <a:spcBef>
                <a:spcPts val="0"/>
              </a:spcBef>
              <a:buFont typeface="Arial" panose="020B0604020202020204" pitchFamily="34" charset="0"/>
              <a:buChar char="•"/>
            </a:pPr>
            <a:endParaRPr lang="en-US" altLang="en-US" dirty="0">
              <a:solidFill>
                <a:schemeClr val="tx2">
                  <a:lumMod val="75000"/>
                </a:schemeClr>
              </a:solidFill>
            </a:endParaRPr>
          </a:p>
          <a:p>
            <a:pPr marL="0" indent="0">
              <a:spcBef>
                <a:spcPts val="0"/>
              </a:spcBef>
              <a:buNone/>
            </a:pPr>
            <a:endParaRPr lang="en-US" altLang="en-US" sz="2400" dirty="0">
              <a:solidFill>
                <a:schemeClr val="tx2">
                  <a:lumMod val="75000"/>
                </a:schemeClr>
              </a:solidFill>
            </a:endParaRPr>
          </a:p>
          <a:p>
            <a:pPr marL="0" indent="0">
              <a:spcBef>
                <a:spcPts val="0"/>
              </a:spcBef>
              <a:buNone/>
            </a:pPr>
            <a:endParaRPr lang="en-US" altLang="en-US" sz="1800" dirty="0">
              <a:solidFill>
                <a:schemeClr val="tx2">
                  <a:lumMod val="75000"/>
                </a:schemeClr>
              </a:solidFill>
            </a:endParaRPr>
          </a:p>
          <a:p>
            <a:pPr marL="0" indent="0">
              <a:spcBef>
                <a:spcPts val="0"/>
              </a:spcBef>
              <a:buNone/>
            </a:pPr>
            <a:endParaRPr lang="en-US" altLang="en-US" sz="1800" dirty="0">
              <a:solidFill>
                <a:schemeClr val="tx2">
                  <a:lumMod val="75000"/>
                </a:schemeClr>
              </a:solidFill>
            </a:endParaRPr>
          </a:p>
          <a:p>
            <a:pPr marL="0" indent="0">
              <a:spcBef>
                <a:spcPts val="0"/>
              </a:spcBef>
              <a:buNone/>
            </a:pPr>
            <a:endParaRPr lang="en-US" altLang="en-US" sz="1800" dirty="0">
              <a:solidFill>
                <a:schemeClr val="tx2">
                  <a:lumMod val="75000"/>
                </a:schemeClr>
              </a:solidFill>
            </a:endParaRPr>
          </a:p>
        </p:txBody>
      </p:sp>
      <p:sp>
        <p:nvSpPr>
          <p:cNvPr id="4101" name="Text Box 1031"/>
          <p:cNvSpPr txBox="1">
            <a:spLocks noChangeArrowheads="1"/>
          </p:cNvSpPr>
          <p:nvPr/>
        </p:nvSpPr>
        <p:spPr bwMode="auto">
          <a:xfrm>
            <a:off x="1981200" y="6430963"/>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defTabSz="457200" eaLnBrk="0" fontAlgn="base" hangingPunct="0">
              <a:spcBef>
                <a:spcPct val="0"/>
              </a:spcBef>
              <a:spcAft>
                <a:spcPct val="0"/>
              </a:spcAft>
              <a:defRPr sz="1600">
                <a:solidFill>
                  <a:schemeClr val="tx1"/>
                </a:solidFill>
                <a:latin typeface="Arial" charset="0"/>
                <a:cs typeface="Arial" charset="0"/>
              </a:defRPr>
            </a:lvl6pPr>
            <a:lvl7pPr marL="2971800" indent="-228600" defTabSz="457200" eaLnBrk="0" fontAlgn="base" hangingPunct="0">
              <a:spcBef>
                <a:spcPct val="0"/>
              </a:spcBef>
              <a:spcAft>
                <a:spcPct val="0"/>
              </a:spcAft>
              <a:defRPr sz="1600">
                <a:solidFill>
                  <a:schemeClr val="tx1"/>
                </a:solidFill>
                <a:latin typeface="Arial" charset="0"/>
                <a:cs typeface="Arial" charset="0"/>
              </a:defRPr>
            </a:lvl7pPr>
            <a:lvl8pPr marL="3429000" indent="-228600" defTabSz="457200" eaLnBrk="0" fontAlgn="base" hangingPunct="0">
              <a:spcBef>
                <a:spcPct val="0"/>
              </a:spcBef>
              <a:spcAft>
                <a:spcPct val="0"/>
              </a:spcAft>
              <a:defRPr sz="1600">
                <a:solidFill>
                  <a:schemeClr val="tx1"/>
                </a:solidFill>
                <a:latin typeface="Arial" charset="0"/>
                <a:cs typeface="Arial" charset="0"/>
              </a:defRPr>
            </a:lvl8pPr>
            <a:lvl9pPr marL="3886200" indent="-228600" defTabSz="4572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a:solidFill>
                <a:srgbClr val="000000"/>
              </a:solidFill>
            </a:endParaRPr>
          </a:p>
        </p:txBody>
      </p:sp>
      <p:sp>
        <p:nvSpPr>
          <p:cNvPr id="2" name="Slide Number Placeholder 1"/>
          <p:cNvSpPr>
            <a:spLocks noGrp="1"/>
          </p:cNvSpPr>
          <p:nvPr>
            <p:ph type="sldNum" sz="quarter" idx="4294967295"/>
          </p:nvPr>
        </p:nvSpPr>
        <p:spPr>
          <a:xfrm>
            <a:off x="8461831" y="6400141"/>
            <a:ext cx="2133600" cy="365125"/>
          </a:xfrm>
          <a:prstGeom prst="rect">
            <a:avLst/>
          </a:prstGeom>
        </p:spPr>
        <p:txBody>
          <a:bodyPr/>
          <a:lstStyle/>
          <a:p>
            <a:fld id="{D983F1FA-211D-3044-9E35-958DFBC26156}" type="slidenum">
              <a:rPr lang="en-US">
                <a:solidFill>
                  <a:prstClr val="white"/>
                </a:solidFill>
                <a:latin typeface="Calibri"/>
              </a:rPr>
              <a:pPr/>
              <a:t>24</a:t>
            </a:fld>
            <a:endParaRPr lang="en-US" dirty="0">
              <a:solidFill>
                <a:prstClr val="white"/>
              </a:solidFill>
              <a:latin typeface="Calibri"/>
            </a:endParaRPr>
          </a:p>
        </p:txBody>
      </p:sp>
      <p:grpSp>
        <p:nvGrpSpPr>
          <p:cNvPr id="8" name="Group 7">
            <a:extLst>
              <a:ext uri="{FF2B5EF4-FFF2-40B4-BE49-F238E27FC236}">
                <a16:creationId xmlns:a16="http://schemas.microsoft.com/office/drawing/2014/main" id="{8AEC5465-F58E-49E1-BD89-2B6457830E9B}"/>
              </a:ext>
            </a:extLst>
          </p:cNvPr>
          <p:cNvGrpSpPr/>
          <p:nvPr/>
        </p:nvGrpSpPr>
        <p:grpSpPr>
          <a:xfrm>
            <a:off x="609600" y="6202204"/>
            <a:ext cx="5486400" cy="655796"/>
            <a:chOff x="304800" y="6189504"/>
            <a:chExt cx="5486400" cy="655796"/>
          </a:xfrm>
        </p:grpSpPr>
        <p:pic>
          <p:nvPicPr>
            <p:cNvPr id="9" name="Content Placeholder 6">
              <a:extLst>
                <a:ext uri="{FF2B5EF4-FFF2-40B4-BE49-F238E27FC236}">
                  <a16:creationId xmlns:a16="http://schemas.microsoft.com/office/drawing/2014/main" id="{C9670C3A-B24F-4CFB-A929-743FC9E38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10" name="TextBox 9">
              <a:extLst>
                <a:ext uri="{FF2B5EF4-FFF2-40B4-BE49-F238E27FC236}">
                  <a16:creationId xmlns:a16="http://schemas.microsoft.com/office/drawing/2014/main" id="{222EC4E7-7629-4E70-AA94-E9EBE1AE0B18}"/>
                </a:ext>
              </a:extLst>
            </p:cNvPr>
            <p:cNvSpPr txBox="1"/>
            <p:nvPr/>
          </p:nvSpPr>
          <p:spPr>
            <a:xfrm>
              <a:off x="2819400"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Tree>
    <p:extLst>
      <p:ext uri="{BB962C8B-B14F-4D97-AF65-F5344CB8AC3E}">
        <p14:creationId xmlns:p14="http://schemas.microsoft.com/office/powerpoint/2010/main" val="197261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89210"/>
            <a:ext cx="9143999" cy="810044"/>
          </a:xfrm>
        </p:spPr>
        <p:txBody>
          <a:bodyPr>
            <a:normAutofit/>
          </a:bodyPr>
          <a:lstStyle/>
          <a:p>
            <a:r>
              <a:rPr lang="en-US" sz="4000" dirty="0">
                <a:latin typeface="Arial" panose="020B0604020202020204" pitchFamily="34" charset="0"/>
                <a:cs typeface="Arial" panose="020B0604020202020204" pitchFamily="34" charset="0"/>
              </a:rPr>
              <a:t>Resources &amp; Materials</a:t>
            </a:r>
          </a:p>
        </p:txBody>
      </p:sp>
      <p:sp>
        <p:nvSpPr>
          <p:cNvPr id="3" name="Content Placeholder 2"/>
          <p:cNvSpPr>
            <a:spLocks noGrp="1"/>
          </p:cNvSpPr>
          <p:nvPr>
            <p:ph idx="1"/>
          </p:nvPr>
        </p:nvSpPr>
        <p:spPr>
          <a:xfrm>
            <a:off x="110412" y="1004667"/>
            <a:ext cx="7909336" cy="1853464"/>
          </a:xfrm>
        </p:spPr>
        <p:txBody>
          <a:bodyPr>
            <a:noAutofit/>
          </a:bodyPr>
          <a:lstStyle/>
          <a:p>
            <a:pPr marL="0" indent="0">
              <a:spcBef>
                <a:spcPts val="0"/>
              </a:spcBef>
              <a:buNone/>
            </a:pPr>
            <a:r>
              <a:rPr lang="en-US" altLang="en-US" sz="2000" dirty="0">
                <a:solidFill>
                  <a:srgbClr val="002060"/>
                </a:solidFill>
                <a:latin typeface="Arial" panose="020B0604020202020204" pitchFamily="34" charset="0"/>
                <a:cs typeface="Arial" panose="020B0604020202020204" pitchFamily="34" charset="0"/>
              </a:rPr>
              <a:t>The following resources can be found on the </a:t>
            </a:r>
            <a:r>
              <a:rPr lang="en-US" sz="2000" dirty="0">
                <a:latin typeface="Arial" panose="020B0604020202020204" pitchFamily="34" charset="0"/>
                <a:cs typeface="Arial" panose="020B0604020202020204" pitchFamily="34" charset="0"/>
                <a:hlinkClick r:id="rId3"/>
              </a:rPr>
              <a:t>VA.gov</a:t>
            </a:r>
            <a:r>
              <a:rPr lang="en-US" sz="2000" dirty="0">
                <a:latin typeface="Arial" panose="020B0604020202020204" pitchFamily="34" charset="0"/>
                <a:cs typeface="Arial" panose="020B0604020202020204" pitchFamily="34" charset="0"/>
              </a:rPr>
              <a:t> </a:t>
            </a:r>
            <a:r>
              <a:rPr lang="en-US" altLang="en-US" sz="2000" dirty="0">
                <a:solidFill>
                  <a:srgbClr val="002060"/>
                </a:solidFill>
                <a:latin typeface="Arial" panose="020B0604020202020204" pitchFamily="34" charset="0"/>
                <a:cs typeface="Arial" panose="020B0604020202020204" pitchFamily="34" charset="0"/>
              </a:rPr>
              <a:t>website at </a:t>
            </a:r>
            <a:r>
              <a:rPr lang="en-US" altLang="en-US" sz="2000" dirty="0">
                <a:solidFill>
                  <a:srgbClr val="002060"/>
                </a:solidFill>
                <a:latin typeface="Arial" panose="020B0604020202020204" pitchFamily="34" charset="0"/>
                <a:cs typeface="Arial" panose="020B0604020202020204" pitchFamily="34" charset="0"/>
                <a:hlinkClick r:id="rId4"/>
              </a:rPr>
              <a:t>https://benefits.va.gov/benefits/appeals.asp</a:t>
            </a:r>
            <a:endParaRPr lang="en-US" altLang="en-US" sz="2000" dirty="0">
              <a:solidFill>
                <a:srgbClr val="002060"/>
              </a:solidFill>
              <a:latin typeface="Arial" panose="020B0604020202020204" pitchFamily="34" charset="0"/>
              <a:cs typeface="Arial" panose="020B0604020202020204" pitchFamily="34" charset="0"/>
            </a:endParaRPr>
          </a:p>
          <a:p>
            <a:pPr marL="568325" indent="-341313">
              <a:spcBef>
                <a:spcPts val="0"/>
              </a:spcBef>
            </a:pPr>
            <a:r>
              <a:rPr lang="en-US" altLang="en-US" sz="1600" dirty="0">
                <a:solidFill>
                  <a:srgbClr val="002060"/>
                </a:solidFill>
                <a:latin typeface="Arial" panose="020B0604020202020204" pitchFamily="34" charset="0"/>
                <a:cs typeface="Arial" panose="020B0604020202020204" pitchFamily="34" charset="0"/>
              </a:rPr>
              <a:t>Appeals Modernization Video</a:t>
            </a:r>
          </a:p>
          <a:p>
            <a:pPr marL="568325" indent="-341313">
              <a:spcBef>
                <a:spcPts val="0"/>
              </a:spcBef>
            </a:pPr>
            <a:r>
              <a:rPr lang="en-US" altLang="en-US" sz="1600" dirty="0">
                <a:solidFill>
                  <a:srgbClr val="002060"/>
                </a:solidFill>
                <a:latin typeface="Arial" panose="020B0604020202020204" pitchFamily="34" charset="0"/>
                <a:cs typeface="Arial" panose="020B0604020202020204" pitchFamily="34" charset="0"/>
              </a:rPr>
              <a:t>Appeals Modernization Fact Sheet</a:t>
            </a:r>
          </a:p>
          <a:p>
            <a:pPr marL="568325" indent="-341313">
              <a:spcBef>
                <a:spcPts val="0"/>
              </a:spcBef>
            </a:pPr>
            <a:r>
              <a:rPr lang="en-US" altLang="en-US" sz="1600" dirty="0">
                <a:solidFill>
                  <a:srgbClr val="002060"/>
                </a:solidFill>
                <a:latin typeface="Arial" panose="020B0604020202020204" pitchFamily="34" charset="0"/>
                <a:cs typeface="Arial" panose="020B0604020202020204" pitchFamily="34" charset="0"/>
              </a:rPr>
              <a:t>Appeals Modernization Brochure</a:t>
            </a:r>
          </a:p>
          <a:p>
            <a:pPr marL="568325" indent="-341313">
              <a:spcBef>
                <a:spcPts val="0"/>
              </a:spcBef>
            </a:pPr>
            <a:r>
              <a:rPr lang="en-US" altLang="en-US" sz="1600" dirty="0">
                <a:solidFill>
                  <a:srgbClr val="002060"/>
                </a:solidFill>
                <a:latin typeface="Arial" panose="020B0604020202020204" pitchFamily="34" charset="0"/>
                <a:cs typeface="Arial" panose="020B0604020202020204" pitchFamily="34" charset="0"/>
              </a:rPr>
              <a:t>Appeals Modernization Infographic</a:t>
            </a:r>
          </a:p>
          <a:p>
            <a:pPr marL="568325" indent="-341313">
              <a:spcBef>
                <a:spcPts val="0"/>
              </a:spcBef>
            </a:pPr>
            <a:r>
              <a:rPr lang="en-US" altLang="en-US" sz="1600" dirty="0">
                <a:solidFill>
                  <a:srgbClr val="002060"/>
                </a:solidFill>
                <a:latin typeface="Arial" panose="020B0604020202020204" pitchFamily="34" charset="0"/>
                <a:cs typeface="Arial" panose="020B0604020202020204" pitchFamily="34" charset="0"/>
              </a:rPr>
              <a:t>Appeals Modernization Poster</a:t>
            </a:r>
          </a:p>
          <a:p>
            <a:pPr marL="227012" indent="0">
              <a:spcBef>
                <a:spcPts val="0"/>
              </a:spcBef>
              <a:buNone/>
            </a:pPr>
            <a:endParaRPr lang="en-US" sz="16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altLang="en-US" sz="1800" dirty="0">
                <a:solidFill>
                  <a:srgbClr val="002060"/>
                </a:solidFill>
                <a:latin typeface="Arial" panose="020B0604020202020204" pitchFamily="34" charset="0"/>
                <a:cs typeface="Arial" panose="020B0604020202020204" pitchFamily="34" charset="0"/>
              </a:rPr>
              <a:t>Appeals Status Tracker:</a:t>
            </a:r>
          </a:p>
          <a:p>
            <a:pPr marL="0" indent="0">
              <a:spcBef>
                <a:spcPts val="0"/>
              </a:spcBef>
              <a:buNone/>
            </a:pPr>
            <a:r>
              <a:rPr lang="en-US" altLang="en-US" sz="1800" dirty="0">
                <a:solidFill>
                  <a:srgbClr val="002060"/>
                </a:solidFill>
                <a:latin typeface="Arial" panose="020B0604020202020204" pitchFamily="34" charset="0"/>
                <a:cs typeface="Arial" panose="020B0604020202020204" pitchFamily="34" charset="0"/>
              </a:rPr>
              <a:t>Log into va.gov to track your claim or appeal status!</a:t>
            </a:r>
          </a:p>
          <a:p>
            <a:pPr marL="0" indent="0">
              <a:spcBef>
                <a:spcPts val="0"/>
              </a:spcBef>
              <a:buNone/>
            </a:pPr>
            <a:r>
              <a:rPr lang="en-US" sz="1800" dirty="0">
                <a:latin typeface="Arial" panose="020B0604020202020204" pitchFamily="34" charset="0"/>
                <a:cs typeface="Arial" panose="020B0604020202020204" pitchFamily="34" charset="0"/>
                <a:hlinkClick r:id="rId5"/>
              </a:rPr>
              <a:t>https://www.va.gov/claim-or-appeal-status/</a:t>
            </a:r>
            <a:endParaRPr lang="en-US" sz="1800" dirty="0">
              <a:solidFill>
                <a:srgbClr val="002060"/>
              </a:solidFill>
              <a:latin typeface="Arial" panose="020B0604020202020204" pitchFamily="34" charset="0"/>
              <a:cs typeface="Arial" panose="020B0604020202020204" pitchFamily="34" charset="0"/>
            </a:endParaRPr>
          </a:p>
          <a:p>
            <a:pPr marL="0" indent="0">
              <a:spcBef>
                <a:spcPts val="0"/>
              </a:spcBef>
              <a:buNone/>
            </a:pPr>
            <a:endParaRPr lang="en-US" sz="18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sz="1800" dirty="0">
                <a:solidFill>
                  <a:srgbClr val="002060"/>
                </a:solidFill>
                <a:latin typeface="Arial" panose="020B0604020202020204" pitchFamily="34" charset="0"/>
                <a:cs typeface="Arial" panose="020B0604020202020204" pitchFamily="34" charset="0"/>
              </a:rPr>
              <a:t>BVA Customer Service:</a:t>
            </a:r>
          </a:p>
          <a:p>
            <a:pPr marL="0" indent="0">
              <a:buNone/>
            </a:pPr>
            <a:r>
              <a:rPr lang="en-US" sz="1800" dirty="0">
                <a:solidFill>
                  <a:srgbClr val="002060"/>
                </a:solidFill>
                <a:latin typeface="Arial" panose="020B0604020202020204" pitchFamily="34" charset="0"/>
                <a:cs typeface="Arial" panose="020B0604020202020204" pitchFamily="34" charset="0"/>
                <a:hlinkClick r:id="rId6"/>
              </a:rPr>
              <a:t>https://www.bva.va.gov/CustomerService.asp</a:t>
            </a:r>
            <a:endParaRPr lang="en-US" sz="1800" dirty="0">
              <a:solidFill>
                <a:srgbClr val="002060"/>
              </a:solidFill>
              <a:latin typeface="Arial" panose="020B0604020202020204" pitchFamily="34" charset="0"/>
              <a:cs typeface="Arial" panose="020B0604020202020204" pitchFamily="34" charset="0"/>
            </a:endParaRPr>
          </a:p>
          <a:p>
            <a:pPr marL="0" indent="0">
              <a:buNone/>
            </a:pPr>
            <a:endParaRPr lang="en-US" sz="1600" dirty="0">
              <a:solidFill>
                <a:srgbClr val="002060"/>
              </a:solidFill>
              <a:latin typeface="Arial" panose="020B0604020202020204" pitchFamily="34" charset="0"/>
              <a:cs typeface="Arial" panose="020B0604020202020204" pitchFamily="34" charset="0"/>
            </a:endParaRPr>
          </a:p>
          <a:p>
            <a:pPr marL="0" indent="0">
              <a:buNone/>
            </a:pPr>
            <a:r>
              <a:rPr lang="en-US" sz="1600" dirty="0">
                <a:solidFill>
                  <a:srgbClr val="002060"/>
                </a:solidFill>
                <a:latin typeface="Arial" panose="020B0604020202020204" pitchFamily="34" charset="0"/>
                <a:cs typeface="Arial" panose="020B0604020202020204" pitchFamily="34" charset="0"/>
              </a:rPr>
              <a:t>Claimants can find information on filing requirements </a:t>
            </a:r>
          </a:p>
          <a:p>
            <a:pPr marL="0" indent="0">
              <a:buNone/>
            </a:pPr>
            <a:r>
              <a:rPr lang="en-US" sz="1600" dirty="0">
                <a:solidFill>
                  <a:srgbClr val="002060"/>
                </a:solidFill>
                <a:latin typeface="Arial" panose="020B0604020202020204" pitchFamily="34" charset="0"/>
                <a:cs typeface="Arial" panose="020B0604020202020204" pitchFamily="34" charset="0"/>
              </a:rPr>
              <a:t>and the forms to apply at </a:t>
            </a:r>
            <a:r>
              <a:rPr lang="en-US" sz="1600" dirty="0">
                <a:solidFill>
                  <a:srgbClr val="002060"/>
                </a:solidFill>
                <a:latin typeface="Arial" panose="020B0604020202020204" pitchFamily="34" charset="0"/>
                <a:cs typeface="Arial" panose="020B0604020202020204" pitchFamily="34" charset="0"/>
                <a:hlinkClick r:id="rId7"/>
              </a:rPr>
              <a:t>https://www.va.gov/decision-reviews</a:t>
            </a:r>
            <a:endParaRPr lang="en-US" sz="1600" dirty="0">
              <a:solidFill>
                <a:srgbClr val="002060"/>
              </a:solidFill>
              <a:latin typeface="Arial" panose="020B0604020202020204" pitchFamily="34" charset="0"/>
              <a:cs typeface="Arial" panose="020B0604020202020204" pitchFamily="34" charset="0"/>
            </a:endParaRPr>
          </a:p>
        </p:txBody>
      </p:sp>
      <p:pic>
        <p:nvPicPr>
          <p:cNvPr id="7" name="Picture 6" descr="Image of the fact sheet for appeals modernization. Shows diagram of the decision review process.  " title="Appeals Modernization Fact Sheet">
            <a:extLst>
              <a:ext uri="{FF2B5EF4-FFF2-40B4-BE49-F238E27FC236}">
                <a16:creationId xmlns:a16="http://schemas.microsoft.com/office/drawing/2014/main" id="{677C3459-7390-429C-A8F8-02C41BCCFB8E}"/>
              </a:ext>
            </a:extLst>
          </p:cNvPr>
          <p:cNvPicPr>
            <a:picLocks noChangeAspect="1"/>
          </p:cNvPicPr>
          <p:nvPr/>
        </p:nvPicPr>
        <p:blipFill>
          <a:blip r:embed="rId8"/>
          <a:stretch>
            <a:fillRect/>
          </a:stretch>
        </p:blipFill>
        <p:spPr>
          <a:xfrm>
            <a:off x="7465152" y="1029005"/>
            <a:ext cx="2769097" cy="3388190"/>
          </a:xfrm>
          <a:prstGeom prst="rect">
            <a:avLst/>
          </a:prstGeom>
        </p:spPr>
      </p:pic>
      <p:sp>
        <p:nvSpPr>
          <p:cNvPr id="5" name="Slide Number Placeholder 4">
            <a:extLst>
              <a:ext uri="{FF2B5EF4-FFF2-40B4-BE49-F238E27FC236}">
                <a16:creationId xmlns:a16="http://schemas.microsoft.com/office/drawing/2014/main" id="{233FF666-3AB6-4D47-8435-73EAA9350417}"/>
              </a:ext>
            </a:extLst>
          </p:cNvPr>
          <p:cNvSpPr>
            <a:spLocks noGrp="1"/>
          </p:cNvSpPr>
          <p:nvPr>
            <p:ph type="sldNum" sz="quarter" idx="12"/>
          </p:nvPr>
        </p:nvSpPr>
        <p:spPr>
          <a:xfrm>
            <a:off x="10234249" y="6492876"/>
            <a:ext cx="384630" cy="365125"/>
          </a:xfrm>
        </p:spPr>
        <p:txBody>
          <a:bodyPr/>
          <a:lstStyle/>
          <a:p>
            <a:fld id="{A36383B9-8516-422F-8979-8D4EBC5CDDAB}" type="slidenum">
              <a:rPr lang="en-US">
                <a:solidFill>
                  <a:prstClr val="white"/>
                </a:solidFill>
                <a:latin typeface="Calibri"/>
              </a:rPr>
              <a:pPr/>
              <a:t>25</a:t>
            </a:fld>
            <a:endParaRPr lang="en-US" dirty="0">
              <a:solidFill>
                <a:prstClr val="white"/>
              </a:solidFill>
              <a:latin typeface="Calibri"/>
            </a:endParaRPr>
          </a:p>
        </p:txBody>
      </p:sp>
      <p:grpSp>
        <p:nvGrpSpPr>
          <p:cNvPr id="8" name="Group 7">
            <a:extLst>
              <a:ext uri="{FF2B5EF4-FFF2-40B4-BE49-F238E27FC236}">
                <a16:creationId xmlns:a16="http://schemas.microsoft.com/office/drawing/2014/main" id="{6EE5D04C-1D1B-428E-A116-958F3B352E75}"/>
              </a:ext>
            </a:extLst>
          </p:cNvPr>
          <p:cNvGrpSpPr/>
          <p:nvPr/>
        </p:nvGrpSpPr>
        <p:grpSpPr>
          <a:xfrm>
            <a:off x="701351" y="6164978"/>
            <a:ext cx="5486400" cy="655796"/>
            <a:chOff x="304800" y="6189504"/>
            <a:chExt cx="5486400" cy="655796"/>
          </a:xfrm>
        </p:grpSpPr>
        <p:pic>
          <p:nvPicPr>
            <p:cNvPr id="9" name="Content Placeholder 6">
              <a:extLst>
                <a:ext uri="{FF2B5EF4-FFF2-40B4-BE49-F238E27FC236}">
                  <a16:creationId xmlns:a16="http://schemas.microsoft.com/office/drawing/2014/main" id="{0B7E4A6D-00FF-4B0D-B6AA-623A1A9B1A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10" name="TextBox 9">
              <a:extLst>
                <a:ext uri="{FF2B5EF4-FFF2-40B4-BE49-F238E27FC236}">
                  <a16:creationId xmlns:a16="http://schemas.microsoft.com/office/drawing/2014/main" id="{18D92CD7-4705-4871-ACD7-BB878E134242}"/>
                </a:ext>
              </a:extLst>
            </p:cNvPr>
            <p:cNvSpPr txBox="1"/>
            <p:nvPr/>
          </p:nvSpPr>
          <p:spPr>
            <a:xfrm>
              <a:off x="2819400"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pic>
        <p:nvPicPr>
          <p:cNvPr id="4" name="Picture 3">
            <a:extLst>
              <a:ext uri="{FF2B5EF4-FFF2-40B4-BE49-F238E27FC236}">
                <a16:creationId xmlns:a16="http://schemas.microsoft.com/office/drawing/2014/main" id="{ED55A432-E6F8-4F20-9E3F-12E8C89CCAD5}"/>
              </a:ext>
            </a:extLst>
          </p:cNvPr>
          <p:cNvPicPr>
            <a:picLocks noChangeAspect="1"/>
          </p:cNvPicPr>
          <p:nvPr/>
        </p:nvPicPr>
        <p:blipFill>
          <a:blip r:embed="rId10"/>
          <a:stretch>
            <a:fillRect/>
          </a:stretch>
        </p:blipFill>
        <p:spPr>
          <a:xfrm>
            <a:off x="5643745" y="2226972"/>
            <a:ext cx="2889177" cy="3024187"/>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FF8D601-FB0B-4B5A-867D-F4230E5A59B2}"/>
              </a:ext>
            </a:extLst>
          </p:cNvPr>
          <p:cNvPicPr>
            <a:picLocks noChangeAspect="1"/>
          </p:cNvPicPr>
          <p:nvPr/>
        </p:nvPicPr>
        <p:blipFill>
          <a:blip r:embed="rId11"/>
          <a:stretch>
            <a:fillRect/>
          </a:stretch>
        </p:blipFill>
        <p:spPr>
          <a:xfrm>
            <a:off x="9405412" y="3429000"/>
            <a:ext cx="2769097" cy="2611879"/>
          </a:xfrm>
          <a:prstGeom prst="rect">
            <a:avLst/>
          </a:prstGeom>
        </p:spPr>
      </p:pic>
      <p:cxnSp>
        <p:nvCxnSpPr>
          <p:cNvPr id="17" name="Straight Arrow Connector 16">
            <a:extLst>
              <a:ext uri="{FF2B5EF4-FFF2-40B4-BE49-F238E27FC236}">
                <a16:creationId xmlns:a16="http://schemas.microsoft.com/office/drawing/2014/main" id="{B962CB99-D61B-4F96-AAA8-CC91091CAEBD}"/>
              </a:ext>
            </a:extLst>
          </p:cNvPr>
          <p:cNvCxnSpPr>
            <a:cxnSpLocks/>
          </p:cNvCxnSpPr>
          <p:nvPr/>
        </p:nvCxnSpPr>
        <p:spPr>
          <a:xfrm flipV="1">
            <a:off x="4540665" y="3739065"/>
            <a:ext cx="984227" cy="768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620090B0-461F-4153-8144-4210EDD86F3F}"/>
              </a:ext>
            </a:extLst>
          </p:cNvPr>
          <p:cNvCxnSpPr>
            <a:cxnSpLocks/>
          </p:cNvCxnSpPr>
          <p:nvPr/>
        </p:nvCxnSpPr>
        <p:spPr>
          <a:xfrm flipV="1">
            <a:off x="3423763" y="1456511"/>
            <a:ext cx="3928759" cy="2890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D04AEE0-DD06-4FA0-BEB5-18DFC524D476}"/>
              </a:ext>
            </a:extLst>
          </p:cNvPr>
          <p:cNvCxnSpPr/>
          <p:nvPr/>
        </p:nvCxnSpPr>
        <p:spPr>
          <a:xfrm>
            <a:off x="3685592" y="4898571"/>
            <a:ext cx="5719820" cy="7356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3417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46CA-777C-4BC3-9017-E28FE123DDDC}"/>
              </a:ext>
            </a:extLst>
          </p:cNvPr>
          <p:cNvSpPr>
            <a:spLocks noGrp="1"/>
          </p:cNvSpPr>
          <p:nvPr>
            <p:ph type="title"/>
          </p:nvPr>
        </p:nvSpPr>
        <p:spPr/>
        <p:txBody>
          <a:bodyPr/>
          <a:lstStyle/>
          <a:p>
            <a:r>
              <a:rPr lang="en-US" dirty="0"/>
              <a:t>BVA Contact and Questions</a:t>
            </a:r>
          </a:p>
        </p:txBody>
      </p:sp>
      <p:sp>
        <p:nvSpPr>
          <p:cNvPr id="3" name="Content Placeholder 2">
            <a:extLst>
              <a:ext uri="{FF2B5EF4-FFF2-40B4-BE49-F238E27FC236}">
                <a16:creationId xmlns:a16="http://schemas.microsoft.com/office/drawing/2014/main" id="{3B329155-DA9E-413C-BB92-AB182384D970}"/>
              </a:ext>
            </a:extLst>
          </p:cNvPr>
          <p:cNvSpPr>
            <a:spLocks noGrp="1"/>
          </p:cNvSpPr>
          <p:nvPr>
            <p:ph idx="1"/>
          </p:nvPr>
        </p:nvSpPr>
        <p:spPr/>
        <p:txBody>
          <a:bodyPr>
            <a:normAutofit/>
          </a:bodyPr>
          <a:lstStyle/>
          <a:p>
            <a:pPr marL="0" indent="0">
              <a:buNone/>
            </a:pPr>
            <a:r>
              <a:rPr lang="en-US" dirty="0"/>
              <a:t>BVA Board Status Line:  </a:t>
            </a:r>
          </a:p>
          <a:p>
            <a:pPr lvl="1"/>
            <a:r>
              <a:rPr lang="en-US" sz="2200" dirty="0">
                <a:solidFill>
                  <a:srgbClr val="003F72"/>
                </a:solidFill>
              </a:rPr>
              <a:t>Phone:  1-800-923-8387</a:t>
            </a:r>
          </a:p>
          <a:p>
            <a:pPr lvl="1"/>
            <a:r>
              <a:rPr lang="en-US" sz="2200" dirty="0">
                <a:solidFill>
                  <a:srgbClr val="003F72"/>
                </a:solidFill>
              </a:rPr>
              <a:t>Fax:  1-202-495-6803</a:t>
            </a:r>
          </a:p>
          <a:p>
            <a:pPr lvl="1"/>
            <a:r>
              <a:rPr lang="en-US" sz="2200" dirty="0">
                <a:solidFill>
                  <a:srgbClr val="003F72"/>
                </a:solidFill>
              </a:rPr>
              <a:t>Email a question:   </a:t>
            </a:r>
            <a:r>
              <a:rPr lang="en-US" sz="2200" dirty="0">
                <a:solidFill>
                  <a:srgbClr val="003F72"/>
                </a:solidFill>
                <a:hlinkClick r:id="rId2"/>
              </a:rPr>
              <a:t>https://iris.custhelp.va.gov/app/ask/session</a:t>
            </a:r>
            <a:r>
              <a:rPr lang="en-US" sz="2200" dirty="0">
                <a:solidFill>
                  <a:srgbClr val="003F72"/>
                </a:solidFill>
              </a:rPr>
              <a:t> </a:t>
            </a:r>
          </a:p>
          <a:p>
            <a:pPr lvl="1"/>
            <a:r>
              <a:rPr lang="en-US" sz="2200" dirty="0">
                <a:solidFill>
                  <a:srgbClr val="003F72"/>
                </a:solidFill>
              </a:rPr>
              <a:t>Log into VA.gov</a:t>
            </a:r>
          </a:p>
          <a:p>
            <a:pPr marL="0" indent="0">
              <a:spcBef>
                <a:spcPts val="0"/>
              </a:spcBef>
              <a:buNone/>
            </a:pPr>
            <a:endParaRPr lang="en-US" sz="20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dirty="0">
                <a:solidFill>
                  <a:srgbClr val="002060"/>
                </a:solidFill>
                <a:latin typeface="Arial" panose="020B0604020202020204" pitchFamily="34" charset="0"/>
                <a:cs typeface="Arial" panose="020B0604020202020204" pitchFamily="34" charset="0"/>
              </a:rPr>
              <a:t>BVA Customer Service:</a:t>
            </a:r>
          </a:p>
          <a:p>
            <a:pPr marL="0" indent="0">
              <a:buNone/>
            </a:pPr>
            <a:r>
              <a:rPr lang="en-US" sz="2000" dirty="0">
                <a:solidFill>
                  <a:srgbClr val="002060"/>
                </a:solidFill>
                <a:latin typeface="Arial" panose="020B0604020202020204" pitchFamily="34" charset="0"/>
                <a:cs typeface="Arial" panose="020B0604020202020204" pitchFamily="34" charset="0"/>
                <a:hlinkClick r:id="rId3"/>
              </a:rPr>
              <a:t>https://www.bva.va.gov/CustomerService.asp</a:t>
            </a:r>
            <a:endParaRPr lang="en-US" sz="2000" dirty="0">
              <a:solidFill>
                <a:srgbClr val="002060"/>
              </a:solidFill>
              <a:latin typeface="Arial" panose="020B0604020202020204" pitchFamily="34" charset="0"/>
              <a:cs typeface="Arial" panose="020B0604020202020204" pitchFamily="34" charset="0"/>
            </a:endParaRPr>
          </a:p>
          <a:p>
            <a:pPr lvl="1"/>
            <a:endParaRPr lang="en-US" dirty="0">
              <a:solidFill>
                <a:srgbClr val="003F72"/>
              </a:solidFill>
            </a:endParaRPr>
          </a:p>
          <a:p>
            <a:pPr marL="0" indent="0">
              <a:buNone/>
            </a:pPr>
            <a:r>
              <a:rPr lang="en-US" sz="3600" dirty="0">
                <a:solidFill>
                  <a:schemeClr val="tx2"/>
                </a:solidFill>
              </a:rPr>
              <a:t>Questions?</a:t>
            </a:r>
          </a:p>
          <a:p>
            <a:pPr marL="457200" lvl="1" indent="0">
              <a:buNone/>
            </a:pPr>
            <a:endParaRPr lang="en-US" dirty="0"/>
          </a:p>
        </p:txBody>
      </p:sp>
      <p:sp>
        <p:nvSpPr>
          <p:cNvPr id="4" name="Slide Number Placeholder 3">
            <a:extLst>
              <a:ext uri="{FF2B5EF4-FFF2-40B4-BE49-F238E27FC236}">
                <a16:creationId xmlns:a16="http://schemas.microsoft.com/office/drawing/2014/main" id="{CDCB6078-28F7-43C9-B92D-8B0B59D00A07}"/>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26</a:t>
            </a:fld>
            <a:endParaRPr lang="en-US" dirty="0">
              <a:solidFill>
                <a:prstClr val="white"/>
              </a:solidFill>
              <a:latin typeface="Calibri"/>
            </a:endParaRPr>
          </a:p>
        </p:txBody>
      </p:sp>
      <p:grpSp>
        <p:nvGrpSpPr>
          <p:cNvPr id="6" name="Group 5">
            <a:extLst>
              <a:ext uri="{FF2B5EF4-FFF2-40B4-BE49-F238E27FC236}">
                <a16:creationId xmlns:a16="http://schemas.microsoft.com/office/drawing/2014/main" id="{792B4F6A-EE48-4813-A1C8-857808874A61}"/>
              </a:ext>
            </a:extLst>
          </p:cNvPr>
          <p:cNvGrpSpPr/>
          <p:nvPr/>
        </p:nvGrpSpPr>
        <p:grpSpPr>
          <a:xfrm>
            <a:off x="609600" y="6126166"/>
            <a:ext cx="5486400" cy="655796"/>
            <a:chOff x="304800" y="6189504"/>
            <a:chExt cx="5486400" cy="655796"/>
          </a:xfrm>
        </p:grpSpPr>
        <p:pic>
          <p:nvPicPr>
            <p:cNvPr id="7" name="Content Placeholder 6">
              <a:extLst>
                <a:ext uri="{FF2B5EF4-FFF2-40B4-BE49-F238E27FC236}">
                  <a16:creationId xmlns:a16="http://schemas.microsoft.com/office/drawing/2014/main" id="{B505C7D5-23BB-48A6-8E23-E26DCC2AA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89504"/>
              <a:ext cx="2057400" cy="655796"/>
            </a:xfrm>
            <a:prstGeom prst="rect">
              <a:avLst/>
            </a:prstGeom>
          </p:spPr>
        </p:pic>
        <p:sp>
          <p:nvSpPr>
            <p:cNvPr id="8" name="TextBox 7">
              <a:extLst>
                <a:ext uri="{FF2B5EF4-FFF2-40B4-BE49-F238E27FC236}">
                  <a16:creationId xmlns:a16="http://schemas.microsoft.com/office/drawing/2014/main" id="{5AB9CD8C-05A1-4707-9D6E-F5B0AC4A63EB}"/>
                </a:ext>
              </a:extLst>
            </p:cNvPr>
            <p:cNvSpPr txBox="1"/>
            <p:nvPr/>
          </p:nvSpPr>
          <p:spPr>
            <a:xfrm>
              <a:off x="2819400" y="6332736"/>
              <a:ext cx="2971800" cy="369332"/>
            </a:xfrm>
            <a:prstGeom prst="rect">
              <a:avLst/>
            </a:prstGeom>
            <a:noFill/>
          </p:spPr>
          <p:txBody>
            <a:bodyPr wrap="square" rtlCol="0">
              <a:spAutoFit/>
            </a:bodyPr>
            <a:lstStyle/>
            <a:p>
              <a:r>
                <a:rPr lang="en-US" b="1" cap="small" dirty="0">
                  <a:solidFill>
                    <a:prstClr val="white"/>
                  </a:solidFill>
                  <a:latin typeface="Calibri"/>
                </a:rPr>
                <a:t>Appeals Management Office</a:t>
              </a:r>
              <a:endParaRPr lang="en-US" dirty="0">
                <a:solidFill>
                  <a:prstClr val="white"/>
                </a:solidFill>
                <a:latin typeface="Calibri"/>
              </a:endParaRPr>
            </a:p>
          </p:txBody>
        </p:sp>
      </p:grpSp>
    </p:spTree>
    <p:extLst>
      <p:ext uri="{BB962C8B-B14F-4D97-AF65-F5344CB8AC3E}">
        <p14:creationId xmlns:p14="http://schemas.microsoft.com/office/powerpoint/2010/main" val="390025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51B59-C02C-4E79-8A71-7E6CE40A3C65}"/>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10" name="Rectangle 9">
            <a:extLst>
              <a:ext uri="{FF2B5EF4-FFF2-40B4-BE49-F238E27FC236}">
                <a16:creationId xmlns:a16="http://schemas.microsoft.com/office/drawing/2014/main" id="{8C0C5FE6-7A05-4AC6-B527-B405EE081BAA}"/>
              </a:ext>
            </a:extLst>
          </p:cNvPr>
          <p:cNvSpPr/>
          <p:nvPr/>
        </p:nvSpPr>
        <p:spPr>
          <a:xfrm>
            <a:off x="4113243" y="793428"/>
            <a:ext cx="3965511" cy="369332"/>
          </a:xfrm>
          <a:prstGeom prst="rect">
            <a:avLst/>
          </a:prstGeom>
          <a:solidFill>
            <a:schemeClr val="tx2"/>
          </a:solidFill>
        </p:spPr>
        <p:txBody>
          <a:bodyPr wrap="square">
            <a:spAutoFit/>
          </a:bodyPr>
          <a:lstStyle/>
          <a:p>
            <a:pPr marL="63500" marR="0" algn="ctr">
              <a:spcBef>
                <a:spcPts val="0"/>
              </a:spcBef>
              <a:spcAft>
                <a:spcPts val="0"/>
              </a:spcAft>
            </a:pPr>
            <a:r>
              <a:rPr lang="en-US" b="1" kern="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Types of Service Connection</a:t>
            </a:r>
          </a:p>
        </p:txBody>
      </p:sp>
      <p:graphicFrame>
        <p:nvGraphicFramePr>
          <p:cNvPr id="2" name="Diagram 1">
            <a:extLst>
              <a:ext uri="{FF2B5EF4-FFF2-40B4-BE49-F238E27FC236}">
                <a16:creationId xmlns:a16="http://schemas.microsoft.com/office/drawing/2014/main" id="{73BED60C-F087-473C-BB4A-927F991FCBA8}"/>
              </a:ext>
            </a:extLst>
          </p:cNvPr>
          <p:cNvGraphicFramePr/>
          <p:nvPr>
            <p:extLst>
              <p:ext uri="{D42A27DB-BD31-4B8C-83A1-F6EECF244321}">
                <p14:modId xmlns:p14="http://schemas.microsoft.com/office/powerpoint/2010/main" val="2056778011"/>
              </p:ext>
            </p:extLst>
          </p:nvPr>
        </p:nvGraphicFramePr>
        <p:xfrm>
          <a:off x="1194318" y="1249952"/>
          <a:ext cx="9927772" cy="426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317AA42-86C1-40D0-8DB3-433759A73AA5}"/>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a:t>
            </a:fld>
            <a:endParaRPr lang="en-US" dirty="0">
              <a:solidFill>
                <a:prstClr val="white"/>
              </a:solidFill>
            </a:endParaRPr>
          </a:p>
        </p:txBody>
      </p:sp>
      <p:sp>
        <p:nvSpPr>
          <p:cNvPr id="7" name="Rectangle 6">
            <a:extLst>
              <a:ext uri="{FF2B5EF4-FFF2-40B4-BE49-F238E27FC236}">
                <a16:creationId xmlns:a16="http://schemas.microsoft.com/office/drawing/2014/main" id="{3405FAE3-A1D3-4A41-8E9B-0E0BAE34AB17}"/>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0131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6D0566-270D-4469-A604-E0F6286F712E}"/>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3</a:t>
            </a:fld>
            <a:endParaRPr lang="en-US" dirty="0">
              <a:solidFill>
                <a:prstClr val="white"/>
              </a:solidFill>
            </a:endParaRPr>
          </a:p>
        </p:txBody>
      </p:sp>
      <p:sp>
        <p:nvSpPr>
          <p:cNvPr id="3" name="Title 2">
            <a:extLst>
              <a:ext uri="{FF2B5EF4-FFF2-40B4-BE49-F238E27FC236}">
                <a16:creationId xmlns:a16="http://schemas.microsoft.com/office/drawing/2014/main" id="{FED73DAC-3B29-4C41-B764-EBFB1A423F7C}"/>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TextBox 3">
            <a:extLst>
              <a:ext uri="{FF2B5EF4-FFF2-40B4-BE49-F238E27FC236}">
                <a16:creationId xmlns:a16="http://schemas.microsoft.com/office/drawing/2014/main" id="{F6A63121-AEC1-4968-8179-DD58DE477AE3}"/>
              </a:ext>
            </a:extLst>
          </p:cNvPr>
          <p:cNvSpPr txBox="1"/>
          <p:nvPr/>
        </p:nvSpPr>
        <p:spPr>
          <a:xfrm>
            <a:off x="880731" y="655320"/>
            <a:ext cx="10157383" cy="4708981"/>
          </a:xfrm>
          <a:prstGeom prst="rect">
            <a:avLst/>
          </a:prstGeom>
          <a:noFill/>
        </p:spPr>
        <p:txBody>
          <a:bodyPr wrap="square" rtlCol="0">
            <a:spAutoFit/>
          </a:bodyPr>
          <a:lstStyle/>
          <a:p>
            <a:pPr algn="just"/>
            <a:r>
              <a:rPr lang="en-US" sz="2000" dirty="0"/>
              <a:t>Example of </a:t>
            </a:r>
            <a:r>
              <a:rPr lang="en-US" sz="2000" b="1" u="sng" dirty="0"/>
              <a:t>Direct</a:t>
            </a:r>
            <a:r>
              <a:rPr lang="en-US" sz="2000" dirty="0"/>
              <a:t> Service Connection</a:t>
            </a:r>
          </a:p>
          <a:p>
            <a:pPr marL="342900" indent="-342900" algn="just">
              <a:buFont typeface="Arial" panose="020B0604020202020204" pitchFamily="34" charset="0"/>
              <a:buChar char="•"/>
            </a:pPr>
            <a:r>
              <a:rPr lang="en-US" sz="2000" dirty="0"/>
              <a:t>Veteran’s STRs show a single complaint of left knee strain in service with a negative separation examination.  The Veteran’s claim states, “I hurt my left knee when I fell off of a truck in Vietnam, and it has hurt ever since that time.”  </a:t>
            </a:r>
          </a:p>
          <a:p>
            <a:pPr algn="just"/>
            <a:endParaRPr lang="en-US" sz="2000" dirty="0"/>
          </a:p>
          <a:p>
            <a:pPr marL="342900" indent="-342900" algn="just">
              <a:buFont typeface="Arial" panose="020B0604020202020204" pitchFamily="34" charset="0"/>
              <a:buChar char="•"/>
            </a:pPr>
            <a:r>
              <a:rPr lang="en-US" sz="2000" dirty="0"/>
              <a:t>March 2014 x-rays from the Veteran’s orthopedist show traumatic arthritis of the left knee and his private doctor provides a medical opinion stating that the Veteran’s current left knee arthritis is at least as likely as not related to the Veteran’s injury and left knee strain diagnosed in service. </a:t>
            </a:r>
          </a:p>
          <a:p>
            <a:pPr algn="just"/>
            <a:endParaRPr lang="en-US" sz="2000" dirty="0"/>
          </a:p>
          <a:p>
            <a:pPr marL="342900" indent="-342900" algn="just">
              <a:buFont typeface="Arial" panose="020B0604020202020204" pitchFamily="34" charset="0"/>
              <a:buChar char="•"/>
            </a:pPr>
            <a:r>
              <a:rPr lang="en-US" sz="2000" dirty="0"/>
              <a:t>Veteran would be entitled to service connection for traumatic arthritis of the left knee</a:t>
            </a:r>
          </a:p>
          <a:p>
            <a:pPr marL="800100" lvl="1" indent="-342900" algn="just">
              <a:buFont typeface="Wingdings" panose="05000000000000000000" pitchFamily="2" charset="2"/>
              <a:buChar char="ü"/>
            </a:pPr>
            <a:r>
              <a:rPr lang="en-US" sz="2000" dirty="0"/>
              <a:t>Event/disease/injury in service (diagnosed with a left knee strain/reported left knee injury)</a:t>
            </a:r>
          </a:p>
          <a:p>
            <a:pPr marL="800100" lvl="1" indent="-342900" algn="just">
              <a:buFont typeface="Wingdings" panose="05000000000000000000" pitchFamily="2" charset="2"/>
              <a:buChar char="ü"/>
            </a:pPr>
            <a:r>
              <a:rPr lang="en-US" sz="2000" dirty="0"/>
              <a:t>Current medical diagnosis (03/14 x-rays show arthritis, left knee)</a:t>
            </a:r>
          </a:p>
          <a:p>
            <a:pPr marL="800100" lvl="1" indent="-342900" algn="just">
              <a:buFont typeface="Wingdings" panose="05000000000000000000" pitchFamily="2" charset="2"/>
              <a:buChar char="ü"/>
            </a:pPr>
            <a:r>
              <a:rPr lang="en-US" sz="2000" dirty="0"/>
              <a:t>Link between the two (a medical opinion provided by a private doctor)</a:t>
            </a:r>
            <a:endParaRPr lang="en-US" dirty="0"/>
          </a:p>
        </p:txBody>
      </p:sp>
      <p:sp>
        <p:nvSpPr>
          <p:cNvPr id="6" name="Rectangle 5">
            <a:extLst>
              <a:ext uri="{FF2B5EF4-FFF2-40B4-BE49-F238E27FC236}">
                <a16:creationId xmlns:a16="http://schemas.microsoft.com/office/drawing/2014/main" id="{1A050497-14EF-4A90-98DA-57FCE86F48F9}"/>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50093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D1FC09-700D-434E-9BC2-F52DA356C38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a:t>
            </a:fld>
            <a:endParaRPr lang="en-US" dirty="0">
              <a:solidFill>
                <a:prstClr val="white"/>
              </a:solidFill>
            </a:endParaRPr>
          </a:p>
        </p:txBody>
      </p:sp>
      <p:sp>
        <p:nvSpPr>
          <p:cNvPr id="3" name="Title 2">
            <a:extLst>
              <a:ext uri="{FF2B5EF4-FFF2-40B4-BE49-F238E27FC236}">
                <a16:creationId xmlns:a16="http://schemas.microsoft.com/office/drawing/2014/main" id="{D5B22697-261A-4200-B9FD-0B53D1202E64}"/>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TextBox 3">
            <a:extLst>
              <a:ext uri="{FF2B5EF4-FFF2-40B4-BE49-F238E27FC236}">
                <a16:creationId xmlns:a16="http://schemas.microsoft.com/office/drawing/2014/main" id="{A9CB4169-DB28-4FFF-A0DA-D0A271F25A6A}"/>
              </a:ext>
            </a:extLst>
          </p:cNvPr>
          <p:cNvSpPr txBox="1"/>
          <p:nvPr/>
        </p:nvSpPr>
        <p:spPr>
          <a:xfrm>
            <a:off x="1028601" y="655320"/>
            <a:ext cx="9780233" cy="4401205"/>
          </a:xfrm>
          <a:prstGeom prst="rect">
            <a:avLst/>
          </a:prstGeom>
          <a:noFill/>
        </p:spPr>
        <p:txBody>
          <a:bodyPr wrap="square" rtlCol="0">
            <a:spAutoFit/>
          </a:bodyPr>
          <a:lstStyle/>
          <a:p>
            <a:pPr algn="just"/>
            <a:r>
              <a:rPr lang="en-US" sz="2000" dirty="0"/>
              <a:t>Example of </a:t>
            </a:r>
            <a:r>
              <a:rPr lang="en-US" sz="2000" b="1" u="sng" dirty="0"/>
              <a:t>Secondary</a:t>
            </a:r>
            <a:r>
              <a:rPr lang="en-US" sz="2000" dirty="0"/>
              <a:t> Service Connection</a:t>
            </a:r>
          </a:p>
          <a:p>
            <a:pPr marL="285750" indent="-285750" algn="just">
              <a:buFont typeface="Wingdings" panose="05000000000000000000" pitchFamily="2" charset="2"/>
              <a:buChar char="§"/>
            </a:pPr>
            <a:r>
              <a:rPr lang="en-US" sz="2000" dirty="0"/>
              <a:t>Veteran was diagnosed with degenerative joint disease, </a:t>
            </a:r>
            <a:r>
              <a:rPr lang="en-US" sz="2000" b="1" dirty="0"/>
              <a:t>left knee </a:t>
            </a:r>
            <a:r>
              <a:rPr lang="en-US" sz="2000" dirty="0"/>
              <a:t>on active duty in 1970 and is granted direct service connection in 2000 for the left knee. </a:t>
            </a:r>
          </a:p>
          <a:p>
            <a:pPr algn="just"/>
            <a:endParaRPr lang="en-US" sz="2000" dirty="0"/>
          </a:p>
          <a:p>
            <a:pPr marL="285750" indent="-285750" algn="just">
              <a:buFont typeface="Arial" panose="020B0604020202020204" pitchFamily="34" charset="0"/>
              <a:buChar char="•"/>
            </a:pPr>
            <a:r>
              <a:rPr lang="en-US" sz="2000" dirty="0"/>
              <a:t>Veteran is diagnosed with degenerative joint disease of the </a:t>
            </a:r>
            <a:r>
              <a:rPr lang="en-US" sz="2000" b="1" dirty="0"/>
              <a:t>right knee </a:t>
            </a:r>
            <a:r>
              <a:rPr lang="en-US" sz="2000" dirty="0"/>
              <a:t>in 2006. </a:t>
            </a:r>
          </a:p>
          <a:p>
            <a:pPr algn="just"/>
            <a:endParaRPr lang="en-US" sz="2000" dirty="0"/>
          </a:p>
          <a:p>
            <a:pPr marL="285750" indent="-285750" algn="just">
              <a:buFont typeface="Arial" panose="020B0604020202020204" pitchFamily="34" charset="0"/>
              <a:buChar char="•"/>
            </a:pPr>
            <a:r>
              <a:rPr lang="en-US" sz="2000" dirty="0"/>
              <a:t>A medical opinion is furnished stating that Veteran’s </a:t>
            </a:r>
            <a:r>
              <a:rPr lang="en-US" sz="2000" b="1" dirty="0"/>
              <a:t>right knee DJD </a:t>
            </a:r>
            <a:r>
              <a:rPr lang="en-US" sz="2000" dirty="0"/>
              <a:t>is secondary to his </a:t>
            </a:r>
            <a:r>
              <a:rPr lang="en-US" sz="2000" b="1" dirty="0"/>
              <a:t>left knee DJD </a:t>
            </a:r>
            <a:r>
              <a:rPr lang="en-US" sz="2000" dirty="0"/>
              <a:t>with rationale being the right knee has suffered added stress due to compensating for the disease of the service-connected </a:t>
            </a:r>
            <a:r>
              <a:rPr lang="en-US" sz="2000" b="1" dirty="0"/>
              <a:t>left knee</a:t>
            </a:r>
            <a:r>
              <a:rPr lang="en-US" sz="2000" dirty="0">
                <a:solidFill>
                  <a:schemeClr val="accent2"/>
                </a:solidFill>
              </a:rPr>
              <a:t>.</a:t>
            </a:r>
          </a:p>
          <a:p>
            <a:pPr algn="just"/>
            <a:endParaRPr lang="en-US" sz="2000" dirty="0"/>
          </a:p>
          <a:p>
            <a:pPr marL="285750" indent="-285750" algn="just">
              <a:buFont typeface="Arial" panose="020B0604020202020204" pitchFamily="34" charset="0"/>
              <a:buChar char="•"/>
            </a:pPr>
            <a:r>
              <a:rPr lang="en-US" sz="2000" dirty="0"/>
              <a:t>Veteran would be entitled to service connection on a </a:t>
            </a:r>
            <a:r>
              <a:rPr lang="en-US" sz="2000" b="1" dirty="0"/>
              <a:t>secondary basis</a:t>
            </a:r>
            <a:r>
              <a:rPr lang="en-US" sz="2000" dirty="0"/>
              <a:t> for the </a:t>
            </a:r>
            <a:r>
              <a:rPr lang="en-US" sz="2000" b="1" dirty="0"/>
              <a:t>right knee</a:t>
            </a:r>
          </a:p>
          <a:p>
            <a:pPr marL="742950" lvl="1" indent="-285750" algn="just">
              <a:buFont typeface="Wingdings" panose="05000000000000000000" pitchFamily="2" charset="2"/>
              <a:buChar char="ü"/>
            </a:pPr>
            <a:r>
              <a:rPr lang="en-US" sz="2000" dirty="0"/>
              <a:t>Event/disease/injury in service (Veteran is service connected for the </a:t>
            </a:r>
            <a:r>
              <a:rPr lang="en-US" sz="2000" b="1" dirty="0"/>
              <a:t>left knee</a:t>
            </a:r>
            <a:r>
              <a:rPr lang="en-US" sz="2000" dirty="0"/>
              <a:t>)</a:t>
            </a:r>
          </a:p>
          <a:p>
            <a:pPr marL="742950" lvl="1" indent="-285750" algn="just">
              <a:buFont typeface="Wingdings" panose="05000000000000000000" pitchFamily="2" charset="2"/>
              <a:buChar char="ü"/>
            </a:pPr>
            <a:r>
              <a:rPr lang="en-US" sz="2000" dirty="0"/>
              <a:t>Current diagnosis (</a:t>
            </a:r>
            <a:r>
              <a:rPr lang="en-US" sz="2000" b="1" dirty="0"/>
              <a:t>right knee </a:t>
            </a:r>
            <a:r>
              <a:rPr lang="en-US" sz="2000" dirty="0"/>
              <a:t>degenerative joint disease)</a:t>
            </a:r>
          </a:p>
          <a:p>
            <a:pPr marL="742950" lvl="1" indent="-285750" algn="just">
              <a:buFont typeface="Wingdings" panose="05000000000000000000" pitchFamily="2" charset="2"/>
              <a:buChar char="ü"/>
            </a:pPr>
            <a:r>
              <a:rPr lang="en-US" sz="2000" dirty="0"/>
              <a:t>Link between the two (medical opinion provides the link)</a:t>
            </a:r>
            <a:endParaRPr lang="en-US" dirty="0"/>
          </a:p>
        </p:txBody>
      </p:sp>
      <p:sp>
        <p:nvSpPr>
          <p:cNvPr id="6" name="Rectangle 5">
            <a:extLst>
              <a:ext uri="{FF2B5EF4-FFF2-40B4-BE49-F238E27FC236}">
                <a16:creationId xmlns:a16="http://schemas.microsoft.com/office/drawing/2014/main" id="{32B813E7-04A1-4189-B1EA-E796EC9A35A6}"/>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6713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D1FC09-700D-434E-9BC2-F52DA356C38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a:t>
            </a:fld>
            <a:endParaRPr lang="en-US" dirty="0">
              <a:solidFill>
                <a:prstClr val="white"/>
              </a:solidFill>
            </a:endParaRPr>
          </a:p>
        </p:txBody>
      </p:sp>
      <p:sp>
        <p:nvSpPr>
          <p:cNvPr id="3" name="Title 2">
            <a:extLst>
              <a:ext uri="{FF2B5EF4-FFF2-40B4-BE49-F238E27FC236}">
                <a16:creationId xmlns:a16="http://schemas.microsoft.com/office/drawing/2014/main" id="{D5B22697-261A-4200-B9FD-0B53D1202E64}"/>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TextBox 3">
            <a:extLst>
              <a:ext uri="{FF2B5EF4-FFF2-40B4-BE49-F238E27FC236}">
                <a16:creationId xmlns:a16="http://schemas.microsoft.com/office/drawing/2014/main" id="{A9CB4169-DB28-4FFF-A0DA-D0A271F25A6A}"/>
              </a:ext>
            </a:extLst>
          </p:cNvPr>
          <p:cNvSpPr txBox="1"/>
          <p:nvPr/>
        </p:nvSpPr>
        <p:spPr>
          <a:xfrm>
            <a:off x="965597" y="655320"/>
            <a:ext cx="10260806" cy="400110"/>
          </a:xfrm>
          <a:prstGeom prst="rect">
            <a:avLst/>
          </a:prstGeom>
          <a:noFill/>
        </p:spPr>
        <p:txBody>
          <a:bodyPr wrap="square" rtlCol="0">
            <a:spAutoFit/>
          </a:bodyPr>
          <a:lstStyle/>
          <a:p>
            <a:pPr algn="just"/>
            <a:r>
              <a:rPr lang="en-US" sz="2000" dirty="0"/>
              <a:t>Example of </a:t>
            </a:r>
            <a:r>
              <a:rPr lang="en-US" sz="2000" b="1" dirty="0"/>
              <a:t>Aggravation </a:t>
            </a:r>
            <a:r>
              <a:rPr lang="en-US" sz="2000" dirty="0"/>
              <a:t>of Pre-Existing Disability to establish Service Connection</a:t>
            </a:r>
          </a:p>
        </p:txBody>
      </p:sp>
      <p:sp>
        <p:nvSpPr>
          <p:cNvPr id="6" name="Rectangle 5">
            <a:extLst>
              <a:ext uri="{FF2B5EF4-FFF2-40B4-BE49-F238E27FC236}">
                <a16:creationId xmlns:a16="http://schemas.microsoft.com/office/drawing/2014/main" id="{FEDE283A-832F-48E9-928D-E7C9D745AFE5}"/>
              </a:ext>
            </a:extLst>
          </p:cNvPr>
          <p:cNvSpPr/>
          <p:nvPr/>
        </p:nvSpPr>
        <p:spPr>
          <a:xfrm>
            <a:off x="1203650" y="971342"/>
            <a:ext cx="7772399" cy="1631216"/>
          </a:xfrm>
          <a:prstGeom prst="rect">
            <a:avLst/>
          </a:prstGeom>
        </p:spPr>
        <p:txBody>
          <a:bodyPr wrap="square">
            <a:spAutoFit/>
          </a:bodyPr>
          <a:lstStyle/>
          <a:p>
            <a:pPr marL="285750" indent="-285750" algn="just">
              <a:buFont typeface="Arial" panose="020B0604020202020204" pitchFamily="34" charset="0"/>
              <a:buChar char="•"/>
            </a:pPr>
            <a:r>
              <a:rPr lang="en-US" sz="2000" b="1" i="1" u="sng" dirty="0">
                <a:solidFill>
                  <a:schemeClr val="accent2"/>
                </a:solidFill>
              </a:rPr>
              <a:t>Prior to active-duty service</a:t>
            </a:r>
            <a:r>
              <a:rPr lang="en-US" sz="2000" dirty="0"/>
              <a:t>, Veteran is diagnosed with hypertension.  Physician prescribes diet and exercise to improve blood pressure readings. </a:t>
            </a:r>
          </a:p>
          <a:p>
            <a:pPr marL="285750" indent="-285750" algn="just">
              <a:buFont typeface="Arial" panose="020B0604020202020204" pitchFamily="34" charset="0"/>
              <a:buChar char="•"/>
            </a:pPr>
            <a:r>
              <a:rPr lang="en-US" sz="2000" b="1" i="1" u="sng" dirty="0">
                <a:solidFill>
                  <a:schemeClr val="accent2"/>
                </a:solidFill>
              </a:rPr>
              <a:t>While on active duty</a:t>
            </a:r>
            <a:r>
              <a:rPr lang="en-US" sz="2000" dirty="0">
                <a:solidFill>
                  <a:schemeClr val="accent1">
                    <a:lumMod val="20000"/>
                    <a:lumOff val="80000"/>
                  </a:schemeClr>
                </a:solidFill>
              </a:rPr>
              <a:t>, </a:t>
            </a:r>
            <a:r>
              <a:rPr lang="en-US" sz="2000" dirty="0"/>
              <a:t>Veteran’s blood pressure readings increase, and he is prescribed medication for control of Veteran’s hypertension. </a:t>
            </a:r>
          </a:p>
        </p:txBody>
      </p:sp>
      <p:sp>
        <p:nvSpPr>
          <p:cNvPr id="7" name="Rectangle 6">
            <a:extLst>
              <a:ext uri="{FF2B5EF4-FFF2-40B4-BE49-F238E27FC236}">
                <a16:creationId xmlns:a16="http://schemas.microsoft.com/office/drawing/2014/main" id="{FC8A770E-A4D6-4DED-9F02-A9C88FC40F3D}"/>
              </a:ext>
            </a:extLst>
          </p:cNvPr>
          <p:cNvSpPr/>
          <p:nvPr/>
        </p:nvSpPr>
        <p:spPr>
          <a:xfrm>
            <a:off x="1203649" y="2576794"/>
            <a:ext cx="9909109" cy="1015663"/>
          </a:xfrm>
          <a:prstGeom prst="rect">
            <a:avLst/>
          </a:prstGeom>
        </p:spPr>
        <p:txBody>
          <a:bodyPr wrap="square">
            <a:spAutoFit/>
          </a:bodyPr>
          <a:lstStyle/>
          <a:p>
            <a:pPr marL="285750" indent="-285750" algn="just">
              <a:buFont typeface="Arial" panose="020B0604020202020204" pitchFamily="34" charset="0"/>
              <a:buChar char="•"/>
            </a:pPr>
            <a:r>
              <a:rPr lang="en-US" sz="2000" dirty="0"/>
              <a:t>A VA examiner provides a medical opinion indicating that the Veteran’s hypertension was aggravated beyond its natural progression during active-duty service (a rating specialist cannot make this medical determination alone). </a:t>
            </a:r>
          </a:p>
        </p:txBody>
      </p:sp>
      <p:sp>
        <p:nvSpPr>
          <p:cNvPr id="8" name="Rectangle 7">
            <a:extLst>
              <a:ext uri="{FF2B5EF4-FFF2-40B4-BE49-F238E27FC236}">
                <a16:creationId xmlns:a16="http://schemas.microsoft.com/office/drawing/2014/main" id="{BBA48E82-62FF-485C-A2EC-556E890CC327}"/>
              </a:ext>
            </a:extLst>
          </p:cNvPr>
          <p:cNvSpPr/>
          <p:nvPr/>
        </p:nvSpPr>
        <p:spPr>
          <a:xfrm>
            <a:off x="1203650" y="3555133"/>
            <a:ext cx="9909108" cy="1938992"/>
          </a:xfrm>
          <a:prstGeom prst="rect">
            <a:avLst/>
          </a:prstGeom>
        </p:spPr>
        <p:txBody>
          <a:bodyPr wrap="square">
            <a:spAutoFit/>
          </a:bodyPr>
          <a:lstStyle/>
          <a:p>
            <a:pPr marL="285750" indent="-285750" algn="just">
              <a:buFont typeface="Arial" panose="020B0604020202020204" pitchFamily="34" charset="0"/>
              <a:buChar char="•"/>
            </a:pPr>
            <a:r>
              <a:rPr lang="en-US" sz="2000" dirty="0"/>
              <a:t>The Veteran would be entitled to service connection on an </a:t>
            </a:r>
            <a:r>
              <a:rPr lang="en-US" sz="2000" dirty="0">
                <a:solidFill>
                  <a:srgbClr val="FF0000"/>
                </a:solidFill>
              </a:rPr>
              <a:t>aggravated</a:t>
            </a:r>
            <a:r>
              <a:rPr lang="en-US" sz="2000" dirty="0"/>
              <a:t> basis as control of Veteran’s hypertension required only diet and exercise prior to active duty, and while on active duty, medication was added for control.</a:t>
            </a:r>
          </a:p>
          <a:p>
            <a:pPr marL="742950" lvl="1" indent="-285750" algn="just">
              <a:buFont typeface="Wingdings" panose="05000000000000000000" pitchFamily="2" charset="2"/>
              <a:buChar char="ü"/>
            </a:pPr>
            <a:r>
              <a:rPr lang="en-US" sz="2000" dirty="0"/>
              <a:t>Event/disease/injury in service (placed on medication for pre-existing hypertension)</a:t>
            </a:r>
          </a:p>
          <a:p>
            <a:pPr marL="742950" lvl="1" indent="-285750" algn="just">
              <a:buFont typeface="Wingdings" panose="05000000000000000000" pitchFamily="2" charset="2"/>
              <a:buChar char="ü"/>
            </a:pPr>
            <a:r>
              <a:rPr lang="en-US" sz="2000" dirty="0"/>
              <a:t>Current diagnosis  (hypertension, with medication for control)</a:t>
            </a:r>
          </a:p>
          <a:p>
            <a:pPr marL="742950" lvl="1" indent="-285750" algn="just">
              <a:buFont typeface="Wingdings" panose="05000000000000000000" pitchFamily="2" charset="2"/>
              <a:buChar char="ü"/>
            </a:pPr>
            <a:r>
              <a:rPr lang="en-US" sz="2000" dirty="0"/>
              <a:t>Link between the two (aggravation of the pre-existing condition during active service)</a:t>
            </a:r>
            <a:endParaRPr lang="en-US" dirty="0"/>
          </a:p>
        </p:txBody>
      </p:sp>
      <p:sp>
        <p:nvSpPr>
          <p:cNvPr id="9" name="Rectangle 8">
            <a:extLst>
              <a:ext uri="{FF2B5EF4-FFF2-40B4-BE49-F238E27FC236}">
                <a16:creationId xmlns:a16="http://schemas.microsoft.com/office/drawing/2014/main" id="{DAD51312-5E2B-42F4-8674-D4193E50A9D3}"/>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8990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35ACF-5A4F-465C-909B-90155DB6B15F}"/>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6</a:t>
            </a:fld>
            <a:endParaRPr lang="en-US" dirty="0">
              <a:solidFill>
                <a:prstClr val="white"/>
              </a:solidFill>
            </a:endParaRPr>
          </a:p>
        </p:txBody>
      </p:sp>
      <p:sp>
        <p:nvSpPr>
          <p:cNvPr id="3" name="Title 2">
            <a:extLst>
              <a:ext uri="{FF2B5EF4-FFF2-40B4-BE49-F238E27FC236}">
                <a16:creationId xmlns:a16="http://schemas.microsoft.com/office/drawing/2014/main" id="{A3286041-6858-4EC2-8D31-4FB35E7586A4}"/>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Rectangle 3">
            <a:extLst>
              <a:ext uri="{FF2B5EF4-FFF2-40B4-BE49-F238E27FC236}">
                <a16:creationId xmlns:a16="http://schemas.microsoft.com/office/drawing/2014/main" id="{7CCD2269-6418-463F-BD65-2CBB571C63B1}"/>
              </a:ext>
            </a:extLst>
          </p:cNvPr>
          <p:cNvSpPr/>
          <p:nvPr/>
        </p:nvSpPr>
        <p:spPr>
          <a:xfrm>
            <a:off x="1235475" y="817057"/>
            <a:ext cx="9721049" cy="707886"/>
          </a:xfrm>
          <a:prstGeom prst="rect">
            <a:avLst/>
          </a:prstGeom>
        </p:spPr>
        <p:txBody>
          <a:bodyPr wrap="square">
            <a:spAutoFit/>
          </a:bodyPr>
          <a:lstStyle/>
          <a:p>
            <a:pPr algn="just"/>
            <a:r>
              <a:rPr lang="en-US" sz="2000" dirty="0"/>
              <a:t>Example of </a:t>
            </a:r>
            <a:r>
              <a:rPr lang="en-US" sz="2000" b="1" dirty="0"/>
              <a:t>Presumptive</a:t>
            </a:r>
            <a:r>
              <a:rPr lang="en-US" sz="2000" dirty="0"/>
              <a:t> Service Connection</a:t>
            </a:r>
          </a:p>
          <a:p>
            <a:pPr marL="342900" indent="-342900" algn="just">
              <a:buFont typeface="Arial" panose="020B0604020202020204" pitchFamily="34" charset="0"/>
              <a:buChar char="•"/>
            </a:pPr>
            <a:r>
              <a:rPr lang="en-US" sz="2000" dirty="0"/>
              <a:t>Veteran served in Da Nang, Vietnam, “boots on ground,” in 1968. </a:t>
            </a:r>
          </a:p>
        </p:txBody>
      </p:sp>
      <p:sp>
        <p:nvSpPr>
          <p:cNvPr id="6" name="Rectangle 5">
            <a:extLst>
              <a:ext uri="{FF2B5EF4-FFF2-40B4-BE49-F238E27FC236}">
                <a16:creationId xmlns:a16="http://schemas.microsoft.com/office/drawing/2014/main" id="{CAE1DF6B-23F8-4CFC-BDC3-7977B945081F}"/>
              </a:ext>
            </a:extLst>
          </p:cNvPr>
          <p:cNvSpPr/>
          <p:nvPr/>
        </p:nvSpPr>
        <p:spPr>
          <a:xfrm>
            <a:off x="1235475" y="1466923"/>
            <a:ext cx="8534400" cy="400110"/>
          </a:xfrm>
          <a:prstGeom prst="rect">
            <a:avLst/>
          </a:prstGeom>
        </p:spPr>
        <p:txBody>
          <a:bodyPr wrap="square">
            <a:spAutoFit/>
          </a:bodyPr>
          <a:lstStyle/>
          <a:p>
            <a:pPr marL="342900" indent="-342900" algn="just">
              <a:buFont typeface="Arial" panose="020B0604020202020204" pitchFamily="34" charset="0"/>
              <a:buChar char="•"/>
            </a:pPr>
            <a:r>
              <a:rPr lang="en-US" sz="2000" dirty="0"/>
              <a:t>Veteran is diagnosed with prostate cancer in 2013. </a:t>
            </a:r>
          </a:p>
        </p:txBody>
      </p:sp>
      <p:sp>
        <p:nvSpPr>
          <p:cNvPr id="7" name="Rectangle 6">
            <a:extLst>
              <a:ext uri="{FF2B5EF4-FFF2-40B4-BE49-F238E27FC236}">
                <a16:creationId xmlns:a16="http://schemas.microsoft.com/office/drawing/2014/main" id="{0D46C2D9-FA7C-4F6F-85FA-89B1D576D9EF}"/>
              </a:ext>
            </a:extLst>
          </p:cNvPr>
          <p:cNvSpPr/>
          <p:nvPr/>
        </p:nvSpPr>
        <p:spPr>
          <a:xfrm>
            <a:off x="1235475" y="1807202"/>
            <a:ext cx="10229461" cy="400110"/>
          </a:xfrm>
          <a:prstGeom prst="rect">
            <a:avLst/>
          </a:prstGeom>
        </p:spPr>
        <p:txBody>
          <a:bodyPr wrap="square">
            <a:spAutoFit/>
          </a:bodyPr>
          <a:lstStyle/>
          <a:p>
            <a:pPr marL="342900" indent="-342900" algn="just">
              <a:buFont typeface="Arial" panose="020B0604020202020204" pitchFamily="34" charset="0"/>
              <a:buChar char="•"/>
            </a:pPr>
            <a:r>
              <a:rPr lang="en-US" sz="2000" dirty="0"/>
              <a:t>Veteran would be entitled to service connection on a </a:t>
            </a:r>
            <a:r>
              <a:rPr lang="en-US" sz="2000" dirty="0">
                <a:solidFill>
                  <a:srgbClr val="FF0000"/>
                </a:solidFill>
              </a:rPr>
              <a:t>presumptive</a:t>
            </a:r>
            <a:r>
              <a:rPr lang="en-US" sz="2000" dirty="0"/>
              <a:t> basis for prostate cancer.</a:t>
            </a:r>
          </a:p>
        </p:txBody>
      </p:sp>
      <p:sp>
        <p:nvSpPr>
          <p:cNvPr id="8" name="Rectangle 7">
            <a:extLst>
              <a:ext uri="{FF2B5EF4-FFF2-40B4-BE49-F238E27FC236}">
                <a16:creationId xmlns:a16="http://schemas.microsoft.com/office/drawing/2014/main" id="{4B490200-2454-41C9-80B0-01D40CCC183A}"/>
              </a:ext>
            </a:extLst>
          </p:cNvPr>
          <p:cNvSpPr/>
          <p:nvPr/>
        </p:nvSpPr>
        <p:spPr>
          <a:xfrm>
            <a:off x="1471125" y="2305615"/>
            <a:ext cx="7672874" cy="2246769"/>
          </a:xfrm>
          <a:prstGeom prst="rect">
            <a:avLst/>
          </a:prstGeom>
        </p:spPr>
        <p:txBody>
          <a:bodyPr wrap="square">
            <a:spAutoFit/>
          </a:bodyPr>
          <a:lstStyle/>
          <a:p>
            <a:pPr marL="800100" lvl="1" indent="-342900" algn="just">
              <a:buFont typeface="Wingdings" panose="05000000000000000000" pitchFamily="2" charset="2"/>
              <a:buChar char="ü"/>
            </a:pPr>
            <a:r>
              <a:rPr lang="en-US" sz="2000" dirty="0"/>
              <a:t>Event/disease/injury in service (Veteran served in Vietnam in 1968; VA presumes Veteran was exposed to Agent Orange)</a:t>
            </a:r>
          </a:p>
          <a:p>
            <a:pPr marL="800100" lvl="1" indent="-342900" algn="just">
              <a:buFont typeface="Wingdings" panose="05000000000000000000" pitchFamily="2" charset="2"/>
              <a:buChar char="ü"/>
            </a:pPr>
            <a:r>
              <a:rPr lang="en-US" sz="2000" dirty="0"/>
              <a:t>Current diagnosis (prostate cancer)</a:t>
            </a:r>
          </a:p>
          <a:p>
            <a:pPr marL="800100" lvl="1" indent="-342900" algn="just">
              <a:buFont typeface="Wingdings" panose="05000000000000000000" pitchFamily="2" charset="2"/>
              <a:buChar char="ü"/>
            </a:pPr>
            <a:r>
              <a:rPr lang="en-US" sz="2000" dirty="0"/>
              <a:t>Link Between the two (§3.309(e) – If a Veteran was exposed to an herbicide agent during active military service, the following diseases shall be service-connected…) VA “presumes” the herbicide exposure caused the prostate cancer</a:t>
            </a:r>
          </a:p>
        </p:txBody>
      </p:sp>
      <p:sp>
        <p:nvSpPr>
          <p:cNvPr id="9" name="Rectangle 8">
            <a:extLst>
              <a:ext uri="{FF2B5EF4-FFF2-40B4-BE49-F238E27FC236}">
                <a16:creationId xmlns:a16="http://schemas.microsoft.com/office/drawing/2014/main" id="{B8EA8A21-3079-4002-B93D-6CFBEB75843F}"/>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9428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2C8155-08A3-401D-A4C5-6C4E34251C92}"/>
              </a:ext>
            </a:extLst>
          </p:cNvPr>
          <p:cNvSpPr>
            <a:spLocks noGrp="1"/>
          </p:cNvSpPr>
          <p:nvPr>
            <p:ph type="sldNum" sz="quarter" idx="12"/>
          </p:nvPr>
        </p:nvSpPr>
        <p:spPr/>
        <p:txBody>
          <a:bodyPr/>
          <a:lstStyle/>
          <a:p>
            <a:fld id="{7986C1C5-DDED-F441-8E37-37560264356D}" type="slidenum">
              <a:rPr lang="en-US" smtClean="0">
                <a:solidFill>
                  <a:prstClr val="white">
                    <a:lumMod val="50000"/>
                  </a:prstClr>
                </a:solidFill>
              </a:rPr>
              <a:pPr/>
              <a:t>7</a:t>
            </a:fld>
            <a:endParaRPr lang="en-US" dirty="0">
              <a:solidFill>
                <a:prstClr val="white">
                  <a:lumMod val="50000"/>
                </a:prstClr>
              </a:solidFill>
            </a:endParaRPr>
          </a:p>
        </p:txBody>
      </p:sp>
      <p:sp>
        <p:nvSpPr>
          <p:cNvPr id="6" name="Title 5">
            <a:extLst>
              <a:ext uri="{FF2B5EF4-FFF2-40B4-BE49-F238E27FC236}">
                <a16:creationId xmlns:a16="http://schemas.microsoft.com/office/drawing/2014/main" id="{25E76DB9-7789-4D13-A6BF-220A49591424}"/>
              </a:ext>
            </a:extLst>
          </p:cNvPr>
          <p:cNvSpPr>
            <a:spLocks noGrp="1"/>
          </p:cNvSpPr>
          <p:nvPr>
            <p:ph type="title"/>
          </p:nvPr>
        </p:nvSpPr>
        <p:spPr/>
        <p:txBody>
          <a:bodyPr>
            <a:normAutofit fontScale="90000"/>
          </a:bodyPr>
          <a:lstStyle/>
          <a:p>
            <a:r>
              <a:rPr lang="en-US" b="0" dirty="0"/>
              <a:t>Principles of Service Connection</a:t>
            </a:r>
            <a:endParaRPr lang="en-US" dirty="0"/>
          </a:p>
        </p:txBody>
      </p:sp>
      <p:graphicFrame>
        <p:nvGraphicFramePr>
          <p:cNvPr id="8" name="Content Placeholder 7">
            <a:extLst>
              <a:ext uri="{FF2B5EF4-FFF2-40B4-BE49-F238E27FC236}">
                <a16:creationId xmlns:a16="http://schemas.microsoft.com/office/drawing/2014/main" id="{60BEC38A-8EA7-41D8-8520-7EC10D221D50}"/>
              </a:ext>
            </a:extLst>
          </p:cNvPr>
          <p:cNvGraphicFramePr>
            <a:graphicFrameLocks noGrp="1"/>
          </p:cNvGraphicFramePr>
          <p:nvPr>
            <p:ph idx="1"/>
            <p:extLst>
              <p:ext uri="{D42A27DB-BD31-4B8C-83A1-F6EECF244321}">
                <p14:modId xmlns:p14="http://schemas.microsoft.com/office/powerpoint/2010/main" val="3624668200"/>
              </p:ext>
            </p:extLst>
          </p:nvPr>
        </p:nvGraphicFramePr>
        <p:xfrm>
          <a:off x="609600" y="118396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CB072B7-2D2F-46E9-AF2E-7DD58C6792F7}"/>
              </a:ext>
            </a:extLst>
          </p:cNvPr>
          <p:cNvSpPr txBox="1"/>
          <p:nvPr/>
        </p:nvSpPr>
        <p:spPr>
          <a:xfrm>
            <a:off x="4857565" y="660743"/>
            <a:ext cx="2476870" cy="523220"/>
          </a:xfrm>
          <a:prstGeom prst="rect">
            <a:avLst/>
          </a:prstGeom>
          <a:solidFill>
            <a:schemeClr val="tx2"/>
          </a:solidFill>
        </p:spPr>
        <p:txBody>
          <a:bodyPr wrap="square" rtlCol="0">
            <a:spAutoFit/>
          </a:bodyPr>
          <a:lstStyle/>
          <a:p>
            <a:r>
              <a:rPr lang="en-US" sz="2800" dirty="0">
                <a:solidFill>
                  <a:schemeClr val="bg1"/>
                </a:solidFill>
              </a:rPr>
              <a:t>Types of Claims</a:t>
            </a:r>
          </a:p>
        </p:txBody>
      </p:sp>
      <p:sp>
        <p:nvSpPr>
          <p:cNvPr id="7" name="Rectangle 6">
            <a:extLst>
              <a:ext uri="{FF2B5EF4-FFF2-40B4-BE49-F238E27FC236}">
                <a16:creationId xmlns:a16="http://schemas.microsoft.com/office/drawing/2014/main" id="{A16CBF96-2E6B-48BE-983C-FF4FF2678829}"/>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93923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FD825-FF82-4EDD-B689-05BF571C24B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8</a:t>
            </a:fld>
            <a:endParaRPr lang="en-US" dirty="0">
              <a:solidFill>
                <a:prstClr val="white"/>
              </a:solidFill>
            </a:endParaRPr>
          </a:p>
        </p:txBody>
      </p:sp>
      <p:sp>
        <p:nvSpPr>
          <p:cNvPr id="3" name="Title 2">
            <a:extLst>
              <a:ext uri="{FF2B5EF4-FFF2-40B4-BE49-F238E27FC236}">
                <a16:creationId xmlns:a16="http://schemas.microsoft.com/office/drawing/2014/main" id="{F799EE45-DDB5-472D-B372-07A80FA48790}"/>
              </a:ext>
            </a:extLst>
          </p:cNvPr>
          <p:cNvSpPr>
            <a:spLocks noGrp="1"/>
          </p:cNvSpPr>
          <p:nvPr>
            <p:ph type="title"/>
          </p:nvPr>
        </p:nvSpPr>
        <p:spPr/>
        <p:txBody>
          <a:bodyPr>
            <a:normAutofit fontScale="90000"/>
          </a:bodyPr>
          <a:lstStyle/>
          <a:p>
            <a:r>
              <a:rPr lang="en-US" b="0" dirty="0"/>
              <a:t>Principles of Service Connection</a:t>
            </a:r>
            <a:endParaRPr lang="en-US" dirty="0"/>
          </a:p>
        </p:txBody>
      </p:sp>
      <p:sp>
        <p:nvSpPr>
          <p:cNvPr id="4" name="Rectangle 3">
            <a:extLst>
              <a:ext uri="{FF2B5EF4-FFF2-40B4-BE49-F238E27FC236}">
                <a16:creationId xmlns:a16="http://schemas.microsoft.com/office/drawing/2014/main" id="{D5EE7304-06B4-4155-8F0A-427CA76AAB45}"/>
              </a:ext>
            </a:extLst>
          </p:cNvPr>
          <p:cNvSpPr/>
          <p:nvPr/>
        </p:nvSpPr>
        <p:spPr>
          <a:xfrm>
            <a:off x="975062" y="788069"/>
            <a:ext cx="10241871" cy="3139321"/>
          </a:xfrm>
          <a:prstGeom prst="rect">
            <a:avLst/>
          </a:prstGeom>
        </p:spPr>
        <p:txBody>
          <a:bodyPr wrap="square">
            <a:spAutoFit/>
          </a:bodyPr>
          <a:lstStyle/>
          <a:p>
            <a:r>
              <a:rPr lang="en-US" sz="2000" dirty="0"/>
              <a:t>Effective </a:t>
            </a:r>
            <a:r>
              <a:rPr lang="en-US" sz="2000" b="1" dirty="0"/>
              <a:t>March 24, 2015</a:t>
            </a:r>
            <a:r>
              <a:rPr lang="en-US" sz="2000" dirty="0"/>
              <a:t>, VA will only recognize compensation, pension, survivors, and related claims if they are submitted on required standard forms. </a:t>
            </a:r>
          </a:p>
          <a:p>
            <a:endParaRPr lang="en-US" sz="2000" dirty="0"/>
          </a:p>
          <a:p>
            <a:r>
              <a:rPr lang="en-US" sz="2000" dirty="0"/>
              <a:t>The standard claim forms for service connection and non-service connected benefits are:</a:t>
            </a:r>
          </a:p>
          <a:p>
            <a:endParaRPr lang="en-US" sz="2000" dirty="0"/>
          </a:p>
          <a:p>
            <a:pPr marL="285750" indent="-285750">
              <a:buFont typeface="Arial" panose="020B0604020202020204" pitchFamily="34" charset="0"/>
              <a:buChar char="•"/>
            </a:pPr>
            <a:r>
              <a:rPr lang="en-US" sz="2000" b="1" u="sng" dirty="0"/>
              <a:t>VA Form 21-526EZ </a:t>
            </a:r>
            <a:r>
              <a:rPr lang="en-US" sz="2000" b="1" dirty="0"/>
              <a:t> Application for Disability Compensation and Related Compensation Benefits</a:t>
            </a:r>
          </a:p>
          <a:p>
            <a:endParaRPr lang="en-US" sz="2000" b="1" u="sng" dirty="0"/>
          </a:p>
          <a:p>
            <a:pPr marL="285750" indent="-285750">
              <a:buFont typeface="Arial" panose="020B0604020202020204" pitchFamily="34" charset="0"/>
              <a:buChar char="•"/>
            </a:pPr>
            <a:r>
              <a:rPr lang="en-US" sz="2000" b="1" u="sng" dirty="0"/>
              <a:t>VA Form 21P-527EZ</a:t>
            </a:r>
            <a:r>
              <a:rPr lang="en-US" sz="2000" dirty="0"/>
              <a:t> </a:t>
            </a:r>
            <a:r>
              <a:rPr lang="en-US" sz="2000" b="1" dirty="0"/>
              <a:t>Application for Veterans Pension</a:t>
            </a:r>
          </a:p>
          <a:p>
            <a:endParaRPr lang="en-US" dirty="0"/>
          </a:p>
        </p:txBody>
      </p:sp>
      <p:sp>
        <p:nvSpPr>
          <p:cNvPr id="5" name="Rectangle 4">
            <a:extLst>
              <a:ext uri="{FF2B5EF4-FFF2-40B4-BE49-F238E27FC236}">
                <a16:creationId xmlns:a16="http://schemas.microsoft.com/office/drawing/2014/main" id="{33670A49-2082-43B4-AF8F-18906DDE94E5}"/>
              </a:ext>
            </a:extLst>
          </p:cNvPr>
          <p:cNvSpPr/>
          <p:nvPr/>
        </p:nvSpPr>
        <p:spPr>
          <a:xfrm>
            <a:off x="2541969" y="3698732"/>
            <a:ext cx="7108055" cy="1323439"/>
          </a:xfrm>
          <a:prstGeom prst="rect">
            <a:avLst/>
          </a:prstGeom>
        </p:spPr>
        <p:txBody>
          <a:bodyPr wrap="square">
            <a:spAutoFit/>
          </a:bodyPr>
          <a:lstStyle/>
          <a:p>
            <a:pPr algn="just"/>
            <a:r>
              <a:rPr lang="en-US" sz="2000" dirty="0"/>
              <a:t>For a detailed listing of VA Forms to be used based on the type of benefit sought, visit: </a:t>
            </a:r>
            <a:r>
              <a:rPr lang="en-US" sz="2000" b="1" dirty="0">
                <a:hlinkClick r:id="rId2"/>
              </a:rPr>
              <a:t>www.knowva.ebenefits.gov</a:t>
            </a:r>
            <a:r>
              <a:rPr lang="en-US" sz="2000" b="1" dirty="0"/>
              <a:t>  </a:t>
            </a:r>
            <a:r>
              <a:rPr lang="en-US" sz="2000" dirty="0"/>
              <a:t>and search for III.ii.2.B.1.b. Requirements for a Complete Claim Received on or After March 24, 2015.</a:t>
            </a:r>
          </a:p>
        </p:txBody>
      </p:sp>
      <p:sp>
        <p:nvSpPr>
          <p:cNvPr id="7" name="Rectangle 6">
            <a:extLst>
              <a:ext uri="{FF2B5EF4-FFF2-40B4-BE49-F238E27FC236}">
                <a16:creationId xmlns:a16="http://schemas.microsoft.com/office/drawing/2014/main" id="{4051C106-0944-4FE6-8C52-9B26CAE0C0C7}"/>
              </a:ext>
            </a:extLst>
          </p:cNvPr>
          <p:cNvSpPr/>
          <p:nvPr/>
        </p:nvSpPr>
        <p:spPr>
          <a:xfrm>
            <a:off x="4590661" y="6326155"/>
            <a:ext cx="2911151" cy="439203"/>
          </a:xfrm>
          <a:prstGeom prst="rect">
            <a:avLst/>
          </a:prstGeom>
          <a:solidFill>
            <a:srgbClr val="032F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64739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3962</TotalTime>
  <Words>3198</Words>
  <Application>Microsoft Office PowerPoint</Application>
  <PresentationFormat>Widescreen</PresentationFormat>
  <Paragraphs>377</Paragraphs>
  <Slides>27</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Helvetica</vt:lpstr>
      <vt:lpstr>Myriad Pro</vt:lpstr>
      <vt:lpstr>Times New Roman</vt:lpstr>
      <vt:lpstr>Wingdings</vt:lpstr>
      <vt:lpstr>Office Theme</vt:lpstr>
      <vt:lpstr>10_Office Theme</vt:lpstr>
      <vt:lpstr>2_Office Theme</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Principles of Service Connection</vt:lpstr>
      <vt:lpstr>Appeals Management Office </vt:lpstr>
      <vt:lpstr>Objectives </vt:lpstr>
      <vt:lpstr>PowerPoint Presentation</vt:lpstr>
      <vt:lpstr>PowerPoint Presentation</vt:lpstr>
      <vt:lpstr>PowerPoint Presentation</vt:lpstr>
      <vt:lpstr>Three Review Options</vt:lpstr>
      <vt:lpstr>New Decision Review Process</vt:lpstr>
      <vt:lpstr>“Opt-in” Opportunities for Legacy Appeals</vt:lpstr>
      <vt:lpstr>VBA Workload Distribution</vt:lpstr>
      <vt:lpstr>AMA Summary</vt:lpstr>
      <vt:lpstr>Resources &amp; Materials</vt:lpstr>
      <vt:lpstr>BVA Contact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Carll, Leah F., VBACMS</cp:lastModifiedBy>
  <cp:revision>126</cp:revision>
  <cp:lastPrinted>2020-03-12T19:45:13Z</cp:lastPrinted>
  <dcterms:created xsi:type="dcterms:W3CDTF">2019-09-23T15:07:16Z</dcterms:created>
  <dcterms:modified xsi:type="dcterms:W3CDTF">2020-11-30T13:45:34Z</dcterms:modified>
</cp:coreProperties>
</file>