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371" r:id="rId20"/>
    <p:sldMasterId id="2147484430" r:id="rId21"/>
    <p:sldMasterId id="2147484438" r:id="rId22"/>
    <p:sldMasterId id="2147484472" r:id="rId23"/>
    <p:sldMasterId id="2147484531" r:id="rId24"/>
    <p:sldMasterId id="2147484603" r:id="rId25"/>
    <p:sldMasterId id="2147484672" r:id="rId26"/>
    <p:sldMasterId id="2147484680" r:id="rId27"/>
    <p:sldMasterId id="2147484708" r:id="rId28"/>
    <p:sldMasterId id="2147484842" r:id="rId29"/>
  </p:sldMasterIdLst>
  <p:notesMasterIdLst>
    <p:notesMasterId r:id="rId41"/>
  </p:notesMasterIdLst>
  <p:handoutMasterIdLst>
    <p:handoutMasterId r:id="rId42"/>
  </p:handoutMasterIdLst>
  <p:sldIdLst>
    <p:sldId id="987" r:id="rId30"/>
    <p:sldId id="994" r:id="rId31"/>
    <p:sldId id="995" r:id="rId32"/>
    <p:sldId id="996" r:id="rId33"/>
    <p:sldId id="997" r:id="rId34"/>
    <p:sldId id="998" r:id="rId35"/>
    <p:sldId id="999" r:id="rId36"/>
    <p:sldId id="1003" r:id="rId37"/>
    <p:sldId id="1000" r:id="rId38"/>
    <p:sldId id="1001" r:id="rId39"/>
    <p:sldId id="1002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7" autoAdjust="0"/>
    <p:restoredTop sz="97702" autoAdjust="0"/>
  </p:normalViewPr>
  <p:slideViewPr>
    <p:cSldViewPr>
      <p:cViewPr>
        <p:scale>
          <a:sx n="110" d="100"/>
          <a:sy n="110" d="100"/>
        </p:scale>
        <p:origin x="-164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9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03/28/2018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03/28/2018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9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3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39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7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6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8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2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March 28,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March 28,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1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6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3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7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4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March 28,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March 28,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March 28,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mtClean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XX/XX/XXXX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03/28/2018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03/28/2018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1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1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8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0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1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3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4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1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6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79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614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03/28/2018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March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6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1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efits.va.gov/homeloans/documents/docs/va_policy_regarding_natural_disasters.pdf" TargetMode="Externa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ema.gov/disasters" TargetMode="Externa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371600"/>
            <a:ext cx="88917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Processing Loans following a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 Natural Disaster</a:t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Myron Head, ALGO Houston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Kathy Bernheim, ALGO St. Petersburg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chemeClr val="tx2"/>
                </a:solidFill>
              </a:rPr>
              <a:t>Questions?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pic>
        <p:nvPicPr>
          <p:cNvPr id="5" name="Picture 2" descr="http://mes.ccps.us/files/2015/11/thank-y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562600" cy="32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8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Providing the highest level of service by processing loans efficiently following: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-Tornados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-Wildfires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-Hurricanes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-Landslides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-Earthquakes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-Floods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-Volcanic eruptions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-Snowstorms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-Tsunamis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-Other Natural Disasters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Ensuring that the property is not damaged or has been restored to its pre-disaster condition or better</a:t>
            </a:r>
          </a:p>
        </p:txBody>
      </p:sp>
      <p:pic>
        <p:nvPicPr>
          <p:cNvPr id="530434" name="Picture 2" descr="C:\Users\LGYKBERN\Desktop\banner_NaturalDisasters_FloodedSubdivision_500x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6990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Guidance for processing loans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VA Guidance on Natural Disasters is readily available on VA’s </a:t>
            </a:r>
            <a:r>
              <a:rPr lang="en-US" dirty="0">
                <a:solidFill>
                  <a:schemeClr val="tx2"/>
                </a:solidFill>
              </a:rPr>
              <a:t>website,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www.benefits.va.gov/homeloans/documents/docs/va_policy_regarding_natural_disasters.pdf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Guidance is applicable to all natural disasters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 need to wait for specific guidance to be published following a disaster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Disaster Declarations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Available at 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www.fema.gov/disasters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List of Counties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Declaration dates</a:t>
            </a:r>
          </a:p>
          <a:p>
            <a:endParaRPr lang="en-US" dirty="0"/>
          </a:p>
        </p:txBody>
      </p:sp>
      <p:pic>
        <p:nvPicPr>
          <p:cNvPr id="531458" name="Picture 6" descr="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60716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Loans fall into 3 categories: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Loan closed prior to disaster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-Eligible for guaranty as usual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-Veteran may contact insurance company if property sustained damage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Appraisal not yet completed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-Request appraisal as usual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-Appraiser will note any apparent needed repairs and consider any effect of the disaster on market value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Appraisal completed, but loan not closed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-Additional documentation required (next slide)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287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Documentation required when appraisal completed, but loan not closed, prior to disaster:</a:t>
            </a:r>
            <a:br>
              <a:rPr lang="en-US" sz="3000" b="1" dirty="0" smtClean="0">
                <a:solidFill>
                  <a:schemeClr val="tx2"/>
                </a:solidFill>
              </a:rPr>
            </a:br>
            <a:endParaRPr lang="en-US" sz="3000" b="1" dirty="0" smtClean="0">
              <a:solidFill>
                <a:schemeClr val="tx2"/>
              </a:solidFill>
            </a:endParaRPr>
          </a:p>
          <a:p>
            <a:r>
              <a:rPr lang="en-US" u="sng" dirty="0" smtClean="0">
                <a:solidFill>
                  <a:schemeClr val="tx2"/>
                </a:solidFill>
              </a:rPr>
              <a:t>Lender Certification </a:t>
            </a:r>
            <a:r>
              <a:rPr lang="en-US" dirty="0" smtClean="0">
                <a:solidFill>
                  <a:schemeClr val="tx2"/>
                </a:solidFill>
              </a:rPr>
              <a:t>that property has been inspected to ensure that it was not damaged or has been restored to pre-disaster condition or better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Veteran Certification </a:t>
            </a:r>
            <a:r>
              <a:rPr lang="en-US" dirty="0" smtClean="0">
                <a:solidFill>
                  <a:schemeClr val="tx2"/>
                </a:solidFill>
              </a:rPr>
              <a:t>that he/she has inspected the property and found the condition to be acceptable.  The Veteran acknowledges that he/she will not be charged for any disaster-related expenses and wishes to close the loan.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VA Loan Summary Sheet (VA Form 26-0286) </a:t>
            </a:r>
            <a:r>
              <a:rPr lang="en-US" dirty="0" smtClean="0">
                <a:solidFill>
                  <a:schemeClr val="tx2"/>
                </a:solidFill>
              </a:rPr>
              <a:t>with a notation “Lender and Veteran Disaster Certifications Enclosed”.   If the local authority requires additional inspections, they must be provided at no cost to the Veteran.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If there is an indication of a decline in value</a:t>
            </a:r>
            <a:r>
              <a:rPr lang="en-US" dirty="0" smtClean="0">
                <a:solidFill>
                  <a:schemeClr val="tx2"/>
                </a:solidFill>
              </a:rPr>
              <a:t>, the lender must have the appraiser update the original value estimate.  If the appraiser’s update confirms a decline in value, the loan amount must be reduced accordingly.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Employment/Income Certification</a:t>
            </a:r>
            <a:r>
              <a:rPr lang="en-US" dirty="0" smtClean="0">
                <a:solidFill>
                  <a:schemeClr val="tx2"/>
                </a:solidFill>
              </a:rPr>
              <a:t> confirming that the Veteran’s employment and income have not changed.  Any changes must be evaluated prior to closing.</a:t>
            </a:r>
            <a:endParaRPr lang="en-US" u="sng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Appraisal related questions: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Lenders may contact the fee appraiser for repair certifications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Appraisers may be unavailable due to the disaster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If unable to reach the appraiser, lenders should contact the RLC to have another appraiser assigned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Fees for appraisal-related inspections or any other disaster-related expenses may not be charged to the Veteran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General guidance for natural disasters will also apply to disasters that may involve one or a small number of homes, for example: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-House fire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-Tree falling on a house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-House struck by a car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While there will not be a disaster declaration, the same general processing steps should be followed to ensure the property is repaired and that every opportunity to avoid foreclosure is provided to Veterans with closed loans.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Loans Following a Natural Disaster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0385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Related information: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Assistance to Homeowners – Servicers are encouraged to offer forbearance and moratoriums on foreclosures. Veterans should contact their servicer or the RLC for assistance.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Specially Adapted Housing (SAH) – Supplemental grant funds may be available if a home on which a Veteran used an SAH grant is damaged in a natural disaster.  Please contact the RLC for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58713316-8334-4bf4-a6fe-1fea435260dd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12445</TotalTime>
  <Words>194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8" baseType="lpstr"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11_Office Theme</vt:lpstr>
      <vt:lpstr>2_Office Theme</vt:lpstr>
      <vt:lpstr>7_Office Theme</vt:lpstr>
      <vt:lpstr>10_Office Theme</vt:lpstr>
      <vt:lpstr>13_Office Theme</vt:lpstr>
      <vt:lpstr>12_Office Theme</vt:lpstr>
      <vt:lpstr>36_Office Theme</vt:lpstr>
      <vt:lpstr>39_Office Theme</vt:lpstr>
      <vt:lpstr>14_Office Theme</vt:lpstr>
      <vt:lpstr>OM Standard Slides</vt:lpstr>
      <vt:lpstr>think-cell Slide</vt:lpstr>
      <vt:lpstr>  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  <vt:lpstr>Processing Loans Following a Natural Disaster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Department of Veterans Affairs</cp:lastModifiedBy>
  <cp:revision>823</cp:revision>
  <cp:lastPrinted>2017-06-05T12:03:36Z</cp:lastPrinted>
  <dcterms:created xsi:type="dcterms:W3CDTF">2016-05-04T17:57:56Z</dcterms:created>
  <dcterms:modified xsi:type="dcterms:W3CDTF">2018-03-28T12:59:29Z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