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371" r:id="rId20"/>
    <p:sldMasterId id="2147484430" r:id="rId21"/>
    <p:sldMasterId id="2147484438" r:id="rId22"/>
    <p:sldMasterId id="2147484472" r:id="rId23"/>
    <p:sldMasterId id="2147484531" r:id="rId24"/>
    <p:sldMasterId id="2147484603" r:id="rId25"/>
    <p:sldMasterId id="2147484672" r:id="rId26"/>
    <p:sldMasterId id="2147484680" r:id="rId27"/>
    <p:sldMasterId id="2147484708" r:id="rId28"/>
    <p:sldMasterId id="2147484842" r:id="rId29"/>
  </p:sldMasterIdLst>
  <p:notesMasterIdLst>
    <p:notesMasterId r:id="rId64"/>
  </p:notesMasterIdLst>
  <p:handoutMasterIdLst>
    <p:handoutMasterId r:id="rId65"/>
  </p:handoutMasterIdLst>
  <p:sldIdLst>
    <p:sldId id="987" r:id="rId30"/>
    <p:sldId id="994" r:id="rId31"/>
    <p:sldId id="996" r:id="rId32"/>
    <p:sldId id="997" r:id="rId33"/>
    <p:sldId id="998" r:id="rId34"/>
    <p:sldId id="999" r:id="rId35"/>
    <p:sldId id="1000" r:id="rId36"/>
    <p:sldId id="1030" r:id="rId37"/>
    <p:sldId id="1001" r:id="rId38"/>
    <p:sldId id="1002" r:id="rId39"/>
    <p:sldId id="1003" r:id="rId40"/>
    <p:sldId id="1004" r:id="rId41"/>
    <p:sldId id="1005" r:id="rId42"/>
    <p:sldId id="1031" r:id="rId43"/>
    <p:sldId id="1006" r:id="rId44"/>
    <p:sldId id="1007" r:id="rId45"/>
    <p:sldId id="1008" r:id="rId46"/>
    <p:sldId id="1009" r:id="rId47"/>
    <p:sldId id="1010" r:id="rId48"/>
    <p:sldId id="1011" r:id="rId49"/>
    <p:sldId id="1012" r:id="rId50"/>
    <p:sldId id="1013" r:id="rId51"/>
    <p:sldId id="1014" r:id="rId52"/>
    <p:sldId id="1015" r:id="rId53"/>
    <p:sldId id="1016" r:id="rId54"/>
    <p:sldId id="1017" r:id="rId55"/>
    <p:sldId id="1018" r:id="rId56"/>
    <p:sldId id="1019" r:id="rId57"/>
    <p:sldId id="1022" r:id="rId58"/>
    <p:sldId id="1023" r:id="rId59"/>
    <p:sldId id="1025" r:id="rId60"/>
    <p:sldId id="1026" r:id="rId61"/>
    <p:sldId id="1027" r:id="rId62"/>
    <p:sldId id="1029" r:id="rId63"/>
  </p:sldIdLst>
  <p:sldSz cx="9144000" cy="6858000" type="screen4x3"/>
  <p:notesSz cx="7010400" cy="92964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B"/>
    <a:srgbClr val="002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7" autoAdjust="0"/>
    <p:restoredTop sz="97702" autoAdjust="0"/>
  </p:normalViewPr>
  <p:slideViewPr>
    <p:cSldViewPr>
      <p:cViewPr>
        <p:scale>
          <a:sx n="110" d="100"/>
          <a:sy n="110" d="100"/>
        </p:scale>
        <p:origin x="-120" y="-84"/>
      </p:cViewPr>
      <p:guideLst>
        <p:guide orient="horz" pos="2160"/>
        <p:guide pos="2880"/>
      </p:guideLst>
    </p:cSldViewPr>
  </p:slideViewPr>
  <p:notesTextViewPr>
    <p:cViewPr>
      <p:scale>
        <a:sx n="1" d="1"/>
        <a:sy n="1" d="1"/>
      </p:scale>
      <p:origin x="0" y="0"/>
    </p:cViewPr>
  </p:notesTextViewPr>
  <p:sorterViewPr>
    <p:cViewPr>
      <p:scale>
        <a:sx n="162" d="100"/>
        <a:sy n="162" d="100"/>
      </p:scale>
      <p:origin x="0" y="9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0.xml"/><Relationship Id="rId21" Type="http://schemas.openxmlformats.org/officeDocument/2006/relationships/slideMaster" Target="slideMasters/slideMaster18.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61" Type="http://schemas.openxmlformats.org/officeDocument/2006/relationships/slide" Target="slides/slide3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2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commentAuthors" Target="commentAuthors.xml"/><Relationship Id="rId20" Type="http://schemas.openxmlformats.org/officeDocument/2006/relationships/slideMaster" Target="slideMasters/slideMaster17.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04/05/2018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04/05/2018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146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878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3517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2783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239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6897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5146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6608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5622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18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01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589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7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2543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2027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29545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481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18790200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476323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25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513431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549914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35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0423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64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67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5,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rP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April 5,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smtClean="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04/05/2018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3043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3145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April 5,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April 5,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April 5,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April 5,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April 5,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April 5,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smtClean="0"/>
              <a:t>Click to add Subtitle</a:t>
            </a:r>
            <a:endParaRPr lang="en-US" dirty="0"/>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smtClean="0"/>
              <a:t>XX/XX/XXXX</a:t>
            </a:r>
            <a:endParaRPr lang="en-US" dirty="0"/>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smtClean="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smtClean="0">
                <a:solidFill>
                  <a:srgbClr val="FFFFFF"/>
                </a:solidFill>
                <a:latin typeface="Arial" panose="020B0604020202020204" pitchFamily="34" charset="0"/>
                <a:cs typeface="Arial" panose="020B0604020202020204" pitchFamily="34" charset="0"/>
              </a:rPr>
              <a:t>Agenda</a:t>
            </a:r>
            <a:endParaRPr lang="en-US" sz="2000" b="1" dirty="0">
              <a:solidFill>
                <a:srgbClr val="FFFFFF"/>
              </a:solidFill>
              <a:latin typeface="Arial" panose="020B0604020202020204" pitchFamily="34" charset="0"/>
              <a:cs typeface="Arial" panose="020B0604020202020204" pitchFamily="34" charset="0"/>
            </a:endParaRP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3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7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8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2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3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3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4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306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04/05/2018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04/05/2018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71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05829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7631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81618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937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0868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8045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5620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0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531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802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3.xml"/><Relationship Id="rId7" Type="http://schemas.openxmlformats.org/officeDocument/2006/relationships/image" Target="../media/image16.emf"/><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35.xml"/><Relationship Id="rId7" Type="http://schemas.openxmlformats.org/officeDocument/2006/relationships/oleObject" Target="../embeddings/oleObject22.bin"/><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ags" Target="../tags/tag23.xml"/><Relationship Id="rId5" Type="http://schemas.openxmlformats.org/officeDocument/2006/relationships/vmlDrawing" Target="../drawings/vmlDrawing22.vml"/><Relationship Id="rId4" Type="http://schemas.openxmlformats.org/officeDocument/2006/relationships/theme" Target="../theme/theme24.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png"/><Relationship Id="rId4" Type="http://schemas.openxmlformats.org/officeDocument/2006/relationships/slideLayout" Target="../slideLayouts/slideLayout139.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18.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26.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24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28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33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38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04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4688664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88119010"/>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0139379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796"/>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614"/>
            <a:ext cx="2209800" cy="491987"/>
          </a:xfrm>
          <a:prstGeom prst="rect">
            <a:avLst/>
          </a:prstGeom>
        </p:spPr>
      </p:pic>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81552373"/>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
            </p:custDataLst>
            <p:extLst>
              <p:ext uri="{D42A27DB-BD31-4B8C-83A1-F6EECF244321}">
                <p14:modId xmlns:p14="http://schemas.microsoft.com/office/powerpoint/2010/main" val="197867902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148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1924160"/>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62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04/05/2018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smtClean="0">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smtClean="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smtClean="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April 5,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34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73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78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hfa.gov/DataTools/Downloads/Pages/Conforming-Loan-Limits.aspx" TargetMode="External"/><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benefits.va.gov/warms/pam26_7.asp" TargetMode="External"/><Relationship Id="rId1" Type="http://schemas.openxmlformats.org/officeDocument/2006/relationships/slideLayout" Target="../slideLayouts/slideLayout1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url?sa=i&amp;rct=j&amp;q=&amp;esrc=s&amp;source=images&amp;cd=&amp;cad=rja&amp;uact=8&amp;ved=2ahUKEwjEjdzFpfvZAhXM21MKHZtfD80QjRx6BAgAEAU&amp;url=https://www.agingcare.com/articles/va-aid-attendance-new-eligibility-rules-177294.htm&amp;psig=AOvVaw3hKxuR_FSTAK87BpT8CmLp&amp;ust=1521648740200402" TargetMode="Externa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cad=rja&amp;uact=8&amp;ved=2ahUKEwjj1ISaku_ZAhWynOAKHb6EBqcQjRx6BAgAEAU&amp;url=https://www.myfloridalaw.com/alimony/florida-alimony-calculator/&amp;psig=AOvVaw3i8HlG9IRMWcj5gJitoa_i&amp;ust=1521231258125228" TargetMode="External"/><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enefits.va.gov/HOMELOANS/documents/circulars/26_17_2.pdf" TargetMode="External"/><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i0.wp.com/letscrowdsmarter.com/wp-content/uploads/2016/06/creditunderwriting.jpg" TargetMode="External"/><Relationship Id="rId1" Type="http://schemas.openxmlformats.org/officeDocument/2006/relationships/slideLayout" Target="../slideLayouts/slideLayout1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source=images&amp;cd=&amp;cad=rja&amp;uact=8&amp;ved=2ahUKEwiC9Mv4ovvZAhUQzFMKHfZrBtQQjRx6BAgAEAU&amp;url=http://mortgageporter.com/2015/05/fannie-mae-no-longer-requires-revolving-debts-to-be-closed.html&amp;psig=AOvVaw31NeZkRiheSdgBgW6gPFFM&amp;ust=1521648060324256" TargetMode="External"/><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com/url?sa=i&amp;rct=j&amp;q=&amp;esrc=s&amp;source=images&amp;cd=&amp;cad=rja&amp;uact=8&amp;ved=2ahUKEwiArcqdo_vZAhUDylMKHXP3DMkQjRx6BAgAEAU&amp;url=https://www.american-apartment-owners-association.org/tenant-screening/glossary/rental-history/&amp;psig=AOvVaw30mmy9uM__SSA0sawBn1rG&amp;ust=1521648149373741" TargetMode="External"/><Relationship Id="rId1" Type="http://schemas.openxmlformats.org/officeDocument/2006/relationships/slideLayout" Target="../slideLayouts/slideLayout13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m/url?sa=i&amp;rct=j&amp;q=&amp;esrc=s&amp;source=images&amp;cd=&amp;cad=rja&amp;uact=8&amp;ved=2ahUKEwiq7vTNo_vZAhXR7VMKHWAdBsoQjRx6BAgAEAU&amp;url=https://www.zillow.com/mortgage-learning/debt-to-income-ratio/&amp;psig=AOvVaw2QvvVtCBgwr1L8BWdqVNUV&amp;ust=1521648243299679" TargetMode="External"/><Relationship Id="rId1" Type="http://schemas.openxmlformats.org/officeDocument/2006/relationships/slideLayout" Target="../slideLayouts/slideLayout1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cad=rja&amp;uact=8&amp;ved=2ahUKEwjFmPyXj-_ZAhXxT98KHSatBwsQjRx6BAgAEAU&amp;url=http://underwriternotes.com/income-documents-required-by-all-lenders/&amp;psig=AOvVaw2xIidsLKmL956xMbsSaZ7a&amp;ust=1521230445900149" TargetMode="External"/><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cad=rja&amp;uact=8&amp;ved=2ahUKEwjv94-Wke_ZAhVym-AKHa0sCU4QjRx6BAgAEAU&amp;url=https://www.function1.com/2016/07/splunk-knowledge-share-it-through-documentation&amp;psig=AOvVaw3Q_BDcz1xaCH_1gwojfVm4&amp;ust=1521230925063957" TargetMode="External"/><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url?sa=i&amp;rct=j&amp;q=&amp;esrc=s&amp;source=images&amp;cd=&amp;cad=rja&amp;uact=8&amp;ved=&amp;url=http://www.gildaba.it/2014archivio1q.html&amp;psig=AOvVaw1X4SLVgqLdq6Ion0c3zpJ-&amp;ust=1521648443894115" TargetMode="External"/><Relationship Id="rId1" Type="http://schemas.openxmlformats.org/officeDocument/2006/relationships/slideLayout" Target="../slideLayouts/slideLayout132.xml"/><Relationship Id="rId6" Type="http://schemas.openxmlformats.org/officeDocument/2006/relationships/hyperlink" Target="http://www.google.com/url?sa=i&amp;rct=j&amp;q=&amp;esrc=s&amp;source=images&amp;cd=&amp;cad=rja&amp;uact=8&amp;ved=2ahUKEwiSrvuPpfvZAhWMvlMKHe4gDsgQjRx6BAgAEAU&amp;url=http://enrichwise.com/2014/12/24/what-are-bonus-debentures/&amp;psig=AOvVaw3ufRkUUUlGj4VJcUSrjs8I&amp;ust=1521648650978730" TargetMode="External"/><Relationship Id="rId5" Type="http://schemas.openxmlformats.org/officeDocument/2006/relationships/image" Target="../media/image24.jpeg"/><Relationship Id="rId4" Type="http://schemas.openxmlformats.org/officeDocument/2006/relationships/hyperlink" Target="http://www.google.com/url?sa=i&amp;rct=j&amp;q=&amp;esrc=s&amp;source=images&amp;cd=&amp;cad=rja&amp;uact=8&amp;ved=2ahUKEwiC8LfDpPvZAhXGoFMKHVL4As0QjRx6BAgAEAU&amp;url=http://www.calnonprofits.org/publications/article-archive/495-new-overtime-rules-for-nonprofits-what-s-different-about-california&amp;psig=AOvVaw3YLC-xt8_kIeXHF3WE6E2r&amp;ust=1521648494482531"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benefits.va.gov/HOMELOANS/documents/circulars/26_16_10.pdf" TargetMode="Externa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prstClr val="white"/>
              </a:solidFill>
            </a:endParaRPr>
          </a:p>
          <a:p>
            <a:endParaRPr lang="en-US" dirty="0">
              <a:solidFill>
                <a:prstClr val="white"/>
              </a:solidFill>
            </a:endParaRPr>
          </a:p>
        </p:txBody>
      </p:sp>
      <p:sp>
        <p:nvSpPr>
          <p:cNvPr id="4" name="Title 3"/>
          <p:cNvSpPr>
            <a:spLocks noGrp="1"/>
          </p:cNvSpPr>
          <p:nvPr>
            <p:ph type="title"/>
          </p:nvPr>
        </p:nvSpPr>
        <p:spPr/>
        <p:txBody>
          <a:bodyPr/>
          <a:lstStyle/>
          <a:p>
            <a:endParaRPr lang="en-US" dirty="0"/>
          </a:p>
        </p:txBody>
      </p:sp>
      <p:sp>
        <p:nvSpPr>
          <p:cNvPr id="8" name="TextBox 7"/>
          <p:cNvSpPr txBox="1"/>
          <p:nvPr/>
        </p:nvSpPr>
        <p:spPr>
          <a:xfrm>
            <a:off x="152398" y="2133600"/>
            <a:ext cx="8686801" cy="2185214"/>
          </a:xfrm>
          <a:prstGeom prst="rect">
            <a:avLst/>
          </a:prstGeom>
          <a:noFill/>
        </p:spPr>
        <p:txBody>
          <a:bodyPr wrap="square" rtlCol="0">
            <a:spAutoFit/>
          </a:bodyPr>
          <a:lstStyle/>
          <a:p>
            <a:pPr algn="ctr"/>
            <a:r>
              <a:rPr lang="en-US" sz="4000" b="1" dirty="0" smtClean="0">
                <a:solidFill>
                  <a:schemeClr val="tx2"/>
                </a:solidFill>
              </a:rPr>
              <a:t>Lenders Handbook</a:t>
            </a:r>
          </a:p>
          <a:p>
            <a:pPr algn="ctr"/>
            <a:r>
              <a:rPr lang="en-US" sz="3200" b="1" dirty="0" smtClean="0">
                <a:solidFill>
                  <a:schemeClr val="tx2"/>
                </a:solidFill>
              </a:rPr>
              <a:t>Chapter 4: Changes and Additions</a:t>
            </a:r>
          </a:p>
          <a:p>
            <a:pPr algn="ctr"/>
            <a:r>
              <a:rPr lang="en-US" sz="3200" dirty="0" smtClean="0">
                <a:solidFill>
                  <a:schemeClr val="tx2"/>
                </a:solidFill>
              </a:rPr>
              <a:t>Presented by: Mark Jamison, Cleveland LPO &amp; Peggy Wallace, Roanoke LPO </a:t>
            </a:r>
          </a:p>
        </p:txBody>
      </p:sp>
    </p:spTree>
    <p:extLst>
      <p:ext uri="{BB962C8B-B14F-4D97-AF65-F5344CB8AC3E}">
        <p14:creationId xmlns:p14="http://schemas.microsoft.com/office/powerpoint/2010/main" val="123906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Self Employment Income Analysis Guidelines</a:t>
            </a:r>
          </a:p>
          <a:p>
            <a:pPr lvl="1"/>
            <a:r>
              <a:rPr lang="en-US" dirty="0" smtClean="0"/>
              <a:t>Financial Statements, including a year-to-date Profit and Loss Statement and Balance Sheet MUST be completed after one-half of the tax-year has passed to verify current income and stability of the income.</a:t>
            </a:r>
            <a:br>
              <a:rPr lang="en-US" dirty="0" smtClean="0"/>
            </a:br>
            <a:endParaRPr lang="en-US" dirty="0" smtClean="0"/>
          </a:p>
          <a:p>
            <a:r>
              <a:rPr lang="en-US" b="1" dirty="0" smtClean="0"/>
              <a:t>Added:</a:t>
            </a:r>
            <a:r>
              <a:rPr lang="en-US" dirty="0" smtClean="0"/>
              <a:t> </a:t>
            </a:r>
          </a:p>
          <a:p>
            <a:pPr lvl="1"/>
            <a:r>
              <a:rPr lang="en-US" dirty="0" smtClean="0"/>
              <a:t>Business or roll over losses must be considered from all tax returns.</a:t>
            </a:r>
          </a:p>
          <a:p>
            <a:pPr lvl="1"/>
            <a:r>
              <a:rPr lang="en-US" dirty="0" smtClean="0"/>
              <a:t>What is reported to the IRS on a joint return must be used when applying for a federally guaranteed loan. </a:t>
            </a:r>
          </a:p>
          <a:p>
            <a:pPr lvl="1"/>
            <a:r>
              <a:rPr lang="en-US" dirty="0" smtClean="0"/>
              <a:t>On a joint tax return:</a:t>
            </a:r>
          </a:p>
          <a:p>
            <a:pPr lvl="2"/>
            <a:r>
              <a:rPr lang="en-US" dirty="0" smtClean="0"/>
              <a:t> The business loss must be deducted from the borrower’s income in both community and non-community property states.</a:t>
            </a:r>
          </a:p>
          <a:p>
            <a:pPr lvl="2"/>
            <a:r>
              <a:rPr lang="en-US" dirty="0" smtClean="0"/>
              <a:t>When a borrower and co-borrower have been faced with business losses, the Veteran/borrower and his/her spouse may want to consider both being on the loan in order to potentially qualify. The credit of both borrowers must be considered.</a:t>
            </a:r>
          </a:p>
          <a:p>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1303316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a:t>
            </a:r>
            <a:r>
              <a:rPr lang="en-US" dirty="0" smtClean="0"/>
              <a:t> the LES must be an original, </a:t>
            </a:r>
            <a:r>
              <a:rPr lang="en-US" i="1" dirty="0" smtClean="0">
                <a:solidFill>
                  <a:srgbClr val="FF0000"/>
                </a:solidFill>
              </a:rPr>
              <a:t>electronic</a:t>
            </a:r>
            <a:r>
              <a:rPr lang="en-US" dirty="0" smtClean="0"/>
              <a:t>, or a copy certified by the lender to be a true copy of the original. </a:t>
            </a:r>
            <a:br>
              <a:rPr lang="en-US" dirty="0" smtClean="0"/>
            </a:br>
            <a:endParaRPr lang="en-US" dirty="0" smtClean="0"/>
          </a:p>
          <a:p>
            <a:r>
              <a:rPr lang="en-US" b="1" dirty="0" smtClean="0"/>
              <a:t>Added: Documentation of other unusual strong positive underwriting factors when ETS less than 12 months, such as: </a:t>
            </a:r>
          </a:p>
          <a:p>
            <a:pPr lvl="1"/>
            <a:r>
              <a:rPr lang="en-US" dirty="0" smtClean="0">
                <a:solidFill>
                  <a:srgbClr val="FF0000"/>
                </a:solidFill>
              </a:rPr>
              <a:t>A minimum of six months PITI, in cash, after the down payment from the borrower’s own assets (not a gift)</a:t>
            </a:r>
          </a:p>
          <a:p>
            <a:pPr lvl="1"/>
            <a:endParaRPr lang="en-US" dirty="0">
              <a:solidFill>
                <a:srgbClr val="FF0000"/>
              </a:solidFill>
            </a:endParaRPr>
          </a:p>
          <a:p>
            <a:r>
              <a:rPr lang="en-US" b="1" dirty="0" smtClean="0"/>
              <a:t>Added:</a:t>
            </a:r>
            <a:r>
              <a:rPr lang="en-US" dirty="0" smtClean="0"/>
              <a:t> If an Officer has an ETS date listed as 888888 or 000000 on his or her LES, the above documentation (in handbook, such as re-enlistment, extension, etc.) is NOT required unless there is evidence that the Officer has resigned his or her commission. </a:t>
            </a:r>
          </a:p>
          <a:p>
            <a:endParaRPr lang="en-US" dirty="0"/>
          </a:p>
          <a:p>
            <a:r>
              <a:rPr lang="en-US" b="1" dirty="0" smtClean="0"/>
              <a:t>Added: </a:t>
            </a:r>
            <a:r>
              <a:rPr lang="en-US" dirty="0" smtClean="0"/>
              <a:t>Examples regarding employment documentation added</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64654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b="1" dirty="0" smtClean="0"/>
              <a:t>Added: Verification and Analysis of Other Military Allowances</a:t>
            </a:r>
            <a:r>
              <a:rPr lang="en-US" sz="1800" b="1" dirty="0"/>
              <a:t>	</a:t>
            </a:r>
            <a:r>
              <a:rPr lang="en-US" sz="1800" b="1" dirty="0" smtClean="0"/>
              <a:t> </a:t>
            </a:r>
            <a:r>
              <a:rPr lang="en-US" sz="1800" dirty="0" smtClean="0"/>
              <a:t>If the duration of the military allowance cannot be determined, this source of income may still be used to offset short term obligations of </a:t>
            </a:r>
            <a:r>
              <a:rPr lang="en-US" sz="1800" i="1" dirty="0" smtClean="0">
                <a:solidFill>
                  <a:srgbClr val="FF0000"/>
                </a:solidFill>
              </a:rPr>
              <a:t>6 (previously 10) </a:t>
            </a:r>
            <a:r>
              <a:rPr lang="en-US" sz="1800" dirty="0" smtClean="0"/>
              <a:t>to 24 months duration. </a:t>
            </a:r>
            <a:br>
              <a:rPr lang="en-US" sz="1800" dirty="0" smtClean="0"/>
            </a:br>
            <a:endParaRPr lang="en-US" sz="1800" dirty="0" smtClean="0"/>
          </a:p>
          <a:p>
            <a:r>
              <a:rPr lang="en-US" sz="1800" b="1" dirty="0" smtClean="0"/>
              <a:t>Added:</a:t>
            </a:r>
            <a:r>
              <a:rPr lang="en-US" sz="1800" dirty="0" smtClean="0"/>
              <a:t> </a:t>
            </a:r>
            <a:r>
              <a:rPr lang="en-US" sz="1800" b="1" dirty="0" smtClean="0"/>
              <a:t>Income and Analysis of Income from Service in the Reserves or National Guard (RNG)</a:t>
            </a:r>
          </a:p>
          <a:p>
            <a:pPr lvl="1"/>
            <a:r>
              <a:rPr lang="en-US" dirty="0" smtClean="0"/>
              <a:t>If RNG income likely to continue beyond 12 months, can likely consider in effective income</a:t>
            </a:r>
          </a:p>
          <a:p>
            <a:pPr lvl="1"/>
            <a:r>
              <a:rPr lang="en-US" dirty="0" smtClean="0"/>
              <a:t>If not, this income may be used to offset obligations of </a:t>
            </a:r>
            <a:r>
              <a:rPr lang="en-US" i="1" dirty="0" smtClean="0">
                <a:solidFill>
                  <a:srgbClr val="FF0000"/>
                </a:solidFill>
              </a:rPr>
              <a:t>6 (previously 10) </a:t>
            </a:r>
            <a:r>
              <a:rPr lang="en-US" dirty="0" smtClean="0"/>
              <a:t>to 24 months duration. </a:t>
            </a:r>
            <a:br>
              <a:rPr lang="en-US" dirty="0" smtClean="0"/>
            </a:br>
            <a:endParaRPr lang="en-US" dirty="0" smtClean="0"/>
          </a:p>
          <a:p>
            <a:r>
              <a:rPr lang="en-US" sz="1800" b="1" dirty="0" smtClean="0"/>
              <a:t>Added: Income from Recently Activated Members of the RNG</a:t>
            </a:r>
          </a:p>
          <a:p>
            <a:pPr lvl="1"/>
            <a:r>
              <a:rPr lang="en-US" u="sng" dirty="0" smtClean="0"/>
              <a:t>Example</a:t>
            </a:r>
            <a:r>
              <a:rPr lang="en-US" dirty="0" smtClean="0"/>
              <a:t>. The borrower’s full time civilian employment is $3000 per month. The borrower’s current income from the Reserves due to activation is $3500 per month and orders are for 12 months.  Since the borrower’s full time employment is only $3000, the $3000 should be used to qualify.</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4126619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Added: Verification and Analysis of Income of Recently Discharged Veterans or Veterans to be Discharged from the Military </a:t>
            </a:r>
          </a:p>
          <a:p>
            <a:pPr lvl="1"/>
            <a:r>
              <a:rPr lang="en-US" dirty="0" smtClean="0"/>
              <a:t>Obtain verification of any of the following that apply:</a:t>
            </a:r>
          </a:p>
          <a:p>
            <a:pPr lvl="2"/>
            <a:r>
              <a:rPr lang="en-US" dirty="0" smtClean="0"/>
              <a:t>Employment income</a:t>
            </a:r>
          </a:p>
          <a:p>
            <a:pPr lvl="2"/>
            <a:r>
              <a:rPr lang="en-US" dirty="0" smtClean="0"/>
              <a:t>Retirement income, and/or</a:t>
            </a:r>
          </a:p>
          <a:p>
            <a:pPr lvl="2"/>
            <a:r>
              <a:rPr lang="en-US" dirty="0" smtClean="0">
                <a:solidFill>
                  <a:srgbClr val="FF0000"/>
                </a:solidFill>
              </a:rPr>
              <a:t>VA disability income</a:t>
            </a:r>
          </a:p>
          <a:p>
            <a:pPr marL="514350" lvl="1" indent="0">
              <a:buNone/>
            </a:pPr>
            <a:endParaRPr lang="en-US" dirty="0" smtClean="0"/>
          </a:p>
          <a:p>
            <a:pPr marL="914400" lvl="2" indent="0">
              <a:buNone/>
            </a:pPr>
            <a:endParaRPr lang="en-US" dirty="0">
              <a:solidFill>
                <a:srgbClr val="FF0000"/>
              </a:solidFill>
            </a:endParaRPr>
          </a:p>
          <a:p>
            <a:pPr marL="514350" lvl="1" indent="0">
              <a:buNone/>
            </a:pPr>
            <a:endParaRPr lang="en-US" dirty="0" smtClean="0">
              <a:solidFill>
                <a:srgbClr val="FF0000"/>
              </a:solidFill>
            </a:endParaRPr>
          </a:p>
          <a:p>
            <a:pPr lvl="1"/>
            <a:endParaRPr lang="en-US" dirty="0" smtClean="0">
              <a:solidFill>
                <a:srgbClr val="FF0000"/>
              </a:solidFill>
            </a:endParaRPr>
          </a:p>
          <a:p>
            <a:pPr lvl="2"/>
            <a:endParaRPr lang="en-US" dirty="0">
              <a:solidFill>
                <a:srgbClr val="FF0000"/>
              </a:solidFill>
            </a:endParaRPr>
          </a:p>
          <a:p>
            <a:pPr marL="514350" lvl="1" indent="0">
              <a:buNone/>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pic>
        <p:nvPicPr>
          <p:cNvPr id="5" name="Picture 4" descr="http://www.en.etemaaddaily.com/pages/eduandjobs/1171verificatione1474861482103.jpg"/>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4876800" cy="2971800"/>
          </a:xfrm>
          <a:prstGeom prst="rect">
            <a:avLst/>
          </a:prstGeom>
          <a:noFill/>
          <a:ln>
            <a:noFill/>
          </a:ln>
        </p:spPr>
      </p:pic>
    </p:spTree>
    <p:extLst>
      <p:ext uri="{BB962C8B-B14F-4D97-AF65-F5344CB8AC3E}">
        <p14:creationId xmlns:p14="http://schemas.microsoft.com/office/powerpoint/2010/main" val="954487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400050"/>
            <a:r>
              <a:rPr lang="en-US" b="1" dirty="0"/>
              <a:t>Added:</a:t>
            </a:r>
            <a:r>
              <a:rPr lang="en-US" dirty="0"/>
              <a:t> VA disability income is considered a benefit and does not need to be documented for likelihood of </a:t>
            </a:r>
            <a:r>
              <a:rPr lang="en-US" dirty="0" smtClean="0"/>
              <a:t>continuance</a:t>
            </a:r>
            <a:br>
              <a:rPr lang="en-US" dirty="0" smtClean="0"/>
            </a:br>
            <a:endParaRPr lang="en-US" dirty="0"/>
          </a:p>
          <a:p>
            <a:pPr marL="400050"/>
            <a:r>
              <a:rPr lang="en-US" dirty="0"/>
              <a:t>VA disability income verification will be placed on the COE. In some instances, the award amount will not be on the COE: </a:t>
            </a:r>
          </a:p>
          <a:p>
            <a:pPr marL="800100" lvl="1"/>
            <a:r>
              <a:rPr lang="en-US" dirty="0"/>
              <a:t>If the Veteran will be discharging within the next 6 months from the military and has completed a Physical Exam Board (PEB) or Medical Review Board (MEB) and will be filing for disability while still on active duty</a:t>
            </a:r>
          </a:p>
          <a:p>
            <a:pPr marL="800100" lvl="1"/>
            <a:r>
              <a:rPr lang="en-US" dirty="0"/>
              <a:t>Has recently filed for VA disability and determination not yet made</a:t>
            </a:r>
          </a:p>
          <a:p>
            <a:pPr marL="800100" lvl="1"/>
            <a:r>
              <a:rPr lang="en-US" dirty="0"/>
              <a:t>Would be entitled but receives military retirement pay</a:t>
            </a:r>
          </a:p>
          <a:p>
            <a:pPr marL="800100" lvl="1"/>
            <a:r>
              <a:rPr lang="en-US" dirty="0"/>
              <a:t>Received VA disability benefits in the past, or </a:t>
            </a:r>
          </a:p>
          <a:p>
            <a:pPr marL="800100" lvl="1"/>
            <a:r>
              <a:rPr lang="en-US" dirty="0"/>
              <a:t>Is an unmarried surviving spouse eligible to or receiving Dependency and Indemnity Compensation (DIC)</a:t>
            </a:r>
          </a:p>
          <a:p>
            <a:pPr marL="800100" lvl="1"/>
            <a:r>
              <a:rPr lang="en-US" dirty="0"/>
              <a:t>Is in receipt of VA non-service connected pension</a:t>
            </a:r>
          </a:p>
          <a:p>
            <a:pPr marL="800100" lvl="1"/>
            <a:r>
              <a:rPr lang="en-US" dirty="0"/>
              <a:t>Has a VA appointed fiduciary to handle financial </a:t>
            </a:r>
            <a:r>
              <a:rPr lang="en-US" dirty="0" smtClean="0"/>
              <a:t>matters</a:t>
            </a:r>
          </a:p>
          <a:p>
            <a:pPr marL="514350" lvl="1" indent="0">
              <a:buNone/>
            </a:pPr>
            <a:endParaRPr lang="en-US" dirty="0">
              <a:solidFill>
                <a:srgbClr val="FF0000"/>
              </a:solidFill>
            </a:endParaRPr>
          </a:p>
          <a:p>
            <a:pPr marL="400050"/>
            <a:r>
              <a:rPr lang="en-US" dirty="0"/>
              <a:t>Disability income may be verified  via bank statements, 8937 not required in all cases</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lstStyle/>
          <a:p>
            <a:r>
              <a:rPr lang="en-US" sz="2900" dirty="0"/>
              <a:t>4.02: Income-Required Documentation &amp; Analysis</a:t>
            </a:r>
            <a:br>
              <a:rPr lang="en-US" sz="2900" dirty="0"/>
            </a:br>
            <a:r>
              <a:rPr lang="en-US" sz="2900" dirty="0"/>
              <a:t>Continued</a:t>
            </a:r>
          </a:p>
        </p:txBody>
      </p:sp>
    </p:spTree>
    <p:extLst>
      <p:ext uri="{BB962C8B-B14F-4D97-AF65-F5344CB8AC3E}">
        <p14:creationId xmlns:p14="http://schemas.microsoft.com/office/powerpoint/2010/main" val="2995328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a:t>
            </a:r>
            <a:r>
              <a:rPr lang="en-US" dirty="0" smtClean="0"/>
              <a:t> If the Veteran falls under one of the above categories, perform the following:</a:t>
            </a:r>
          </a:p>
          <a:p>
            <a:pPr lvl="1"/>
            <a:r>
              <a:rPr lang="en-US" dirty="0" smtClean="0"/>
              <a:t>Submit 26-8937 to RLC where property is located and provide any supporting documents including COE</a:t>
            </a:r>
          </a:p>
          <a:p>
            <a:pPr lvl="1"/>
            <a:r>
              <a:rPr lang="en-US" dirty="0" smtClean="0"/>
              <a:t>If VA’s Compensation section has not issued a memo rating or processed a claim, the award amount cannot be provided</a:t>
            </a:r>
          </a:p>
          <a:p>
            <a:pPr lvl="1"/>
            <a:r>
              <a:rPr lang="en-US" dirty="0" smtClean="0"/>
              <a:t>A VA awards letter can be used to verify the amount and date a future monthly VA compensation will begin.  However, the COE will only reflect whether exempt or non-exempt from paying the funding fee</a:t>
            </a:r>
          </a:p>
          <a:p>
            <a:pPr lvl="1"/>
            <a:r>
              <a:rPr lang="en-US" dirty="0" smtClean="0"/>
              <a:t>The 26-8937 must be obtained by the lender </a:t>
            </a:r>
            <a:r>
              <a:rPr lang="en-US" b="1" dirty="0" smtClean="0"/>
              <a:t>BEFORE</a:t>
            </a:r>
            <a:r>
              <a:rPr lang="en-US" dirty="0" smtClean="0"/>
              <a:t> requesting prior approval processing or approving the loan under the automatic basis.  The 26-8937 must be retained with the loan package</a:t>
            </a:r>
          </a:p>
          <a:p>
            <a:pPr lvl="1"/>
            <a:r>
              <a:rPr lang="en-US" dirty="0" smtClean="0"/>
              <a:t>If the form indicates that the Veteran receives non-service connected pension or has a VA fiduciary, the loan requires prior approval processing and must be uploaded for VA’s review (see Chapter 5 for doc requirements)</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3548019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Rental Income</a:t>
            </a:r>
          </a:p>
          <a:p>
            <a:pPr lvl="1"/>
            <a:r>
              <a:rPr lang="en-US" dirty="0" smtClean="0"/>
              <a:t>Example: The Veteran’s present VA mortgage PITI is $1000 per month. Veteran is using bonus entitlement to purchase a new home. The property being vacated will be rented for $1200 per month. The payment of $1200 may be used to offset the $1000 PITI. The additional $200 received cannot be used as effective income. </a:t>
            </a:r>
          </a:p>
          <a:p>
            <a:pPr marL="457200" lvl="1" indent="0">
              <a:buNone/>
            </a:pPr>
            <a:endParaRPr lang="en-US" dirty="0"/>
          </a:p>
          <a:p>
            <a:pPr marL="400050"/>
            <a:r>
              <a:rPr lang="en-US" b="1" dirty="0" smtClean="0"/>
              <a:t>Verification of Rental Property Income</a:t>
            </a:r>
          </a:p>
          <a:p>
            <a:pPr marL="800100" lvl="1"/>
            <a:r>
              <a:rPr lang="en-US" dirty="0" smtClean="0"/>
              <a:t>If the borrower has multiple properties, the borrower must have 3 months PITI documented for </a:t>
            </a:r>
            <a:r>
              <a:rPr lang="en-US" i="1" dirty="0" smtClean="0">
                <a:solidFill>
                  <a:srgbClr val="FF0000"/>
                </a:solidFill>
              </a:rPr>
              <a:t>each</a:t>
            </a:r>
            <a:r>
              <a:rPr lang="en-US" dirty="0" smtClean="0"/>
              <a:t> property to consider the rental income.</a:t>
            </a:r>
          </a:p>
          <a:p>
            <a:pPr marL="800100" lvl="1"/>
            <a:r>
              <a:rPr lang="en-US" dirty="0" smtClean="0"/>
              <a:t>If no lien on the rental property(</a:t>
            </a:r>
            <a:r>
              <a:rPr lang="en-US" dirty="0" err="1" smtClean="0"/>
              <a:t>ies</a:t>
            </a:r>
            <a:r>
              <a:rPr lang="en-US" dirty="0" smtClean="0"/>
              <a:t>), 3 months reserves to cover expenses (taxes, hazard/flood insurance, HOA or other recurring fees must be documented.</a:t>
            </a:r>
          </a:p>
          <a:p>
            <a:pPr marL="800100" lvl="1"/>
            <a:r>
              <a:rPr lang="en-US" dirty="0" smtClean="0"/>
              <a:t>Equity in the property </a:t>
            </a:r>
            <a:r>
              <a:rPr lang="en-US" b="1" dirty="0" smtClean="0"/>
              <a:t>CANNOT</a:t>
            </a:r>
            <a:r>
              <a:rPr lang="en-US" dirty="0" smtClean="0"/>
              <a:t> be used as reserves.</a:t>
            </a:r>
          </a:p>
          <a:p>
            <a:pPr marL="800100" lvl="1"/>
            <a:r>
              <a:rPr lang="en-US" dirty="0" smtClean="0"/>
              <a:t>Cash proceeds from a VA refinance </a:t>
            </a:r>
            <a:r>
              <a:rPr lang="en-US" b="1" dirty="0" smtClean="0"/>
              <a:t>CANNOT</a:t>
            </a:r>
            <a:r>
              <a:rPr lang="en-US" dirty="0" smtClean="0"/>
              <a:t> be counted as required reserves.</a:t>
            </a:r>
          </a:p>
          <a:p>
            <a:pPr marL="800100" lvl="1"/>
            <a:r>
              <a:rPr lang="en-US" dirty="0" smtClean="0"/>
              <a:t>Gift funds </a:t>
            </a:r>
            <a:r>
              <a:rPr lang="en-US" b="1" dirty="0" smtClean="0"/>
              <a:t>CANNOT</a:t>
            </a:r>
            <a:r>
              <a:rPr lang="en-US" dirty="0" smtClean="0"/>
              <a:t> be used to meet reserve requirements</a:t>
            </a:r>
            <a:r>
              <a:rPr lang="en-US" dirty="0"/>
              <a:t>.</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1302863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a:t>
            </a:r>
            <a:r>
              <a:rPr lang="en-US" dirty="0" smtClean="0"/>
              <a:t> </a:t>
            </a:r>
            <a:r>
              <a:rPr lang="en-US" b="1" dirty="0" smtClean="0"/>
              <a:t>Analysis of Rental Property Income</a:t>
            </a:r>
          </a:p>
          <a:p>
            <a:pPr lvl="1"/>
            <a:r>
              <a:rPr lang="en-US" dirty="0" smtClean="0"/>
              <a:t>If, after adding depreciation to the negative rental income, the borrower still has rental loss, the negative income should be deducted from the overall income.</a:t>
            </a:r>
          </a:p>
          <a:p>
            <a:pPr lvl="1"/>
            <a:r>
              <a:rPr lang="en-US" dirty="0" smtClean="0"/>
              <a:t>If rental income will not or cannot be used, the full mortgage payment should be considered and reserves NOT required.</a:t>
            </a:r>
            <a:br>
              <a:rPr lang="en-US" dirty="0" smtClean="0"/>
            </a:br>
            <a:endParaRPr lang="en-US" dirty="0" smtClean="0"/>
          </a:p>
          <a:p>
            <a:r>
              <a:rPr lang="en-US" b="1" dirty="0" smtClean="0"/>
              <a:t>Added: Verification of Multi-Unit Property Securing the VA Loan</a:t>
            </a:r>
          </a:p>
          <a:p>
            <a:pPr lvl="1"/>
            <a:r>
              <a:rPr lang="en-US" dirty="0" smtClean="0"/>
              <a:t>The Veteran/borrower must occupy one unit</a:t>
            </a:r>
          </a:p>
          <a:p>
            <a:pPr lvl="1"/>
            <a:r>
              <a:rPr lang="en-US" dirty="0" smtClean="0"/>
              <a:t>For calculating guaranty, reference the one-unit limit column on the FHFA Table</a:t>
            </a:r>
            <a:r>
              <a:rPr lang="en-US" dirty="0"/>
              <a:t>: </a:t>
            </a:r>
            <a:r>
              <a:rPr lang="en-US" dirty="0">
                <a:hlinkClick r:id="rId2"/>
              </a:rPr>
              <a:t>https://</a:t>
            </a:r>
            <a:r>
              <a:rPr lang="en-US" dirty="0" smtClean="0">
                <a:hlinkClick r:id="rId2"/>
              </a:rPr>
              <a:t>www.fhfa.gov/DataTools/Downloads/Pages/Conforming-Loan-Limits.aspx</a:t>
            </a:r>
            <a:endParaRPr lang="en-US" dirty="0" smtClean="0"/>
          </a:p>
          <a:p>
            <a:pPr lvl="1"/>
            <a:r>
              <a:rPr lang="en-US" dirty="0" smtClean="0"/>
              <a:t>If each unit is separate and not under one mortgage, 6 months PITI must be verified for each separate unit.</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64742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Temporary Boarder Rental Income-Single Family Residence</a:t>
            </a:r>
          </a:p>
          <a:p>
            <a:pPr lvl="1"/>
            <a:r>
              <a:rPr lang="en-US" b="1" dirty="0" smtClean="0"/>
              <a:t>Verification Requirement: </a:t>
            </a:r>
          </a:p>
          <a:p>
            <a:pPr lvl="2"/>
            <a:r>
              <a:rPr lang="en-US" dirty="0" smtClean="0"/>
              <a:t>2 years individual income tax returns, signed and dated with all applicable schedules demonstrating boarder income</a:t>
            </a:r>
          </a:p>
          <a:p>
            <a:pPr lvl="2"/>
            <a:r>
              <a:rPr lang="en-US" dirty="0" smtClean="0"/>
              <a:t>Rental cannot impair the residential character of the property and cannot exceed 25% of total floor area</a:t>
            </a:r>
          </a:p>
          <a:p>
            <a:pPr lvl="1"/>
            <a:r>
              <a:rPr lang="en-US" b="1" dirty="0" smtClean="0"/>
              <a:t>Include boarder rental income only if: </a:t>
            </a:r>
          </a:p>
          <a:p>
            <a:pPr lvl="2"/>
            <a:r>
              <a:rPr lang="en-US" dirty="0" smtClean="0"/>
              <a:t>The borrower has reasonable likelihood of continued success</a:t>
            </a:r>
          </a:p>
          <a:p>
            <a:pPr lvl="2"/>
            <a:r>
              <a:rPr lang="en-US" dirty="0" smtClean="0"/>
              <a:t>Strength of the local rental market is positive</a:t>
            </a:r>
          </a:p>
          <a:p>
            <a:pPr marL="800100" lvl="1"/>
            <a:r>
              <a:rPr lang="en-US" b="1" dirty="0" smtClean="0"/>
              <a:t>PITI reserves are not necessary and all income may be use in the analysis</a:t>
            </a:r>
          </a:p>
          <a:p>
            <a:pPr marL="914400" lvl="2"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pic>
        <p:nvPicPr>
          <p:cNvPr id="5" name="Picture 4" descr="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310332"/>
            <a:ext cx="3714750" cy="1485900"/>
          </a:xfrm>
          <a:prstGeom prst="rect">
            <a:avLst/>
          </a:prstGeom>
          <a:noFill/>
          <a:ln>
            <a:noFill/>
          </a:ln>
        </p:spPr>
      </p:pic>
    </p:spTree>
    <p:extLst>
      <p:ext uri="{BB962C8B-B14F-4D97-AF65-F5344CB8AC3E}">
        <p14:creationId xmlns:p14="http://schemas.microsoft.com/office/powerpoint/2010/main" val="404703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Alimony, Child Support, and Maintenance Payments</a:t>
            </a:r>
          </a:p>
          <a:p>
            <a:pPr lvl="1"/>
            <a:r>
              <a:rPr lang="en-US" dirty="0" smtClean="0"/>
              <a:t>Verify the income if the borrower wants it considered. The payments must be likely to continue for </a:t>
            </a:r>
            <a:r>
              <a:rPr lang="en-US" dirty="0" smtClean="0">
                <a:solidFill>
                  <a:srgbClr val="FF0000"/>
                </a:solidFill>
              </a:rPr>
              <a:t>at least 3 years </a:t>
            </a:r>
            <a:r>
              <a:rPr lang="en-US" dirty="0" smtClean="0"/>
              <a:t>from the anticipated closing date.</a:t>
            </a:r>
          </a:p>
          <a:p>
            <a:pPr marL="457200" lvl="1" indent="0">
              <a:buNone/>
            </a:pPr>
            <a:endParaRPr lang="en-US" dirty="0" smtClean="0"/>
          </a:p>
          <a:p>
            <a:pPr marL="400050"/>
            <a:r>
              <a:rPr lang="en-US" b="1" dirty="0" smtClean="0"/>
              <a:t>Added: Automobile Allowance</a:t>
            </a:r>
          </a:p>
          <a:p>
            <a:pPr marL="800100" lvl="1"/>
            <a:r>
              <a:rPr lang="en-US" dirty="0" smtClean="0"/>
              <a:t>If the borrower reports an allowance as part of monthly qualifying income, it must be determined if the auto expense reported on IRS Form 2106 should be deducted from income.</a:t>
            </a:r>
          </a:p>
          <a:p>
            <a:pPr marL="1200150" lvl="2"/>
            <a:r>
              <a:rPr lang="en-US" dirty="0" smtClean="0"/>
              <a:t>If the reported expense is less than the auto allowance, the amount can be treated as income </a:t>
            </a:r>
          </a:p>
          <a:p>
            <a:pPr marL="1200150" lvl="2"/>
            <a:r>
              <a:rPr lang="en-US" dirty="0" smtClean="0"/>
              <a:t>If the reported expense exceeds the auto allowance, the amount must be considered a debt/obligation (Section D of Loan Analysis, 26-6393)</a:t>
            </a:r>
          </a:p>
          <a:p>
            <a:pPr marL="971550" lvl="2" indent="0">
              <a:buNone/>
            </a:pPr>
            <a:endParaRPr lang="en-US" dirty="0" smtClean="0"/>
          </a:p>
          <a:p>
            <a:pPr marL="571500" lvl="1" indent="0">
              <a:buNone/>
            </a:pPr>
            <a:r>
              <a:rPr lang="en-US" dirty="0" smtClean="0"/>
              <a:t>Any other similar allowance received by the borrower should be considered with regards to the tax return to determine whether income or expense.</a:t>
            </a:r>
          </a:p>
          <a:p>
            <a:pPr lvl="1"/>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39522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dirty="0" smtClean="0"/>
              <a:t>Changes to the VA Lenders Handbook</a:t>
            </a:r>
            <a:endParaRPr lang="en-US" dirty="0"/>
          </a:p>
        </p:txBody>
      </p:sp>
      <p:sp>
        <p:nvSpPr>
          <p:cNvPr id="2" name="Content Placeholder 1"/>
          <p:cNvSpPr>
            <a:spLocks noGrp="1"/>
          </p:cNvSpPr>
          <p:nvPr>
            <p:ph idx="1"/>
          </p:nvPr>
        </p:nvSpPr>
        <p:spPr/>
        <p:txBody>
          <a:bodyPr/>
          <a:lstStyle/>
          <a:p>
            <a:r>
              <a:rPr lang="en-US" dirty="0" smtClean="0"/>
              <a:t>Handbook Link:</a:t>
            </a:r>
            <a:r>
              <a:rPr lang="en-US" dirty="0" smtClean="0">
                <a:hlinkClick r:id="rId2"/>
              </a:rPr>
              <a:t> https</a:t>
            </a:r>
            <a:r>
              <a:rPr lang="en-US" dirty="0">
                <a:hlinkClick r:id="rId2"/>
              </a:rPr>
              <a:t>://</a:t>
            </a:r>
            <a:r>
              <a:rPr lang="en-US" dirty="0" smtClean="0">
                <a:hlinkClick r:id="rId2"/>
              </a:rPr>
              <a:t>benefits.va.gov/warms/pam26_7.asp</a:t>
            </a:r>
            <a:endParaRPr lang="en-US" dirty="0" smtClean="0"/>
          </a:p>
          <a:p>
            <a:r>
              <a:rPr lang="en-US" dirty="0" smtClean="0"/>
              <a:t>Changes have been made throughout Chapter 4—should be read in its entirety</a:t>
            </a:r>
          </a:p>
          <a:p>
            <a:r>
              <a:rPr lang="en-US" dirty="0" smtClean="0"/>
              <a:t>Information from Circulars has been incorporated </a:t>
            </a:r>
          </a:p>
          <a:p>
            <a:r>
              <a:rPr lang="en-US" dirty="0" smtClean="0"/>
              <a:t>Formatting and wording has changed</a:t>
            </a:r>
          </a:p>
          <a:p>
            <a:r>
              <a:rPr lang="en-US" dirty="0" smtClean="0"/>
              <a:t>Minor changes made to topic titles</a:t>
            </a:r>
          </a:p>
          <a:p>
            <a:r>
              <a:rPr lang="en-US" i="1" dirty="0"/>
              <a:t>Examples of Underwriting Deficiencies </a:t>
            </a:r>
            <a:r>
              <a:rPr lang="en-US" dirty="0"/>
              <a:t>topic removed from this </a:t>
            </a:r>
            <a:r>
              <a:rPr lang="en-US" dirty="0" smtClean="0"/>
              <a:t>chapter</a:t>
            </a:r>
          </a:p>
          <a:p>
            <a:r>
              <a:rPr lang="en-US" dirty="0" smtClean="0"/>
              <a:t>Major changes to Chapter 4 will be discussed today</a:t>
            </a:r>
          </a:p>
          <a:p>
            <a:pPr marL="0" indent="0" algn="ctr">
              <a:buNone/>
            </a:pPr>
            <a:endParaRPr lang="en-US" dirty="0"/>
          </a:p>
        </p:txBody>
      </p:sp>
      <p:pic>
        <p:nvPicPr>
          <p:cNvPr id="530434" name="Picture 2" descr="C:\Users\LGYGMORR\Desktop\changes-co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10000"/>
            <a:ext cx="2576512" cy="213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81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Other Types of Income</a:t>
            </a:r>
          </a:p>
          <a:p>
            <a:pPr lvl="1"/>
            <a:r>
              <a:rPr lang="en-US" dirty="0" smtClean="0"/>
              <a:t>If unable to document income to the extent that it will be received for </a:t>
            </a:r>
            <a:r>
              <a:rPr lang="en-US" dirty="0" smtClean="0">
                <a:solidFill>
                  <a:srgbClr val="FF0000"/>
                </a:solidFill>
              </a:rPr>
              <a:t>at least 3 years</a:t>
            </a:r>
            <a:r>
              <a:rPr lang="en-US" dirty="0" smtClean="0"/>
              <a:t> from the anticipated closing date, consider whether it is reasonable to use the income to offset short-term obligations of </a:t>
            </a:r>
            <a:r>
              <a:rPr lang="en-US" dirty="0" smtClean="0">
                <a:solidFill>
                  <a:srgbClr val="FF0000"/>
                </a:solidFill>
              </a:rPr>
              <a:t>6 (previously 10) </a:t>
            </a:r>
            <a:r>
              <a:rPr lang="en-US" dirty="0" smtClean="0"/>
              <a:t>to 24 months.</a:t>
            </a:r>
            <a:endParaRPr lang="en-US" dirty="0"/>
          </a:p>
          <a:p>
            <a:pPr lvl="1"/>
            <a:r>
              <a:rPr lang="en-US" dirty="0" smtClean="0"/>
              <a:t>A VA award letter or bank statement may verify the monthly award amount received</a:t>
            </a:r>
          </a:p>
          <a:p>
            <a:pPr lvl="1"/>
            <a:r>
              <a:rPr lang="en-US" dirty="0" smtClean="0"/>
              <a:t>This section has been updated to also include other income as: “notes receivable and trusts”</a:t>
            </a:r>
          </a:p>
          <a:p>
            <a:pPr lvl="1"/>
            <a:r>
              <a:rPr lang="en-US" dirty="0" smtClean="0"/>
              <a:t>The lender may include workers compensation if it will continue </a:t>
            </a:r>
            <a:r>
              <a:rPr lang="en-US" dirty="0" smtClean="0">
                <a:solidFill>
                  <a:srgbClr val="FF0000"/>
                </a:solidFill>
              </a:rPr>
              <a:t>at least 3 years</a:t>
            </a:r>
            <a:r>
              <a:rPr lang="en-US" dirty="0" smtClean="0"/>
              <a:t> from the anticipated closing date</a:t>
            </a:r>
          </a:p>
          <a:p>
            <a:pPr lvl="1"/>
            <a:r>
              <a:rPr lang="en-US" b="1" dirty="0" smtClean="0"/>
              <a:t>Foster Income Example</a:t>
            </a:r>
            <a:r>
              <a:rPr lang="en-US" dirty="0" smtClean="0"/>
              <a:t>: </a:t>
            </a:r>
          </a:p>
          <a:p>
            <a:pPr lvl="2"/>
            <a:r>
              <a:rPr lang="en-US" dirty="0" smtClean="0"/>
              <a:t>The borrower receives a stipend from the state for 2 foster children living in the residence. Instead of counting a family size of 4, a family size of 2 may be considered. </a:t>
            </a:r>
            <a:r>
              <a:rPr lang="en-US" dirty="0" smtClean="0">
                <a:solidFill>
                  <a:srgbClr val="FF0000"/>
                </a:solidFill>
              </a:rPr>
              <a:t>Note—can no longer use foster income as effective income. </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1263259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Other Type of Income (continued)</a:t>
            </a:r>
          </a:p>
          <a:p>
            <a:pPr lvl="1"/>
            <a:r>
              <a:rPr lang="en-US" dirty="0" smtClean="0"/>
              <a:t>A borrower in receipt of VA Pension or VA disability benefits with Aid and Attendance should be discussed with the VA Pension Department, Compensation Department or VA Hospital to discuss continuity into the future.</a:t>
            </a:r>
          </a:p>
          <a:p>
            <a:pPr lvl="1"/>
            <a:r>
              <a:rPr lang="en-US" dirty="0" smtClean="0"/>
              <a:t>If borrower has a contract in a foreign country (whether or not company is a US company or corporation) the income may be used if verified, stable and reliable. Consider the borrower’s past employment history and likelihood of contract being extended.</a:t>
            </a:r>
          </a:p>
          <a:p>
            <a:pPr lvl="2"/>
            <a:r>
              <a:rPr lang="en-US" dirty="0" smtClean="0"/>
              <a:t>Income paid by a foreign employer or government in foreign currency should be converted to US dollars.</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pic>
        <p:nvPicPr>
          <p:cNvPr id="5" name="irc_mi" descr="Image result for VA aid and attendanc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4181475" cy="1909762"/>
          </a:xfrm>
          <a:prstGeom prst="rect">
            <a:avLst/>
          </a:prstGeom>
          <a:noFill/>
          <a:ln>
            <a:noFill/>
          </a:ln>
        </p:spPr>
      </p:pic>
    </p:spTree>
    <p:extLst>
      <p:ext uri="{BB962C8B-B14F-4D97-AF65-F5344CB8AC3E}">
        <p14:creationId xmlns:p14="http://schemas.microsoft.com/office/powerpoint/2010/main" val="860076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87964"/>
          </a:xfrm>
        </p:spPr>
        <p:txBody>
          <a:bodyPr/>
          <a:lstStyle/>
          <a:p>
            <a:r>
              <a:rPr lang="en-US" b="1" dirty="0" smtClean="0"/>
              <a:t>Added: Income Taxes, Tax Credits and Other Deductions From Income</a:t>
            </a:r>
          </a:p>
          <a:p>
            <a:pPr lvl="1"/>
            <a:r>
              <a:rPr lang="en-US" dirty="0" smtClean="0"/>
              <a:t>The income tax should be based upon the borrower’s residence and what is documented in the guide to the IRS, and </a:t>
            </a:r>
            <a:r>
              <a:rPr lang="en-US" b="1" dirty="0" smtClean="0"/>
              <a:t>NOT</a:t>
            </a:r>
            <a:r>
              <a:rPr lang="en-US" dirty="0" smtClean="0"/>
              <a:t> solely the amount claimed on the paystub.</a:t>
            </a:r>
          </a:p>
          <a:p>
            <a:pPr lvl="1"/>
            <a:r>
              <a:rPr lang="en-US" dirty="0" smtClean="0"/>
              <a:t>An active duty service member’s LES may have a different tax state deduction that the state where he or she will be purchasing or refinancing. Select the state listed on the LES for the state taxes to be considered in state tax deductions.</a:t>
            </a:r>
          </a:p>
          <a:p>
            <a:pPr marL="457200" lvl="1" indent="0">
              <a:buNone/>
            </a:pPr>
            <a:endParaRPr lang="en-US" dirty="0" smtClean="0"/>
          </a:p>
          <a:p>
            <a:r>
              <a:rPr lang="en-US" b="1" dirty="0" smtClean="0"/>
              <a:t>Added: Other Deductions from Income</a:t>
            </a:r>
          </a:p>
          <a:p>
            <a:pPr lvl="1"/>
            <a:r>
              <a:rPr lang="en-US" dirty="0" smtClean="0"/>
              <a:t>Include any costs for job related expenses, child care, significant commuting costs, and another other direct or incidental costs associated with the borrower’s or spouse’s employment</a:t>
            </a:r>
          </a:p>
          <a:p>
            <a:pPr lvl="1"/>
            <a:r>
              <a:rPr lang="en-US" dirty="0" smtClean="0"/>
              <a:t>Up to age 12, the lender is responsible for determining if there are any child care expenses for the borrower(s)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p:cNvSpPr>
            <a:spLocks noGrp="1"/>
          </p:cNvSpPr>
          <p:nvPr>
            <p:ph type="title"/>
          </p:nvPr>
        </p:nvSpPr>
        <p:spPr/>
        <p:txBody>
          <a:bodyPr/>
          <a:lstStyle/>
          <a:p>
            <a:r>
              <a:rPr lang="en-US" dirty="0" smtClean="0"/>
              <a:t>4.03: Income Taxes and Other Deductions</a:t>
            </a:r>
            <a:endParaRPr lang="en-US" dirty="0"/>
          </a:p>
        </p:txBody>
      </p:sp>
    </p:spTree>
    <p:extLst>
      <p:ext uri="{BB962C8B-B14F-4D97-AF65-F5344CB8AC3E}">
        <p14:creationId xmlns:p14="http://schemas.microsoft.com/office/powerpoint/2010/main" val="1772428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Added: Assets and Amount of Cash Required for Closing</a:t>
            </a:r>
          </a:p>
          <a:p>
            <a:pPr lvl="1"/>
            <a:r>
              <a:rPr lang="en-US" dirty="0" smtClean="0"/>
              <a:t>The assets securing a loan(s) against deposited funds (signature loans, cash value life insurance policies, 401(k) loans, etc.) may not be included as an asset on VA Form 26-6393. </a:t>
            </a:r>
            <a:endParaRPr lang="en-US" dirty="0"/>
          </a:p>
          <a:p>
            <a:r>
              <a:rPr lang="en-US" sz="2200" b="1" dirty="0" smtClean="0"/>
              <a:t>Added: Pending Sale of Real Estate</a:t>
            </a:r>
          </a:p>
          <a:p>
            <a:pPr lvl="1"/>
            <a:r>
              <a:rPr lang="en-US" dirty="0" smtClean="0"/>
              <a:t>Sale proceeds may be necessary to:</a:t>
            </a:r>
          </a:p>
          <a:p>
            <a:pPr lvl="2"/>
            <a:r>
              <a:rPr lang="en-US" dirty="0" smtClean="0"/>
              <a:t>Clear the outstanding mortgage(s) against the property</a:t>
            </a:r>
          </a:p>
          <a:p>
            <a:pPr lvl="2"/>
            <a:r>
              <a:rPr lang="en-US" dirty="0" smtClean="0"/>
              <a:t>Pay outstanding consumer obligations</a:t>
            </a:r>
          </a:p>
          <a:p>
            <a:pPr lvl="2"/>
            <a:r>
              <a:rPr lang="en-US" dirty="0" smtClean="0"/>
              <a:t>Make a down payment or pay closing costs on the VA loan, and/or</a:t>
            </a:r>
          </a:p>
          <a:p>
            <a:pPr lvl="2"/>
            <a:r>
              <a:rPr lang="en-US" dirty="0" smtClean="0"/>
              <a:t>Restore previously used VA entitlement.</a:t>
            </a:r>
          </a:p>
          <a:p>
            <a:pPr lvl="1"/>
            <a:r>
              <a:rPr lang="en-US" dirty="0" smtClean="0"/>
              <a:t>Evidence the sale has been completed should be included in the closing package to verify proceeds from the sale</a:t>
            </a:r>
          </a:p>
          <a:p>
            <a:pPr lvl="1"/>
            <a:r>
              <a:rPr lang="en-US" dirty="0" smtClean="0"/>
              <a:t>As an alternative, the Veteran may sell the property with the buyer assuming the outstanding mortgage (Chapter 6 addresses Assumptions and Release of Liability)</a:t>
            </a:r>
          </a:p>
          <a:p>
            <a:pPr lvl="2"/>
            <a:r>
              <a:rPr lang="en-US" dirty="0" smtClean="0"/>
              <a:t>Substitution of Entitlement (SOE) may be possible</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p:cNvSpPr>
            <a:spLocks noGrp="1"/>
          </p:cNvSpPr>
          <p:nvPr>
            <p:ph type="title"/>
          </p:nvPr>
        </p:nvSpPr>
        <p:spPr/>
        <p:txBody>
          <a:bodyPr/>
          <a:lstStyle/>
          <a:p>
            <a:r>
              <a:rPr lang="en-US" dirty="0" smtClean="0"/>
              <a:t>4.04: Assets and Closing Requirements</a:t>
            </a:r>
            <a:endParaRPr lang="en-US" dirty="0"/>
          </a:p>
        </p:txBody>
      </p:sp>
    </p:spTree>
    <p:extLst>
      <p:ext uri="{BB962C8B-B14F-4D97-AF65-F5344CB8AC3E}">
        <p14:creationId xmlns:p14="http://schemas.microsoft.com/office/powerpoint/2010/main" val="3713190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Gift Funds</a:t>
            </a:r>
          </a:p>
          <a:p>
            <a:pPr lvl="1"/>
            <a:r>
              <a:rPr lang="en-US" dirty="0" smtClean="0"/>
              <a:t>A gift may be provided by a donor that does not have any affiliation with the builder, developer, real estate agent, or any other interested party to the transaction. A gift letter must: </a:t>
            </a:r>
          </a:p>
          <a:p>
            <a:pPr lvl="2"/>
            <a:r>
              <a:rPr lang="en-US" dirty="0" smtClean="0"/>
              <a:t>Specify the dollar amount of the gift</a:t>
            </a:r>
          </a:p>
          <a:p>
            <a:pPr lvl="2"/>
            <a:r>
              <a:rPr lang="en-US" dirty="0" smtClean="0"/>
              <a:t>Include the donor’s statement that no repayment is expected; and </a:t>
            </a:r>
          </a:p>
          <a:p>
            <a:pPr lvl="2"/>
            <a:r>
              <a:rPr lang="en-US" dirty="0" smtClean="0"/>
              <a:t>Indicate the donor’s name, address, telephone number, and relationship to the borrower.</a:t>
            </a:r>
          </a:p>
          <a:p>
            <a:pPr marL="914400" lvl="2" indent="0">
              <a:buNone/>
            </a:pPr>
            <a:endParaRPr lang="en-US" dirty="0" smtClean="0"/>
          </a:p>
          <a:p>
            <a:pPr lvl="1"/>
            <a:r>
              <a:rPr lang="en-US" dirty="0" smtClean="0"/>
              <a:t>The lender must verify sufficient funds to cover the gift have been transferred to the borrower’s account or will be documented as received by the closing agent at the time of closing. Acceptable documentation includes:</a:t>
            </a:r>
          </a:p>
          <a:p>
            <a:pPr lvl="2"/>
            <a:r>
              <a:rPr lang="en-US" dirty="0" smtClean="0"/>
              <a:t>Evidence of the borrower’s deposit, or </a:t>
            </a:r>
          </a:p>
          <a:p>
            <a:pPr lvl="2"/>
            <a:r>
              <a:rPr lang="en-US" dirty="0" smtClean="0"/>
              <a:t>A copy of the donor’s funds by check/electronic transfer to closing agent, or</a:t>
            </a:r>
          </a:p>
          <a:p>
            <a:pPr lvl="2"/>
            <a:r>
              <a:rPr lang="en-US" dirty="0" smtClean="0"/>
              <a:t>The CD showing receipt of donor’s funds</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p:cNvSpPr>
            <a:spLocks noGrp="1"/>
          </p:cNvSpPr>
          <p:nvPr>
            <p:ph type="title"/>
          </p:nvPr>
        </p:nvSpPr>
        <p:spPr/>
        <p:txBody>
          <a:bodyPr/>
          <a:lstStyle/>
          <a:p>
            <a:r>
              <a:rPr lang="en-US" dirty="0" smtClean="0"/>
              <a:t>4.04: Assets and Closing Requirements continued</a:t>
            </a:r>
            <a:endParaRPr lang="en-US" dirty="0"/>
          </a:p>
        </p:txBody>
      </p:sp>
    </p:spTree>
    <p:extLst>
      <p:ext uri="{BB962C8B-B14F-4D97-AF65-F5344CB8AC3E}">
        <p14:creationId xmlns:p14="http://schemas.microsoft.com/office/powerpoint/2010/main" val="1851633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Verification Requirements for Debts and Obligations</a:t>
            </a:r>
          </a:p>
          <a:p>
            <a:pPr lvl="1"/>
            <a:r>
              <a:rPr lang="en-US" dirty="0" smtClean="0"/>
              <a:t>In community property states, the lender must: </a:t>
            </a:r>
          </a:p>
          <a:p>
            <a:pPr lvl="2"/>
            <a:r>
              <a:rPr lang="en-US" dirty="0" smtClean="0"/>
              <a:t>Obtain a credit report on the non-purchasing spouse in addition to the Veteran’s</a:t>
            </a:r>
          </a:p>
          <a:p>
            <a:pPr lvl="2"/>
            <a:r>
              <a:rPr lang="en-US" dirty="0" smtClean="0"/>
              <a:t>Include the monthly payment of the non-purchasing spouse’s debts on VA Form 26-6393, Loan Analysis.  For debts such as judgments and unpaid collections, lenders should consider the Veteran’s capacity to address the debt(s).</a:t>
            </a:r>
          </a:p>
          <a:p>
            <a:pPr lvl="2"/>
            <a:r>
              <a:rPr lang="en-US" dirty="0" smtClean="0"/>
              <a:t>Develop the facts around any unsatisfied judgments on the spouse’s credit report</a:t>
            </a:r>
          </a:p>
          <a:p>
            <a:pPr lvl="2"/>
            <a:r>
              <a:rPr lang="en-US" dirty="0" smtClean="0"/>
              <a:t>Exclude monthly payment on the spouse’s debts from the Loan Analysis when a reliable source of income for the spouse is verified </a:t>
            </a:r>
          </a:p>
          <a:p>
            <a:pPr lvl="2"/>
            <a:r>
              <a:rPr lang="en-US" dirty="0" smtClean="0"/>
              <a:t>Document creditworthiness on the Loan Analysis</a:t>
            </a:r>
          </a:p>
          <a:p>
            <a:pPr marL="914400" lvl="2" indent="0">
              <a:buNone/>
            </a:pPr>
            <a:endParaRPr lang="en-US" dirty="0" smtClean="0">
              <a:solidFill>
                <a:srgbClr val="7030A0"/>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p:cNvSpPr>
            <a:spLocks noGrp="1"/>
          </p:cNvSpPr>
          <p:nvPr>
            <p:ph type="title"/>
          </p:nvPr>
        </p:nvSpPr>
        <p:spPr/>
        <p:txBody>
          <a:bodyPr/>
          <a:lstStyle/>
          <a:p>
            <a:r>
              <a:rPr lang="en-US" dirty="0" smtClean="0"/>
              <a:t>4.05: Debts and Obligations</a:t>
            </a:r>
            <a:endParaRPr lang="en-US" dirty="0"/>
          </a:p>
        </p:txBody>
      </p:sp>
    </p:spTree>
    <p:extLst>
      <p:ext uri="{BB962C8B-B14F-4D97-AF65-F5344CB8AC3E}">
        <p14:creationId xmlns:p14="http://schemas.microsoft.com/office/powerpoint/2010/main" val="4085801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Verification of Alimony and Child Support Obligations</a:t>
            </a:r>
          </a:p>
          <a:p>
            <a:pPr lvl="1"/>
            <a:r>
              <a:rPr lang="en-US" dirty="0" smtClean="0"/>
              <a:t>Spousal support may be treated as a reduction in income of VA Form 26-6393, Loan Analysis</a:t>
            </a:r>
          </a:p>
          <a:p>
            <a:pPr lvl="1"/>
            <a:r>
              <a:rPr lang="en-US" dirty="0" smtClean="0"/>
              <a:t>Child support payment is treated as a liability on VA Form 26-6393, Loan Analysis</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p:cNvSpPr>
            <a:spLocks noGrp="1"/>
          </p:cNvSpPr>
          <p:nvPr>
            <p:ph type="title"/>
          </p:nvPr>
        </p:nvSpPr>
        <p:spPr/>
        <p:txBody>
          <a:bodyPr/>
          <a:lstStyle/>
          <a:p>
            <a:r>
              <a:rPr lang="en-US" dirty="0" smtClean="0"/>
              <a:t>4.05: Debts and Obligations</a:t>
            </a:r>
            <a:r>
              <a:rPr lang="en-US" dirty="0"/>
              <a:t> </a:t>
            </a:r>
            <a:r>
              <a:rPr lang="en-US" dirty="0" smtClean="0"/>
              <a:t>continued</a:t>
            </a:r>
            <a:endParaRPr lang="en-US" dirty="0"/>
          </a:p>
        </p:txBody>
      </p:sp>
      <p:pic>
        <p:nvPicPr>
          <p:cNvPr id="532482" name="Picture 2" descr="Image result for alimony and child suppo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200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35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Student Loans</a:t>
            </a:r>
          </a:p>
          <a:p>
            <a:pPr lvl="1"/>
            <a:r>
              <a:rPr lang="en-US" dirty="0"/>
              <a:t>Language from Circular </a:t>
            </a:r>
            <a:r>
              <a:rPr lang="en-US" dirty="0" smtClean="0"/>
              <a:t>26-17-02 </a:t>
            </a:r>
            <a:r>
              <a:rPr lang="en-US" dirty="0"/>
              <a:t>incorporated into </a:t>
            </a:r>
            <a:r>
              <a:rPr lang="en-US" dirty="0" smtClean="0"/>
              <a:t>Handbook</a:t>
            </a:r>
          </a:p>
          <a:p>
            <a:pPr marL="457200" lvl="1" indent="0">
              <a:buNone/>
            </a:pPr>
            <a:r>
              <a:rPr lang="en-US" dirty="0" smtClean="0">
                <a:hlinkClick r:id="rId2"/>
              </a:rPr>
              <a:t>https</a:t>
            </a:r>
            <a:r>
              <a:rPr lang="en-US" dirty="0">
                <a:hlinkClick r:id="rId2"/>
              </a:rPr>
              <a:t>://</a:t>
            </a:r>
            <a:r>
              <a:rPr lang="en-US" dirty="0" smtClean="0">
                <a:hlinkClick r:id="rId2"/>
              </a:rPr>
              <a:t>www.benefits.va.gov/HOMELOANS/documents/circulars/26_17_2.pdf</a:t>
            </a:r>
            <a:endParaRPr lang="en-US" dirty="0" smtClean="0"/>
          </a:p>
          <a:p>
            <a:pPr lvl="1"/>
            <a:r>
              <a:rPr lang="en-US" dirty="0" smtClean="0"/>
              <a:t>If a borrower provides written evidence that the student loan debt will be deferred beyond 12 months of closing, a monthly payment does not need to be considered</a:t>
            </a:r>
          </a:p>
          <a:p>
            <a:pPr lvl="1"/>
            <a:r>
              <a:rPr lang="en-US" dirty="0" smtClean="0"/>
              <a:t>If a student loan is in repayment or scheduled to begin within 12 months of closing, the lender MUST consider the anticipated monthly payment and utilize the payment established by:</a:t>
            </a:r>
          </a:p>
          <a:p>
            <a:pPr lvl="2"/>
            <a:r>
              <a:rPr lang="en-US" dirty="0" smtClean="0"/>
              <a:t>Calculating each loan at a rate of 5% of the outstanding balance divided by 12 months</a:t>
            </a:r>
          </a:p>
          <a:p>
            <a:pPr lvl="2"/>
            <a:r>
              <a:rPr lang="en-US" dirty="0" smtClean="0"/>
              <a:t>If the payment(s) reported on the credit report is less than the threshold payment calculation (above)the lender must use the payment on the credit report</a:t>
            </a:r>
          </a:p>
          <a:p>
            <a:pPr lvl="2"/>
            <a:r>
              <a:rPr lang="en-US" dirty="0" smtClean="0"/>
              <a:t>If the payment reported on the credit report is less than the threshold payment calculation (above), to count the lower payment, the file must contain a statement from the student loan servicer reflecting actual terms and payment for each loan</a:t>
            </a:r>
          </a:p>
          <a:p>
            <a:pPr lvl="3"/>
            <a:r>
              <a:rPr lang="en-US" dirty="0" smtClean="0"/>
              <a:t>Statement must be dated within 60 days of loan closing</a:t>
            </a:r>
          </a:p>
          <a:p>
            <a:pPr lvl="3"/>
            <a:r>
              <a:rPr lang="en-US" dirty="0" smtClean="0"/>
              <a:t>Lender’s discretion regarding credit supplementation</a:t>
            </a:r>
          </a:p>
          <a:p>
            <a:endParaRPr lang="en-US" b="1"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p:cNvSpPr>
            <a:spLocks noGrp="1"/>
          </p:cNvSpPr>
          <p:nvPr>
            <p:ph type="title"/>
          </p:nvPr>
        </p:nvSpPr>
        <p:spPr/>
        <p:txBody>
          <a:bodyPr/>
          <a:lstStyle/>
          <a:p>
            <a:r>
              <a:rPr lang="en-US" dirty="0" smtClean="0"/>
              <a:t>4.05: Debts and Obligations continued</a:t>
            </a:r>
            <a:endParaRPr lang="en-US" dirty="0"/>
          </a:p>
        </p:txBody>
      </p:sp>
    </p:spTree>
    <p:extLst>
      <p:ext uri="{BB962C8B-B14F-4D97-AF65-F5344CB8AC3E}">
        <p14:creationId xmlns:p14="http://schemas.microsoft.com/office/powerpoint/2010/main" val="257525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Loan Secured by Deposited Funds</a:t>
            </a:r>
          </a:p>
          <a:p>
            <a:pPr lvl="1"/>
            <a:r>
              <a:rPr lang="en-US" dirty="0" smtClean="0"/>
              <a:t>Certain types of loans secured against deposited funds (signature loans, cash value life insurance policies, 401(k), etc.) in which repayment may be obtained by extinguishing the asset, does not require repayment consideration for loan requirements.</a:t>
            </a:r>
          </a:p>
          <a:p>
            <a:pPr lvl="1"/>
            <a:r>
              <a:rPr lang="en-US" dirty="0" smtClean="0"/>
              <a:t>Use the current balance times 60% minus loan balance to equal the usable amount to consider as an asset</a:t>
            </a:r>
          </a:p>
          <a:p>
            <a:pPr lvl="1"/>
            <a:r>
              <a:rPr lang="en-US" dirty="0" smtClean="0"/>
              <a:t>A statement is only necessary to verify the amount used as an asset</a:t>
            </a:r>
          </a:p>
          <a:p>
            <a:pPr lvl="1"/>
            <a:endParaRPr lang="en-US" dirty="0"/>
          </a:p>
          <a:p>
            <a:r>
              <a:rPr lang="en-US" b="1" dirty="0" smtClean="0"/>
              <a:t>Added: Open 30-Day Charge Accounts</a:t>
            </a:r>
          </a:p>
          <a:p>
            <a:pPr lvl="1"/>
            <a:r>
              <a:rPr lang="en-US" dirty="0" smtClean="0"/>
              <a:t>An account in which the borrower(s) must pay off the outstanding balance every month</a:t>
            </a:r>
          </a:p>
          <a:p>
            <a:pPr lvl="2"/>
            <a:r>
              <a:rPr lang="en-US" dirty="0" smtClean="0"/>
              <a:t>For open 30-day accounts:</a:t>
            </a:r>
          </a:p>
          <a:p>
            <a:pPr lvl="3"/>
            <a:r>
              <a:rPr lang="en-US" dirty="0" smtClean="0"/>
              <a:t>Determine if the borrower pays the balance in full each month and has verified funds to cover the balance plus required closing costs</a:t>
            </a:r>
          </a:p>
          <a:p>
            <a:pPr lvl="3"/>
            <a:r>
              <a:rPr lang="en-US" dirty="0" smtClean="0"/>
              <a:t>If there are sufficient verified funds, payment does not need to be considered</a:t>
            </a:r>
          </a:p>
          <a:p>
            <a:pPr lvl="3"/>
            <a:r>
              <a:rPr lang="en-US" dirty="0" smtClean="0"/>
              <a:t>If insufficient assets, a minimum of 5% of the balance should be considered</a:t>
            </a:r>
          </a:p>
          <a:p>
            <a:pPr lvl="1"/>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
        <p:nvSpPr>
          <p:cNvPr id="4" name="Title 3"/>
          <p:cNvSpPr>
            <a:spLocks noGrp="1"/>
          </p:cNvSpPr>
          <p:nvPr>
            <p:ph type="title"/>
          </p:nvPr>
        </p:nvSpPr>
        <p:spPr/>
        <p:txBody>
          <a:bodyPr/>
          <a:lstStyle/>
          <a:p>
            <a:r>
              <a:rPr lang="en-US" dirty="0"/>
              <a:t>4.05: Debts and </a:t>
            </a:r>
            <a:r>
              <a:rPr lang="en-US" dirty="0" smtClean="0"/>
              <a:t>Obligations continued</a:t>
            </a:r>
            <a:endParaRPr lang="en-US" dirty="0"/>
          </a:p>
        </p:txBody>
      </p:sp>
    </p:spTree>
    <p:extLst>
      <p:ext uri="{BB962C8B-B14F-4D97-AF65-F5344CB8AC3E}">
        <p14:creationId xmlns:p14="http://schemas.microsoft.com/office/powerpoint/2010/main" val="3583477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Credit Report Standards</a:t>
            </a:r>
          </a:p>
          <a:p>
            <a:pPr lvl="1"/>
            <a:r>
              <a:rPr lang="en-US" dirty="0" smtClean="0"/>
              <a:t>If possible, the cost of the credit report must be listed on the credit report.  If not possible, an itemized invoice identifying the borrower(s) is required to verify the cost on the Closing Disclosure (CD) when charging the borrower.</a:t>
            </a:r>
            <a:br>
              <a:rPr lang="en-US" dirty="0" smtClean="0"/>
            </a:br>
            <a:endParaRPr lang="en-US" dirty="0" smtClean="0"/>
          </a:p>
          <a:p>
            <a:r>
              <a:rPr lang="en-US" b="1" dirty="0" smtClean="0"/>
              <a:t>Added: Collection Accounts</a:t>
            </a:r>
          </a:p>
          <a:p>
            <a:pPr lvl="1"/>
            <a:r>
              <a:rPr lang="en-US" dirty="0" smtClean="0"/>
              <a:t>While VA does not require that collection accounts be paid-off prior to closing if overall credit is acceptable, an underwriter must address the collection account(s) with an explanation on VA Form 26-6393, Loan Analysis.</a:t>
            </a:r>
          </a:p>
          <a:p>
            <a:pPr lvl="1"/>
            <a:r>
              <a:rPr lang="en-US" dirty="0" smtClean="0"/>
              <a:t>If the collection account is listed on the credit report with a minimum payment, the debt should be recognized at the minimum payment amount.</a:t>
            </a:r>
            <a:br>
              <a:rPr lang="en-US" dirty="0" smtClean="0"/>
            </a:br>
            <a:endParaRPr lang="en-US" dirty="0" smtClean="0"/>
          </a:p>
          <a:p>
            <a:r>
              <a:rPr lang="en-US" b="1" dirty="0" smtClean="0"/>
              <a:t>Added: Charged Off Accounts</a:t>
            </a:r>
          </a:p>
          <a:p>
            <a:pPr lvl="1"/>
            <a:r>
              <a:rPr lang="en-US" dirty="0" smtClean="0"/>
              <a:t>The underwriter must address the circumstances regarding the negative credit history when reviewing the overall credit. </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4" name="Title 3"/>
          <p:cNvSpPr>
            <a:spLocks noGrp="1"/>
          </p:cNvSpPr>
          <p:nvPr>
            <p:ph type="title"/>
          </p:nvPr>
        </p:nvSpPr>
        <p:spPr/>
        <p:txBody>
          <a:bodyPr/>
          <a:lstStyle/>
          <a:p>
            <a:r>
              <a:rPr lang="en-US" sz="2800" dirty="0" smtClean="0"/>
              <a:t>4.07 Credit History-Required Documentation &amp; Analysis</a:t>
            </a:r>
            <a:endParaRPr lang="en-US" sz="2800" dirty="0"/>
          </a:p>
        </p:txBody>
      </p:sp>
    </p:spTree>
    <p:extLst>
      <p:ext uri="{BB962C8B-B14F-4D97-AF65-F5344CB8AC3E}">
        <p14:creationId xmlns:p14="http://schemas.microsoft.com/office/powerpoint/2010/main" val="349476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solidFill>
                <a:srgbClr val="FF0000"/>
              </a:solidFill>
            </a:endParaRPr>
          </a:p>
          <a:p>
            <a:r>
              <a:rPr lang="en-US" b="1" dirty="0" smtClean="0"/>
              <a:t>Added</a:t>
            </a:r>
            <a:r>
              <a:rPr lang="en-US" dirty="0" smtClean="0"/>
              <a:t>: Digital signatures can be accepted as an original signature or wet signature as defined by the Electronic Signatures in </a:t>
            </a:r>
            <a:r>
              <a:rPr lang="en-US" dirty="0"/>
              <a:t>G</a:t>
            </a:r>
            <a:r>
              <a:rPr lang="en-US" dirty="0" smtClean="0"/>
              <a:t>lobal and National Commerce Act, commonly known as the E-sign Act. </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lstStyle/>
          <a:p>
            <a:r>
              <a:rPr lang="en-US" dirty="0" smtClean="0"/>
              <a:t>4.01: General Underwriting Information</a:t>
            </a:r>
            <a:endParaRPr lang="en-US" dirty="0"/>
          </a:p>
        </p:txBody>
      </p:sp>
      <p:pic>
        <p:nvPicPr>
          <p:cNvPr id="5" name="Picture 4" descr="creditunderwriti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33800"/>
            <a:ext cx="4199890" cy="1552575"/>
          </a:xfrm>
          <a:prstGeom prst="rect">
            <a:avLst/>
          </a:prstGeom>
          <a:noFill/>
          <a:ln>
            <a:noFill/>
          </a:ln>
        </p:spPr>
      </p:pic>
    </p:spTree>
    <p:extLst>
      <p:ext uri="{BB962C8B-B14F-4D97-AF65-F5344CB8AC3E}">
        <p14:creationId xmlns:p14="http://schemas.microsoft.com/office/powerpoint/2010/main" val="1058042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Added: Judgments</a:t>
            </a:r>
          </a:p>
          <a:p>
            <a:pPr lvl="1"/>
            <a:r>
              <a:rPr lang="en-US" dirty="0" smtClean="0"/>
              <a:t>In certain cases when a judgment has only been in place for a few months, an underwriter could justify on VA Form 26-6393, Loan Analysis, a shorter repayment history if the documentation indicates the borrower immediately addressed the judgment after it was filed and began a repayment plan.</a:t>
            </a:r>
          </a:p>
          <a:p>
            <a:pPr marL="400050"/>
            <a:r>
              <a:rPr lang="en-US" b="1" dirty="0" smtClean="0"/>
              <a:t>Added: Foreclosures</a:t>
            </a:r>
          </a:p>
          <a:p>
            <a:pPr marL="800100" lvl="1"/>
            <a:r>
              <a:rPr lang="en-US" dirty="0" smtClean="0"/>
              <a:t>If a foreclosure, deed in lieu, or short sale process is in conjunction with a bankruptcy, use the latest date of either the discharge of the bankruptcy or transfer of title for the home to establish the beginning date of re-established credit. </a:t>
            </a:r>
          </a:p>
          <a:p>
            <a:pPr marL="400050"/>
            <a:r>
              <a:rPr lang="en-US" b="1" dirty="0" smtClean="0"/>
              <a:t>Added: Deed in Lieu (DIL) or Short Sale</a:t>
            </a:r>
          </a:p>
          <a:p>
            <a:pPr marL="800100" lvl="1"/>
            <a:r>
              <a:rPr lang="en-US" dirty="0" smtClean="0"/>
              <a:t>Develop complete information on the facts and circumstances if the borrower(s) voluntarily surrendered the property. </a:t>
            </a:r>
          </a:p>
          <a:p>
            <a:pPr marL="800100" lvl="1"/>
            <a:r>
              <a:rPr lang="en-US" dirty="0" smtClean="0"/>
              <a:t>If the borrower’s payment history before the short sale or DIL was satisfactory, a waiting period from the date of transfer of the property may not be necessary.</a:t>
            </a:r>
          </a:p>
          <a:p>
            <a:pPr marL="800100" lvl="1"/>
            <a:r>
              <a:rPr lang="en-US" dirty="0" smtClean="0"/>
              <a:t>If the foreclosure, DIL or short sale was on a VA loan, a borrower may not have full entitlement.</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p:cNvSpPr>
            <a:spLocks noGrp="1"/>
          </p:cNvSpPr>
          <p:nvPr>
            <p:ph type="title"/>
          </p:nvPr>
        </p:nvSpPr>
        <p:spPr/>
        <p:txBody>
          <a:bodyPr/>
          <a:lstStyle/>
          <a:p>
            <a:r>
              <a:rPr lang="en-US" sz="2900" dirty="0"/>
              <a:t>4.07 Credit History-Required Documentation &amp; </a:t>
            </a:r>
            <a:r>
              <a:rPr lang="en-US" sz="2900" dirty="0" smtClean="0"/>
              <a:t>Analysis continued</a:t>
            </a:r>
            <a:endParaRPr lang="en-US" sz="2900" dirty="0"/>
          </a:p>
        </p:txBody>
      </p:sp>
    </p:spTree>
    <p:extLst>
      <p:ext uri="{BB962C8B-B14F-4D97-AF65-F5344CB8AC3E}">
        <p14:creationId xmlns:p14="http://schemas.microsoft.com/office/powerpoint/2010/main" val="2915316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General AUS Information </a:t>
            </a:r>
          </a:p>
          <a:p>
            <a:pPr lvl="1"/>
            <a:r>
              <a:rPr lang="en-US" dirty="0" smtClean="0"/>
              <a:t>Although VA has approved the use of AUS systems, we are not the vendor and the terms and conditions of these systems must be negotiated directly with the provider</a:t>
            </a:r>
          </a:p>
          <a:p>
            <a:pPr marL="457200" lvl="1" indent="0">
              <a:buNone/>
            </a:pPr>
            <a:endParaRPr lang="en-US" dirty="0" smtClean="0"/>
          </a:p>
          <a:p>
            <a:r>
              <a:rPr lang="en-US" b="1" dirty="0" smtClean="0"/>
              <a:t>Note:</a:t>
            </a:r>
            <a:r>
              <a:rPr lang="en-US" dirty="0" smtClean="0"/>
              <a:t> AUS does NOT apply to prior approval loans, therefore reduced documentation requirements do not apply.  All prior approval loans are to be manually underwritten—including a Verification of Rent (VOR) and 26-6393, Loan Analysis signed by the underwriter</a:t>
            </a:r>
          </a:p>
          <a:p>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
        <p:nvSpPr>
          <p:cNvPr id="4" name="Title 3"/>
          <p:cNvSpPr>
            <a:spLocks noGrp="1"/>
          </p:cNvSpPr>
          <p:nvPr>
            <p:ph type="title"/>
          </p:nvPr>
        </p:nvSpPr>
        <p:spPr/>
        <p:txBody>
          <a:bodyPr/>
          <a:lstStyle/>
          <a:p>
            <a:r>
              <a:rPr lang="en-US" dirty="0" smtClean="0"/>
              <a:t>4.08 Automated Underwriting (AUS)</a:t>
            </a:r>
            <a:endParaRPr lang="en-US" dirty="0"/>
          </a:p>
        </p:txBody>
      </p:sp>
      <p:pic>
        <p:nvPicPr>
          <p:cNvPr id="5" name="irc_mi" descr="Image result for using an automated underwriting syste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14799"/>
            <a:ext cx="3057525" cy="1669571"/>
          </a:xfrm>
          <a:prstGeom prst="rect">
            <a:avLst/>
          </a:prstGeom>
          <a:noFill/>
          <a:ln>
            <a:noFill/>
          </a:ln>
        </p:spPr>
      </p:pic>
    </p:spTree>
    <p:extLst>
      <p:ext uri="{BB962C8B-B14F-4D97-AF65-F5344CB8AC3E}">
        <p14:creationId xmlns:p14="http://schemas.microsoft.com/office/powerpoint/2010/main" val="3291527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Documentation Guidelines for Credit History</a:t>
            </a:r>
          </a:p>
          <a:p>
            <a:pPr lvl="1"/>
            <a:r>
              <a:rPr lang="en-US" dirty="0" smtClean="0"/>
              <a:t>Rental Payment History for AUS Refer Cases: Provide a </a:t>
            </a:r>
            <a:r>
              <a:rPr lang="en-US" dirty="0" smtClean="0">
                <a:solidFill>
                  <a:srgbClr val="FF0000"/>
                </a:solidFill>
              </a:rPr>
              <a:t>24 (previously 12) month</a:t>
            </a:r>
            <a:r>
              <a:rPr lang="en-US" dirty="0" smtClean="0"/>
              <a:t> rental history directly from landlord, through information shown on credit report or by cancelled checks.</a:t>
            </a:r>
            <a:br>
              <a:rPr lang="en-US" dirty="0" smtClean="0"/>
            </a:br>
            <a:endParaRPr lang="en-US" dirty="0" smtClean="0"/>
          </a:p>
          <a:p>
            <a:pPr lvl="1"/>
            <a:r>
              <a:rPr lang="en-US" dirty="0" smtClean="0"/>
              <a:t>Verifying Previous Employment for AUS Refer Cases: No VOE or W-2 Forms are required for a borrower on active duty.  The Leave &amp; Earning Statement (LES) should be used.</a:t>
            </a:r>
          </a:p>
          <a:p>
            <a:pPr marL="457200" lvl="1" indent="0">
              <a:buNone/>
            </a:pPr>
            <a:endParaRPr lang="en-US" dirty="0"/>
          </a:p>
          <a:p>
            <a:pPr marL="457200" lvl="1"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
        <p:nvSpPr>
          <p:cNvPr id="4" name="Title 3"/>
          <p:cNvSpPr>
            <a:spLocks noGrp="1"/>
          </p:cNvSpPr>
          <p:nvPr>
            <p:ph type="title"/>
          </p:nvPr>
        </p:nvSpPr>
        <p:spPr/>
        <p:txBody>
          <a:bodyPr/>
          <a:lstStyle/>
          <a:p>
            <a:r>
              <a:rPr lang="en-US" dirty="0"/>
              <a:t>4.08 Automated Underwriting (AUS</a:t>
            </a:r>
            <a:r>
              <a:rPr lang="en-US" dirty="0" smtClean="0"/>
              <a:t>) continued</a:t>
            </a:r>
            <a:endParaRPr lang="en-US" dirty="0"/>
          </a:p>
        </p:txBody>
      </p:sp>
      <p:pic>
        <p:nvPicPr>
          <p:cNvPr id="5" name="irc_mi" descr="Image result for rental history">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3905250" cy="2238375"/>
          </a:xfrm>
          <a:prstGeom prst="rect">
            <a:avLst/>
          </a:prstGeom>
          <a:noFill/>
          <a:ln>
            <a:noFill/>
          </a:ln>
        </p:spPr>
      </p:pic>
    </p:spTree>
    <p:extLst>
      <p:ext uri="{BB962C8B-B14F-4D97-AF65-F5344CB8AC3E}">
        <p14:creationId xmlns:p14="http://schemas.microsoft.com/office/powerpoint/2010/main" val="2302640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Special Instructions for Using Residual Income Table</a:t>
            </a:r>
          </a:p>
          <a:p>
            <a:pPr lvl="1"/>
            <a:r>
              <a:rPr lang="en-US" dirty="0" smtClean="0"/>
              <a:t>If a dependent is claimed on the Federal Tax Returns, then the dependent must be considered as a member of the household to calculate residual income</a:t>
            </a:r>
          </a:p>
          <a:p>
            <a:r>
              <a:rPr lang="en-US" b="1" dirty="0" smtClean="0"/>
              <a:t>Added: Debt-to-Income Ratio</a:t>
            </a:r>
          </a:p>
          <a:p>
            <a:pPr lvl="1"/>
            <a:r>
              <a:rPr lang="en-US" dirty="0" smtClean="0"/>
              <a:t>Use a figure of </a:t>
            </a:r>
            <a:r>
              <a:rPr lang="en-US" dirty="0" smtClean="0">
                <a:solidFill>
                  <a:srgbClr val="FF0000"/>
                </a:solidFill>
              </a:rPr>
              <a:t>125% (previously % not defined) </a:t>
            </a:r>
            <a:r>
              <a:rPr lang="en-US" dirty="0" smtClean="0"/>
              <a:t>of the borrower’s non-taxable income when “grossing up”</a:t>
            </a:r>
          </a:p>
          <a:p>
            <a:pPr lvl="1"/>
            <a:r>
              <a:rPr lang="en-US" dirty="0" smtClean="0"/>
              <a:t>Reminder: back out gross up amount so as not to affect residual income</a:t>
            </a:r>
          </a:p>
          <a:p>
            <a:pPr marL="457200" lvl="1"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
        <p:nvSpPr>
          <p:cNvPr id="4" name="Title 3"/>
          <p:cNvSpPr>
            <a:spLocks noGrp="1"/>
          </p:cNvSpPr>
          <p:nvPr>
            <p:ph type="title"/>
          </p:nvPr>
        </p:nvSpPr>
        <p:spPr>
          <a:xfrm>
            <a:off x="0" y="0"/>
            <a:ext cx="9144000" cy="762000"/>
          </a:xfrm>
        </p:spPr>
        <p:txBody>
          <a:bodyPr/>
          <a:lstStyle/>
          <a:p>
            <a:r>
              <a:rPr lang="en-US" sz="2900" dirty="0" smtClean="0"/>
              <a:t>4.09: How to Complete VA Form 26-6393, Loan Analysis</a:t>
            </a:r>
            <a:endParaRPr lang="en-US" sz="2900" dirty="0"/>
          </a:p>
        </p:txBody>
      </p:sp>
      <p:pic>
        <p:nvPicPr>
          <p:cNvPr id="5" name="irc_mi" descr="Image result for debt to income ratio">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038600"/>
            <a:ext cx="5095875" cy="1471612"/>
          </a:xfrm>
          <a:prstGeom prst="rect">
            <a:avLst/>
          </a:prstGeom>
          <a:noFill/>
          <a:ln>
            <a:noFill/>
          </a:ln>
        </p:spPr>
      </p:pic>
    </p:spTree>
    <p:extLst>
      <p:ext uri="{BB962C8B-B14F-4D97-AF65-F5344CB8AC3E}">
        <p14:creationId xmlns:p14="http://schemas.microsoft.com/office/powerpoint/2010/main" val="1276971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lgn="ctr">
              <a:buNone/>
            </a:pPr>
            <a:r>
              <a:rPr lang="en-US" sz="9600" dirty="0" smtClean="0"/>
              <a:t>Thank You!</a:t>
            </a:r>
            <a:endParaRPr lang="en-US" sz="9600"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34</a:t>
            </a:fld>
            <a:endParaRPr lang="en-US" dirty="0">
              <a:solidFill>
                <a:prstClr val="white"/>
              </a:solidFill>
            </a:endParaRPr>
          </a:p>
        </p:txBody>
      </p:sp>
      <p:sp>
        <p:nvSpPr>
          <p:cNvPr id="4" name="Title 3"/>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256928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Added</a:t>
            </a:r>
            <a:r>
              <a:rPr lang="en-US" dirty="0" smtClean="0"/>
              <a:t>: For </a:t>
            </a:r>
            <a:r>
              <a:rPr lang="en-US" i="1" dirty="0" smtClean="0"/>
              <a:t>Community Property States</a:t>
            </a:r>
            <a:r>
              <a:rPr lang="en-US" dirty="0" smtClean="0"/>
              <a:t>, the non-purchasing spouse’s (NPS) credit history does NOT need to be considered; however, the NPS’s liabilities MUST be considered to determine the extent of the household liabilities.</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p:txBody>
          <a:bodyPr/>
          <a:lstStyle/>
          <a:p>
            <a:r>
              <a:rPr lang="en-US" sz="3000" dirty="0" smtClean="0"/>
              <a:t>4.02: Income-Required Documentation &amp; Analysis</a:t>
            </a:r>
            <a:endParaRPr lang="en-US" sz="3000" dirty="0"/>
          </a:p>
        </p:txBody>
      </p:sp>
      <p:pic>
        <p:nvPicPr>
          <p:cNvPr id="531458" name="Picture 2" descr="Image result for income document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14600"/>
            <a:ext cx="296227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1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Added</a:t>
            </a:r>
            <a:r>
              <a:rPr lang="en-US" dirty="0"/>
              <a:t>: Use of Employment Verification Services: Lenders may use employment verification services such as the “Work Number.”</a:t>
            </a:r>
          </a:p>
          <a:p>
            <a:pPr lvl="1"/>
            <a:r>
              <a:rPr lang="en-US" dirty="0"/>
              <a:t>Generally this verification will include: </a:t>
            </a:r>
          </a:p>
          <a:p>
            <a:pPr lvl="2"/>
            <a:r>
              <a:rPr lang="en-US" dirty="0"/>
              <a:t>The current date</a:t>
            </a:r>
          </a:p>
          <a:p>
            <a:pPr lvl="2"/>
            <a:r>
              <a:rPr lang="en-US" dirty="0"/>
              <a:t>Employer name and address</a:t>
            </a:r>
          </a:p>
          <a:p>
            <a:pPr lvl="2"/>
            <a:r>
              <a:rPr lang="en-US" dirty="0"/>
              <a:t>Veteran’s full legal name, SSN (complete or truncated) and job title</a:t>
            </a:r>
          </a:p>
          <a:p>
            <a:pPr lvl="2"/>
            <a:r>
              <a:rPr lang="en-US" dirty="0"/>
              <a:t>Employment status (active or inactive)</a:t>
            </a:r>
          </a:p>
          <a:p>
            <a:pPr lvl="2"/>
            <a:r>
              <a:rPr lang="en-US" dirty="0"/>
              <a:t>Length of employment and start date</a:t>
            </a:r>
          </a:p>
          <a:p>
            <a:pPr lvl="2"/>
            <a:r>
              <a:rPr lang="en-US" dirty="0"/>
              <a:t>Salary rate and pay frequency</a:t>
            </a:r>
          </a:p>
          <a:p>
            <a:pPr lvl="2"/>
            <a:r>
              <a:rPr lang="en-US" dirty="0"/>
              <a:t>Average hours per pay period</a:t>
            </a:r>
          </a:p>
          <a:p>
            <a:pPr lvl="2"/>
            <a:r>
              <a:rPr lang="en-US" dirty="0"/>
              <a:t>Summary of YTD information including base pay, OT, commissions and bonuses</a:t>
            </a:r>
          </a:p>
          <a:p>
            <a:pPr lvl="2"/>
            <a:r>
              <a:rPr lang="en-US" dirty="0"/>
              <a:t>Reference number for the verification</a:t>
            </a:r>
          </a:p>
          <a:p>
            <a:pPr lvl="1"/>
            <a:r>
              <a:rPr lang="en-US" dirty="0"/>
              <a:t>A current pay stub is NOT required with an automated employment verification service</a:t>
            </a:r>
          </a:p>
          <a:p>
            <a:pPr lvl="1"/>
            <a:r>
              <a:rPr lang="en-US" dirty="0"/>
              <a:t>Fee may NOT be charged to obtain employment </a:t>
            </a:r>
            <a:r>
              <a:rPr lang="en-US" dirty="0" smtClean="0"/>
              <a:t>verification</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a:xfrm>
            <a:off x="0" y="0"/>
            <a:ext cx="9144000" cy="685800"/>
          </a:xfrm>
        </p:spPr>
        <p:txBody>
          <a:bodyPr/>
          <a:lstStyle/>
          <a:p>
            <a:r>
              <a:rPr lang="en-US" sz="2800" dirty="0"/>
              <a:t>4.02: Income-Required Documentation &amp; </a:t>
            </a:r>
            <a:r>
              <a:rPr lang="en-US" sz="2800" dirty="0" smtClean="0"/>
              <a:t>Analysis</a:t>
            </a:r>
            <a:br>
              <a:rPr lang="en-US" sz="2800" dirty="0" smtClean="0"/>
            </a:br>
            <a:r>
              <a:rPr lang="en-US" sz="2800" dirty="0" smtClean="0"/>
              <a:t>Continued</a:t>
            </a:r>
            <a:endParaRPr lang="en-US" sz="2800" dirty="0"/>
          </a:p>
        </p:txBody>
      </p:sp>
    </p:spTree>
    <p:extLst>
      <p:ext uri="{BB962C8B-B14F-4D97-AF65-F5344CB8AC3E}">
        <p14:creationId xmlns:p14="http://schemas.microsoft.com/office/powerpoint/2010/main" val="1884188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a:t>
            </a:r>
            <a:r>
              <a:rPr lang="en-US" dirty="0" smtClean="0"/>
              <a:t>: </a:t>
            </a:r>
            <a:r>
              <a:rPr lang="en-US" b="1" dirty="0" smtClean="0"/>
              <a:t>Verification with VA Standard Documentation</a:t>
            </a:r>
          </a:p>
          <a:p>
            <a:pPr lvl="1"/>
            <a:r>
              <a:rPr lang="en-US" dirty="0" smtClean="0"/>
              <a:t>For loan closed automatically, the date of the VOE and pay stub(s) must be within 120 days of the date the note is signed (same as closing date) (180 days for new construction).</a:t>
            </a:r>
          </a:p>
          <a:p>
            <a:pPr lvl="1"/>
            <a:r>
              <a:rPr lang="en-US" dirty="0" smtClean="0"/>
              <a:t>For prior approval loans, the date of the VOE and pay stub(s) must be within 120 days from the date the application is received by VA (180 days for new construction).</a:t>
            </a:r>
          </a:p>
          <a:p>
            <a:pPr marL="457200" lvl="1" indent="0">
              <a:buNone/>
            </a:pPr>
            <a:endParaRPr lang="en-US" i="1" dirty="0" smtClean="0"/>
          </a:p>
          <a:p>
            <a:r>
              <a:rPr lang="en-US" b="1" dirty="0" smtClean="0"/>
              <a:t>Added</a:t>
            </a:r>
            <a:r>
              <a:rPr lang="en-US" i="1" dirty="0" smtClean="0"/>
              <a:t>: </a:t>
            </a:r>
            <a:r>
              <a:rPr lang="en-US" dirty="0" smtClean="0"/>
              <a:t>The VOE must be an original document </a:t>
            </a:r>
            <a:r>
              <a:rPr lang="en-US" i="1" dirty="0" smtClean="0">
                <a:solidFill>
                  <a:srgbClr val="FF0000"/>
                </a:solidFill>
              </a:rPr>
              <a:t>or an electronic copy.</a:t>
            </a:r>
          </a:p>
          <a:p>
            <a:pPr marL="0" indent="0">
              <a:buNone/>
            </a:pPr>
            <a:endParaRPr lang="en-US" dirty="0"/>
          </a:p>
          <a:p>
            <a:pPr marL="0" indent="0">
              <a:buNone/>
            </a:pPr>
            <a:endParaRPr lang="en-US" i="1" dirty="0" smtClean="0">
              <a:solidFill>
                <a:srgbClr val="FF0000"/>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pic>
        <p:nvPicPr>
          <p:cNvPr id="5" name="irc_mi" descr="Image result for documenta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8362" y="4419600"/>
            <a:ext cx="4493895" cy="1577022"/>
          </a:xfrm>
          <a:prstGeom prst="rect">
            <a:avLst/>
          </a:prstGeom>
          <a:noFill/>
          <a:ln>
            <a:noFill/>
          </a:ln>
        </p:spPr>
      </p:pic>
    </p:spTree>
    <p:extLst>
      <p:ext uri="{BB962C8B-B14F-4D97-AF65-F5344CB8AC3E}">
        <p14:creationId xmlns:p14="http://schemas.microsoft.com/office/powerpoint/2010/main" val="3076223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Change: Borrowers Employed Less than 12 Months</a:t>
            </a:r>
          </a:p>
          <a:p>
            <a:pPr lvl="1"/>
            <a:r>
              <a:rPr lang="en-US" dirty="0" smtClean="0"/>
              <a:t>If the probability of continued employment is good, but not well supported, the lender may utilize the income if the borrower has been employed at least 12 months, to partially offset debts of </a:t>
            </a:r>
            <a:r>
              <a:rPr lang="en-US" dirty="0" smtClean="0">
                <a:solidFill>
                  <a:srgbClr val="FF0000"/>
                </a:solidFill>
              </a:rPr>
              <a:t>6 (previously 10)</a:t>
            </a:r>
            <a:r>
              <a:rPr lang="en-US" dirty="0" smtClean="0"/>
              <a:t> to 24 months duration.</a:t>
            </a:r>
          </a:p>
          <a:p>
            <a:pPr marL="457200" lvl="1" indent="0">
              <a:buNone/>
            </a:pPr>
            <a:endParaRPr lang="en-US" dirty="0"/>
          </a:p>
          <a:p>
            <a:r>
              <a:rPr lang="en-US" b="1" dirty="0" smtClean="0"/>
              <a:t>Added</a:t>
            </a:r>
            <a:r>
              <a:rPr lang="en-US" dirty="0" smtClean="0"/>
              <a:t>: A borrower may have a valid offer of employment which will begin at or after the anticipated date of closing which can be verified.  All data pertinent to underwriting procedures should be considered. However, a pay stub(s) may not be available. </a:t>
            </a:r>
          </a:p>
          <a:p>
            <a:pPr marL="0" indent="0">
              <a:buNone/>
            </a:pPr>
            <a:endParaRPr lang="en-US"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296642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Removed</a:t>
            </a:r>
            <a:r>
              <a:rPr lang="en-US" dirty="0"/>
              <a:t>: </a:t>
            </a:r>
            <a:r>
              <a:rPr lang="en-US" b="1" dirty="0"/>
              <a:t>Recent History of Frequent Changes of </a:t>
            </a:r>
            <a:r>
              <a:rPr lang="en-US" b="1" dirty="0" smtClean="0"/>
              <a:t>Employment</a:t>
            </a:r>
          </a:p>
          <a:p>
            <a:pPr marL="0" indent="0">
              <a:buNone/>
            </a:pPr>
            <a:endParaRPr lang="en-US" b="1" dirty="0"/>
          </a:p>
          <a:p>
            <a:r>
              <a:rPr lang="en-US" b="1" dirty="0"/>
              <a:t>Change: Income From Overtime Work, Part Time Jobs, Second Jobs and Bonuses</a:t>
            </a:r>
          </a:p>
          <a:p>
            <a:pPr lvl="1"/>
            <a:r>
              <a:rPr lang="en-US" dirty="0"/>
              <a:t>The lender may use this income, if not eligible for inclusion in income, but verified for at least 12 months, to offset debts of </a:t>
            </a:r>
            <a:r>
              <a:rPr lang="en-US" dirty="0">
                <a:solidFill>
                  <a:srgbClr val="FF0000"/>
                </a:solidFill>
              </a:rPr>
              <a:t>6 (previously 10) </a:t>
            </a:r>
            <a:r>
              <a:rPr lang="en-US" dirty="0"/>
              <a:t>to 24 months duration.</a:t>
            </a:r>
          </a:p>
          <a:p>
            <a:pPr marL="0" indent="0">
              <a:buNone/>
            </a:pP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sz="2900" dirty="0"/>
              <a:t>4.02: Income-Required Documentation &amp; Analysis</a:t>
            </a:r>
            <a:br>
              <a:rPr lang="en-US" sz="2900" dirty="0"/>
            </a:br>
            <a:r>
              <a:rPr lang="en-US" sz="2900" dirty="0"/>
              <a:t>Continued</a:t>
            </a:r>
          </a:p>
        </p:txBody>
      </p:sp>
      <p:pic>
        <p:nvPicPr>
          <p:cNvPr id="5" name="irc_mi"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7999" y="3962400"/>
            <a:ext cx="2619375" cy="1743075"/>
          </a:xfrm>
          <a:prstGeom prst="rect">
            <a:avLst/>
          </a:prstGeom>
          <a:noFill/>
          <a:ln>
            <a:noFill/>
          </a:ln>
        </p:spPr>
      </p:pic>
      <p:pic>
        <p:nvPicPr>
          <p:cNvPr id="6" name="irc_mi" descr="Image result for overtim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52400" y="3581400"/>
            <a:ext cx="2743200" cy="2314575"/>
          </a:xfrm>
          <a:prstGeom prst="rect">
            <a:avLst/>
          </a:prstGeom>
          <a:noFill/>
          <a:ln>
            <a:noFill/>
          </a:ln>
        </p:spPr>
      </p:pic>
      <p:pic>
        <p:nvPicPr>
          <p:cNvPr id="7" name="irc_mi" descr="Image result for bonus">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890312" y="4038600"/>
            <a:ext cx="2619375" cy="1743075"/>
          </a:xfrm>
          <a:prstGeom prst="rect">
            <a:avLst/>
          </a:prstGeom>
          <a:noFill/>
          <a:ln>
            <a:noFill/>
          </a:ln>
        </p:spPr>
      </p:pic>
    </p:spTree>
    <p:extLst>
      <p:ext uri="{BB962C8B-B14F-4D97-AF65-F5344CB8AC3E}">
        <p14:creationId xmlns:p14="http://schemas.microsoft.com/office/powerpoint/2010/main" val="71257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Added: Income From Commissions</a:t>
            </a:r>
          </a:p>
          <a:p>
            <a:pPr lvl="1"/>
            <a:r>
              <a:rPr lang="en-US" dirty="0" smtClean="0"/>
              <a:t>Language </a:t>
            </a:r>
            <a:r>
              <a:rPr lang="en-US" dirty="0"/>
              <a:t>from Circular </a:t>
            </a:r>
            <a:r>
              <a:rPr lang="en-US" dirty="0" smtClean="0"/>
              <a:t>26-16-10 incorporated into Handbook </a:t>
            </a:r>
            <a:r>
              <a:rPr lang="en-US" b="1" dirty="0" smtClean="0">
                <a:hlinkClick r:id="rId2"/>
              </a:rPr>
              <a:t>https</a:t>
            </a:r>
            <a:r>
              <a:rPr lang="en-US" b="1" dirty="0">
                <a:hlinkClick r:id="rId2"/>
              </a:rPr>
              <a:t>://</a:t>
            </a:r>
            <a:r>
              <a:rPr lang="en-US" b="1" dirty="0" smtClean="0">
                <a:hlinkClick r:id="rId2"/>
              </a:rPr>
              <a:t>www.benefits.va.gov/HOMELOANS/documents/circulars/26_16_10.pdf</a:t>
            </a:r>
            <a:endParaRPr lang="en-US" b="1" dirty="0" smtClean="0"/>
          </a:p>
          <a:p>
            <a:pPr lvl="1"/>
            <a:r>
              <a:rPr lang="en-US" dirty="0" smtClean="0"/>
              <a:t>If using commission income less than 25% of total annual income, IRS Form 2106 expenses are NOT required to be deducted from income even if they are reported on IRS Form 2106.</a:t>
            </a:r>
          </a:p>
          <a:p>
            <a:pPr lvl="2"/>
            <a:r>
              <a:rPr lang="en-US" dirty="0" smtClean="0"/>
              <a:t>The expenses are NOT required to be added as a monthly liability for borrower.</a:t>
            </a:r>
          </a:p>
          <a:p>
            <a:pPr lvl="1"/>
            <a:r>
              <a:rPr lang="en-US" dirty="0" smtClean="0"/>
              <a:t>If using commission income that is 25% or more of total annual income, IRS Form 2106 expenses MUST be deducted from gross commission income.</a:t>
            </a:r>
          </a:p>
          <a:p>
            <a:pPr lvl="1"/>
            <a:r>
              <a:rPr lang="en-US" dirty="0" smtClean="0"/>
              <a:t>Automobile lease or loan payments are NOT subtracted from the borrower’s income; they are considered part of the borrower’s monthly recurring debts. </a:t>
            </a:r>
          </a:p>
          <a:p>
            <a:pPr lvl="1"/>
            <a:endParaRPr lang="en-US" b="1"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sz="2800" dirty="0"/>
              <a:t>4.02: Income-Required Documentation &amp; Analysis</a:t>
            </a:r>
            <a:br>
              <a:rPr lang="en-US" sz="2800" dirty="0"/>
            </a:br>
            <a:r>
              <a:rPr lang="en-US" sz="2800" dirty="0"/>
              <a:t>Continued</a:t>
            </a:r>
          </a:p>
        </p:txBody>
      </p:sp>
    </p:spTree>
    <p:extLst>
      <p:ext uri="{BB962C8B-B14F-4D97-AF65-F5344CB8AC3E}">
        <p14:creationId xmlns:p14="http://schemas.microsoft.com/office/powerpoint/2010/main" val="4192522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ABBC1-510B-498E-8648-BB5C1F939242}">
  <ds:schemaRef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58713316-8334-4bf4-a6fe-1fea435260dd"/>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13099</TotalTime>
  <Words>3216</Words>
  <Application>Microsoft Office PowerPoint</Application>
  <PresentationFormat>On-screen Show (4:3)</PresentationFormat>
  <Paragraphs>291</Paragraphs>
  <Slides>34</Slides>
  <Notes>0</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34</vt:i4>
      </vt:variant>
    </vt:vector>
  </HeadingPairs>
  <TitlesOfParts>
    <vt:vector size="61" baseType="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11_Office Theme</vt:lpstr>
      <vt:lpstr>2_Office Theme</vt:lpstr>
      <vt:lpstr>7_Office Theme</vt:lpstr>
      <vt:lpstr>10_Office Theme</vt:lpstr>
      <vt:lpstr>13_Office Theme</vt:lpstr>
      <vt:lpstr>12_Office Theme</vt:lpstr>
      <vt:lpstr>36_Office Theme</vt:lpstr>
      <vt:lpstr>39_Office Theme</vt:lpstr>
      <vt:lpstr>14_Office Theme</vt:lpstr>
      <vt:lpstr>OM Standard Slides</vt:lpstr>
      <vt:lpstr>think-cell Slide</vt:lpstr>
      <vt:lpstr>PowerPoint Presentation</vt:lpstr>
      <vt:lpstr>Changes to the VA Lenders Handbook</vt:lpstr>
      <vt:lpstr>4.01: General Underwriting Information</vt:lpstr>
      <vt:lpstr>4.02: Income-Required Documentation &amp; Analysis</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4.02: Income-Required Documentation &amp; Analysis Continued</vt:lpstr>
      <vt:lpstr>4.03: Income Taxes and Other Deductions</vt:lpstr>
      <vt:lpstr>4.04: Assets and Closing Requirements</vt:lpstr>
      <vt:lpstr>4.04: Assets and Closing Requirements continued</vt:lpstr>
      <vt:lpstr>4.05: Debts and Obligations</vt:lpstr>
      <vt:lpstr>4.05: Debts and Obligations continued</vt:lpstr>
      <vt:lpstr>4.05: Debts and Obligations continued</vt:lpstr>
      <vt:lpstr>4.05: Debts and Obligations continued</vt:lpstr>
      <vt:lpstr>4.07 Credit History-Required Documentation &amp; Analysis</vt:lpstr>
      <vt:lpstr>4.07 Credit History-Required Documentation &amp; Analysis continued</vt:lpstr>
      <vt:lpstr>4.08 Automated Underwriting (AUS)</vt:lpstr>
      <vt:lpstr>4.08 Automated Underwriting (AUS) continued</vt:lpstr>
      <vt:lpstr>4.09: How to Complete VA Form 26-6393, Loan Analysis</vt:lpstr>
      <vt:lpstr>Questions? </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936</cp:revision>
  <cp:lastPrinted>2018-03-15T20:25:48Z</cp:lastPrinted>
  <dcterms:created xsi:type="dcterms:W3CDTF">2016-05-04T17:57:56Z</dcterms:created>
  <dcterms:modified xsi:type="dcterms:W3CDTF">2018-04-05T18:24:04Z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