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6.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371" r:id="rId20"/>
    <p:sldMasterId id="2147484430" r:id="rId21"/>
    <p:sldMasterId id="2147484438" r:id="rId22"/>
    <p:sldMasterId id="2147484472" r:id="rId23"/>
    <p:sldMasterId id="2147484531" r:id="rId24"/>
    <p:sldMasterId id="2147484603" r:id="rId25"/>
    <p:sldMasterId id="2147484672" r:id="rId26"/>
    <p:sldMasterId id="2147484680" r:id="rId27"/>
    <p:sldMasterId id="2147484708" r:id="rId28"/>
    <p:sldMasterId id="2147484842" r:id="rId29"/>
    <p:sldMasterId id="2147484848" r:id="rId30"/>
  </p:sldMasterIdLst>
  <p:notesMasterIdLst>
    <p:notesMasterId r:id="rId45"/>
  </p:notesMasterIdLst>
  <p:handoutMasterIdLst>
    <p:handoutMasterId r:id="rId46"/>
  </p:handoutMasterIdLst>
  <p:sldIdLst>
    <p:sldId id="987" r:id="rId31"/>
    <p:sldId id="1021" r:id="rId32"/>
    <p:sldId id="1022" r:id="rId33"/>
    <p:sldId id="1010" r:id="rId34"/>
    <p:sldId id="1009" r:id="rId35"/>
    <p:sldId id="994" r:id="rId36"/>
    <p:sldId id="995" r:id="rId37"/>
    <p:sldId id="1012" r:id="rId38"/>
    <p:sldId id="1013" r:id="rId39"/>
    <p:sldId id="1014" r:id="rId40"/>
    <p:sldId id="997" r:id="rId41"/>
    <p:sldId id="1018" r:id="rId42"/>
    <p:sldId id="1020" r:id="rId43"/>
    <p:sldId id="1016" r:id="rId44"/>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7691" autoAdjust="0"/>
  </p:normalViewPr>
  <p:slideViewPr>
    <p:cSldViewPr>
      <p:cViewPr>
        <p:scale>
          <a:sx n="110" d="100"/>
          <a:sy n="110" d="100"/>
        </p:scale>
        <p:origin x="-1644" y="-21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62" d="100"/>
        <a:sy n="162" d="100"/>
      </p:scale>
      <p:origin x="0" y="0"/>
    </p:cViewPr>
  </p:sorterViewPr>
  <p:notesViewPr>
    <p:cSldViewPr>
      <p:cViewPr varScale="1">
        <p:scale>
          <a:sx n="64" d="100"/>
          <a:sy n="64" d="100"/>
        </p:scale>
        <p:origin x="-264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BACBC94-ED5A-4167-A18A-AC4F25ED66D4}" type="datetimeFigureOut">
              <a:rPr lang="en-US" smtClean="0"/>
              <a:t>04/03/2018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1AE1E3-F2F8-47FD-A4F8-C33348A375A7}" type="slidenum">
              <a:rPr lang="en-US" smtClean="0"/>
              <a:t>‹#›</a:t>
            </a:fld>
            <a:endParaRPr lang="en-US" dirty="0"/>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E499EE-2D9F-4E82-8CEA-F4B67D4E6FEC}" type="datetimeFigureOut">
              <a:rPr lang="en-US" smtClean="0"/>
              <a:t>04/03/2018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F7D25-770E-4F77-8331-8C84F68246BD}" type="slidenum">
              <a:rPr lang="en-US" smtClean="0"/>
              <a:t>‹#›</a:t>
            </a:fld>
            <a:endParaRPr lang="en-US" dirty="0"/>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t>
            </a:r>
            <a:r>
              <a:rPr lang="en-US" dirty="0"/>
              <a:t>Lender verifies income in accordance with VA’s UW requirements.</a:t>
            </a:r>
          </a:p>
        </p:txBody>
      </p:sp>
      <p:sp>
        <p:nvSpPr>
          <p:cNvPr id="4" name="Slide Number Placeholder 3"/>
          <p:cNvSpPr>
            <a:spLocks noGrp="1"/>
          </p:cNvSpPr>
          <p:nvPr>
            <p:ph type="sldNum" sz="quarter" idx="10"/>
          </p:nvPr>
        </p:nvSpPr>
        <p:spPr/>
        <p:txBody>
          <a:bodyPr/>
          <a:lstStyle/>
          <a:p>
            <a:fld id="{DA6F7D25-770E-4F77-8331-8C84F68246B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2030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t>
            </a:r>
            <a:r>
              <a:rPr lang="en-US" dirty="0"/>
              <a:t>Lender verifies income in accordance with VA’s UW requirements.</a:t>
            </a:r>
          </a:p>
        </p:txBody>
      </p:sp>
      <p:sp>
        <p:nvSpPr>
          <p:cNvPr id="4" name="Slide Number Placeholder 3"/>
          <p:cNvSpPr>
            <a:spLocks noGrp="1"/>
          </p:cNvSpPr>
          <p:nvPr>
            <p:ph type="sldNum" sz="quarter" idx="10"/>
          </p:nvPr>
        </p:nvSpPr>
        <p:spPr/>
        <p:txBody>
          <a:bodyPr/>
          <a:lstStyle/>
          <a:p>
            <a:fld id="{DA6F7D25-770E-4F77-8331-8C84F68246BD}" type="slidenum">
              <a:rPr lang="en-US" smtClean="0"/>
              <a:t>3</a:t>
            </a:fld>
            <a:endParaRPr lang="en-US" dirty="0"/>
          </a:p>
        </p:txBody>
      </p:sp>
    </p:spTree>
    <p:extLst>
      <p:ext uri="{BB962C8B-B14F-4D97-AF65-F5344CB8AC3E}">
        <p14:creationId xmlns:p14="http://schemas.microsoft.com/office/powerpoint/2010/main" val="82030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xfrm>
            <a:off x="1181100" y="696913"/>
            <a:ext cx="4159250" cy="3119437"/>
          </a:xfrm>
          <a:prstGeom prst="rect">
            <a:avLst/>
          </a:prstGeom>
          <a:solidFill>
            <a:srgbClr val="FFFFFF"/>
          </a:solidFill>
          <a:ln>
            <a:solidFill>
              <a:srgbClr val="000000"/>
            </a:solidFill>
            <a:miter lim="800000"/>
            <a:headEnd/>
            <a:tailEnd/>
          </a:ln>
        </p:spPr>
      </p:sp>
      <p:sp>
        <p:nvSpPr>
          <p:cNvPr id="23555" name="Notes Placeholder 2"/>
          <p:cNvSpPr>
            <a:spLocks noGrp="1"/>
          </p:cNvSpPr>
          <p:nvPr>
            <p:ph type="body" idx="1"/>
          </p:nvPr>
        </p:nvSpPr>
        <p:spPr bwMode="auto">
          <a:xfrm>
            <a:off x="701676" y="4087814"/>
            <a:ext cx="5607050" cy="4511675"/>
          </a:xfrm>
          <a:prstGeom prst="rect">
            <a:avLst/>
          </a:prstGeom>
          <a:solidFill>
            <a:srgbClr val="FFFFFF"/>
          </a:solidFill>
          <a:ln>
            <a:solidFill>
              <a:srgbClr val="000000"/>
            </a:solidFill>
            <a:miter lim="800000"/>
            <a:headEnd/>
            <a:tailEnd/>
          </a:ln>
        </p:spPr>
        <p:txBody>
          <a:bodyPr lIns="93167" tIns="46583" rIns="93167" bIns="46583"/>
          <a:lstStyle/>
          <a:p>
            <a:pPr eaLnBrk="1" hangingPunct="1">
              <a:spcBef>
                <a:spcPct val="0"/>
              </a:spcBef>
            </a:pPr>
            <a:endParaRPr lang="en-US" sz="800" dirty="0">
              <a:ea typeface="MS PGothic" pitchFamily="34" charset="-128"/>
            </a:endParaRPr>
          </a:p>
        </p:txBody>
      </p:sp>
      <p:sp>
        <p:nvSpPr>
          <p:cNvPr id="23556" name="Slide Number Placeholder 3"/>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3" rIns="93167" bIns="46583" anchor="b"/>
          <a:lstStyle>
            <a:lvl1pPr eaLnBrk="0" hangingPunct="0">
              <a:defRPr sz="1600">
                <a:solidFill>
                  <a:schemeClr val="tx1"/>
                </a:solidFill>
                <a:latin typeface="Arial" charset="0"/>
                <a:cs typeface="Arial" charset="0"/>
              </a:defRPr>
            </a:lvl1pPr>
            <a:lvl2pPr marL="742909" indent="-285734" eaLnBrk="0" hangingPunct="0">
              <a:defRPr sz="1600">
                <a:solidFill>
                  <a:schemeClr val="tx1"/>
                </a:solidFill>
                <a:latin typeface="Arial" charset="0"/>
                <a:cs typeface="Arial" charset="0"/>
              </a:defRPr>
            </a:lvl2pPr>
            <a:lvl3pPr marL="1142938" indent="-228587" eaLnBrk="0" hangingPunct="0">
              <a:defRPr sz="1600">
                <a:solidFill>
                  <a:schemeClr val="tx1"/>
                </a:solidFill>
                <a:latin typeface="Arial" charset="0"/>
                <a:cs typeface="Arial" charset="0"/>
              </a:defRPr>
            </a:lvl3pPr>
            <a:lvl4pPr marL="1600113" indent="-228587" eaLnBrk="0" hangingPunct="0">
              <a:defRPr sz="1600">
                <a:solidFill>
                  <a:schemeClr val="tx1"/>
                </a:solidFill>
                <a:latin typeface="Arial" charset="0"/>
                <a:cs typeface="Arial" charset="0"/>
              </a:defRPr>
            </a:lvl4pPr>
            <a:lvl5pPr marL="2057287" indent="-228587" eaLnBrk="0" hangingPunct="0">
              <a:defRPr sz="1600">
                <a:solidFill>
                  <a:schemeClr val="tx1"/>
                </a:solidFill>
                <a:latin typeface="Arial" charset="0"/>
                <a:cs typeface="Arial" charset="0"/>
              </a:defRPr>
            </a:lvl5pPr>
            <a:lvl6pPr marL="2514462" indent="-228587" defTabSz="457175" eaLnBrk="0" fontAlgn="base" hangingPunct="0">
              <a:spcBef>
                <a:spcPct val="0"/>
              </a:spcBef>
              <a:spcAft>
                <a:spcPct val="0"/>
              </a:spcAft>
              <a:defRPr sz="1600">
                <a:solidFill>
                  <a:schemeClr val="tx1"/>
                </a:solidFill>
                <a:latin typeface="Arial" charset="0"/>
                <a:cs typeface="Arial" charset="0"/>
              </a:defRPr>
            </a:lvl6pPr>
            <a:lvl7pPr marL="2971638" indent="-228587" defTabSz="457175" eaLnBrk="0" fontAlgn="base" hangingPunct="0">
              <a:spcBef>
                <a:spcPct val="0"/>
              </a:spcBef>
              <a:spcAft>
                <a:spcPct val="0"/>
              </a:spcAft>
              <a:defRPr sz="1600">
                <a:solidFill>
                  <a:schemeClr val="tx1"/>
                </a:solidFill>
                <a:latin typeface="Arial" charset="0"/>
                <a:cs typeface="Arial" charset="0"/>
              </a:defRPr>
            </a:lvl7pPr>
            <a:lvl8pPr marL="3428812" indent="-228587" defTabSz="457175" eaLnBrk="0" fontAlgn="base" hangingPunct="0">
              <a:spcBef>
                <a:spcPct val="0"/>
              </a:spcBef>
              <a:spcAft>
                <a:spcPct val="0"/>
              </a:spcAft>
              <a:defRPr sz="1600">
                <a:solidFill>
                  <a:schemeClr val="tx1"/>
                </a:solidFill>
                <a:latin typeface="Arial" charset="0"/>
                <a:cs typeface="Arial" charset="0"/>
              </a:defRPr>
            </a:lvl8pPr>
            <a:lvl9pPr marL="3885987" indent="-228587" defTabSz="457175" eaLnBrk="0" fontAlgn="base" hangingPunct="0">
              <a:spcBef>
                <a:spcPct val="0"/>
              </a:spcBef>
              <a:spcAft>
                <a:spcPct val="0"/>
              </a:spcAft>
              <a:defRPr sz="1600">
                <a:solidFill>
                  <a:schemeClr val="tx1"/>
                </a:solidFill>
                <a:latin typeface="Arial" charset="0"/>
                <a:cs typeface="Arial" charset="0"/>
              </a:defRPr>
            </a:lvl9pPr>
          </a:lstStyle>
          <a:p>
            <a:pPr algn="r" eaLnBrk="1" hangingPunct="1"/>
            <a:fld id="{60ABFC86-CB2E-4D3C-9DE7-FEFBD3443BBA}" type="slidenum">
              <a:rPr lang="en-US" sz="1200">
                <a:latin typeface="Calibri" pitchFamily="34" charset="0"/>
              </a:rPr>
              <a:pPr algn="r" eaLnBrk="1" hangingPunct="1"/>
              <a:t>4</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xfrm>
            <a:off x="1181100" y="696913"/>
            <a:ext cx="4159250" cy="3119437"/>
          </a:xfrm>
          <a:prstGeom prst="rect">
            <a:avLst/>
          </a:prstGeom>
          <a:solidFill>
            <a:srgbClr val="FFFFFF"/>
          </a:solidFill>
          <a:ln>
            <a:solidFill>
              <a:srgbClr val="000000"/>
            </a:solidFill>
            <a:miter lim="800000"/>
            <a:headEnd/>
            <a:tailEnd/>
          </a:ln>
        </p:spPr>
      </p:sp>
      <p:sp>
        <p:nvSpPr>
          <p:cNvPr id="23555" name="Notes Placeholder 2"/>
          <p:cNvSpPr>
            <a:spLocks noGrp="1"/>
          </p:cNvSpPr>
          <p:nvPr>
            <p:ph type="body" idx="1"/>
          </p:nvPr>
        </p:nvSpPr>
        <p:spPr bwMode="auto">
          <a:xfrm>
            <a:off x="701676" y="4087814"/>
            <a:ext cx="5607050" cy="4511675"/>
          </a:xfrm>
          <a:prstGeom prst="rect">
            <a:avLst/>
          </a:prstGeom>
          <a:solidFill>
            <a:srgbClr val="FFFFFF"/>
          </a:solidFill>
          <a:ln>
            <a:solidFill>
              <a:srgbClr val="000000"/>
            </a:solidFill>
            <a:miter lim="800000"/>
            <a:headEnd/>
            <a:tailEnd/>
          </a:ln>
        </p:spPr>
        <p:txBody>
          <a:bodyPr lIns="93167" tIns="46583" rIns="93167" bIns="46583"/>
          <a:lstStyle/>
          <a:p>
            <a:pPr eaLnBrk="1" hangingPunct="1">
              <a:spcBef>
                <a:spcPct val="0"/>
              </a:spcBef>
            </a:pPr>
            <a:endParaRPr lang="en-US" sz="800" dirty="0">
              <a:ea typeface="MS PGothic" pitchFamily="34" charset="-128"/>
            </a:endParaRPr>
          </a:p>
        </p:txBody>
      </p:sp>
      <p:sp>
        <p:nvSpPr>
          <p:cNvPr id="23556" name="Slide Number Placeholder 3"/>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3" rIns="93167" bIns="46583" anchor="b"/>
          <a:lstStyle>
            <a:lvl1pPr eaLnBrk="0" hangingPunct="0">
              <a:defRPr sz="1600">
                <a:solidFill>
                  <a:schemeClr val="tx1"/>
                </a:solidFill>
                <a:latin typeface="Arial" charset="0"/>
                <a:cs typeface="Arial" charset="0"/>
              </a:defRPr>
            </a:lvl1pPr>
            <a:lvl2pPr marL="742909" indent="-285734" eaLnBrk="0" hangingPunct="0">
              <a:defRPr sz="1600">
                <a:solidFill>
                  <a:schemeClr val="tx1"/>
                </a:solidFill>
                <a:latin typeface="Arial" charset="0"/>
                <a:cs typeface="Arial" charset="0"/>
              </a:defRPr>
            </a:lvl2pPr>
            <a:lvl3pPr marL="1142938" indent="-228587" eaLnBrk="0" hangingPunct="0">
              <a:defRPr sz="1600">
                <a:solidFill>
                  <a:schemeClr val="tx1"/>
                </a:solidFill>
                <a:latin typeface="Arial" charset="0"/>
                <a:cs typeface="Arial" charset="0"/>
              </a:defRPr>
            </a:lvl3pPr>
            <a:lvl4pPr marL="1600113" indent="-228587" eaLnBrk="0" hangingPunct="0">
              <a:defRPr sz="1600">
                <a:solidFill>
                  <a:schemeClr val="tx1"/>
                </a:solidFill>
                <a:latin typeface="Arial" charset="0"/>
                <a:cs typeface="Arial" charset="0"/>
              </a:defRPr>
            </a:lvl4pPr>
            <a:lvl5pPr marL="2057287" indent="-228587" eaLnBrk="0" hangingPunct="0">
              <a:defRPr sz="1600">
                <a:solidFill>
                  <a:schemeClr val="tx1"/>
                </a:solidFill>
                <a:latin typeface="Arial" charset="0"/>
                <a:cs typeface="Arial" charset="0"/>
              </a:defRPr>
            </a:lvl5pPr>
            <a:lvl6pPr marL="2514462" indent="-228587" defTabSz="457175" eaLnBrk="0" fontAlgn="base" hangingPunct="0">
              <a:spcBef>
                <a:spcPct val="0"/>
              </a:spcBef>
              <a:spcAft>
                <a:spcPct val="0"/>
              </a:spcAft>
              <a:defRPr sz="1600">
                <a:solidFill>
                  <a:schemeClr val="tx1"/>
                </a:solidFill>
                <a:latin typeface="Arial" charset="0"/>
                <a:cs typeface="Arial" charset="0"/>
              </a:defRPr>
            </a:lvl6pPr>
            <a:lvl7pPr marL="2971638" indent="-228587" defTabSz="457175" eaLnBrk="0" fontAlgn="base" hangingPunct="0">
              <a:spcBef>
                <a:spcPct val="0"/>
              </a:spcBef>
              <a:spcAft>
                <a:spcPct val="0"/>
              </a:spcAft>
              <a:defRPr sz="1600">
                <a:solidFill>
                  <a:schemeClr val="tx1"/>
                </a:solidFill>
                <a:latin typeface="Arial" charset="0"/>
                <a:cs typeface="Arial" charset="0"/>
              </a:defRPr>
            </a:lvl7pPr>
            <a:lvl8pPr marL="3428812" indent="-228587" defTabSz="457175" eaLnBrk="0" fontAlgn="base" hangingPunct="0">
              <a:spcBef>
                <a:spcPct val="0"/>
              </a:spcBef>
              <a:spcAft>
                <a:spcPct val="0"/>
              </a:spcAft>
              <a:defRPr sz="1600">
                <a:solidFill>
                  <a:schemeClr val="tx1"/>
                </a:solidFill>
                <a:latin typeface="Arial" charset="0"/>
                <a:cs typeface="Arial" charset="0"/>
              </a:defRPr>
            </a:lvl8pPr>
            <a:lvl9pPr marL="3885987" indent="-228587" defTabSz="457175" eaLnBrk="0" fontAlgn="base" hangingPunct="0">
              <a:spcBef>
                <a:spcPct val="0"/>
              </a:spcBef>
              <a:spcAft>
                <a:spcPct val="0"/>
              </a:spcAft>
              <a:defRPr sz="1600">
                <a:solidFill>
                  <a:schemeClr val="tx1"/>
                </a:solidFill>
                <a:latin typeface="Arial" charset="0"/>
                <a:cs typeface="Arial" charset="0"/>
              </a:defRPr>
            </a:lvl9pPr>
          </a:lstStyle>
          <a:p>
            <a:pPr algn="r" eaLnBrk="1" hangingPunct="1"/>
            <a:fld id="{60ABFC86-CB2E-4D3C-9DE7-FEFBD3443BBA}" type="slidenum">
              <a:rPr lang="en-US" sz="1200">
                <a:latin typeface="Calibri" pitchFamily="34" charset="0"/>
              </a:rPr>
              <a:pPr algn="r" eaLnBrk="1" hangingPunct="1"/>
              <a:t>5</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t>
            </a:r>
            <a:r>
              <a:rPr lang="en-US" dirty="0"/>
              <a:t>Lender verifies income in accordance with VA’s UW requirements.</a:t>
            </a:r>
          </a:p>
        </p:txBody>
      </p:sp>
      <p:sp>
        <p:nvSpPr>
          <p:cNvPr id="4" name="Slide Number Placeholder 3"/>
          <p:cNvSpPr>
            <a:spLocks noGrp="1"/>
          </p:cNvSpPr>
          <p:nvPr>
            <p:ph type="sldNum" sz="quarter" idx="10"/>
          </p:nvPr>
        </p:nvSpPr>
        <p:spPr/>
        <p:txBody>
          <a:bodyPr/>
          <a:lstStyle/>
          <a:p>
            <a:fld id="{DA6F7D25-770E-4F77-8331-8C84F68246BD}" type="slidenum">
              <a:rPr lang="en-US" smtClean="0"/>
              <a:t>7</a:t>
            </a:fld>
            <a:endParaRPr lang="en-US" dirty="0"/>
          </a:p>
        </p:txBody>
      </p:sp>
    </p:spTree>
    <p:extLst>
      <p:ext uri="{BB962C8B-B14F-4D97-AF65-F5344CB8AC3E}">
        <p14:creationId xmlns:p14="http://schemas.microsoft.com/office/powerpoint/2010/main" val="82030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t>
            </a:r>
            <a:r>
              <a:rPr lang="en-US" dirty="0"/>
              <a:t>Lender verifies income in accordance with VA’s UW requirements.</a:t>
            </a:r>
          </a:p>
        </p:txBody>
      </p:sp>
      <p:sp>
        <p:nvSpPr>
          <p:cNvPr id="4" name="Slide Number Placeholder 3"/>
          <p:cNvSpPr>
            <a:spLocks noGrp="1"/>
          </p:cNvSpPr>
          <p:nvPr>
            <p:ph type="sldNum" sz="quarter" idx="10"/>
          </p:nvPr>
        </p:nvSpPr>
        <p:spPr/>
        <p:txBody>
          <a:bodyPr/>
          <a:lstStyle/>
          <a:p>
            <a:fld id="{DA6F7D25-770E-4F77-8331-8C84F68246BD}" type="slidenum">
              <a:rPr lang="en-US" smtClean="0"/>
              <a:t>8</a:t>
            </a:fld>
            <a:endParaRPr lang="en-US" dirty="0"/>
          </a:p>
        </p:txBody>
      </p:sp>
    </p:spTree>
    <p:extLst>
      <p:ext uri="{BB962C8B-B14F-4D97-AF65-F5344CB8AC3E}">
        <p14:creationId xmlns:p14="http://schemas.microsoft.com/office/powerpoint/2010/main" val="82030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t>
            </a:r>
            <a:r>
              <a:rPr lang="en-US" dirty="0"/>
              <a:t>Lender verifies income in accordance with VA’s UW requirements.</a:t>
            </a:r>
          </a:p>
        </p:txBody>
      </p:sp>
      <p:sp>
        <p:nvSpPr>
          <p:cNvPr id="4" name="Slide Number Placeholder 3"/>
          <p:cNvSpPr>
            <a:spLocks noGrp="1"/>
          </p:cNvSpPr>
          <p:nvPr>
            <p:ph type="sldNum" sz="quarter" idx="10"/>
          </p:nvPr>
        </p:nvSpPr>
        <p:spPr/>
        <p:txBody>
          <a:bodyPr/>
          <a:lstStyle/>
          <a:p>
            <a:fld id="{DA6F7D25-770E-4F77-8331-8C84F68246BD}" type="slidenum">
              <a:rPr lang="en-US" smtClean="0"/>
              <a:t>9</a:t>
            </a:fld>
            <a:endParaRPr lang="en-US" dirty="0"/>
          </a:p>
        </p:txBody>
      </p:sp>
    </p:spTree>
    <p:extLst>
      <p:ext uri="{BB962C8B-B14F-4D97-AF65-F5344CB8AC3E}">
        <p14:creationId xmlns:p14="http://schemas.microsoft.com/office/powerpoint/2010/main" val="82030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t>
            </a:r>
            <a:r>
              <a:rPr lang="en-US" dirty="0"/>
              <a:t>Lender verifies income in accordance with VA’s UW requirements.</a:t>
            </a:r>
          </a:p>
        </p:txBody>
      </p:sp>
      <p:sp>
        <p:nvSpPr>
          <p:cNvPr id="4" name="Slide Number Placeholder 3"/>
          <p:cNvSpPr>
            <a:spLocks noGrp="1"/>
          </p:cNvSpPr>
          <p:nvPr>
            <p:ph type="sldNum" sz="quarter" idx="10"/>
          </p:nvPr>
        </p:nvSpPr>
        <p:spPr/>
        <p:txBody>
          <a:bodyPr/>
          <a:lstStyle/>
          <a:p>
            <a:fld id="{DA6F7D25-770E-4F77-8331-8C84F68246BD}" type="slidenum">
              <a:rPr lang="en-US" smtClean="0"/>
              <a:t>10</a:t>
            </a:fld>
            <a:endParaRPr lang="en-US" dirty="0"/>
          </a:p>
        </p:txBody>
      </p:sp>
    </p:spTree>
    <p:extLst>
      <p:ext uri="{BB962C8B-B14F-4D97-AF65-F5344CB8AC3E}">
        <p14:creationId xmlns:p14="http://schemas.microsoft.com/office/powerpoint/2010/main" val="82030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t>
            </a:r>
            <a:r>
              <a:rPr lang="en-US" dirty="0"/>
              <a:t>Lender verifies income in accordance with VA’s UW requirements.</a:t>
            </a:r>
          </a:p>
        </p:txBody>
      </p:sp>
      <p:sp>
        <p:nvSpPr>
          <p:cNvPr id="4" name="Slide Number Placeholder 3"/>
          <p:cNvSpPr>
            <a:spLocks noGrp="1"/>
          </p:cNvSpPr>
          <p:nvPr>
            <p:ph type="sldNum" sz="quarter" idx="10"/>
          </p:nvPr>
        </p:nvSpPr>
        <p:spPr/>
        <p:txBody>
          <a:bodyPr/>
          <a:lstStyle/>
          <a:p>
            <a:fld id="{DA6F7D25-770E-4F77-8331-8C84F68246BD}" type="slidenum">
              <a:rPr lang="en-US" smtClean="0"/>
              <a:t>14</a:t>
            </a:fld>
            <a:endParaRPr lang="en-US" dirty="0"/>
          </a:p>
        </p:txBody>
      </p:sp>
    </p:spTree>
    <p:extLst>
      <p:ext uri="{BB962C8B-B14F-4D97-AF65-F5344CB8AC3E}">
        <p14:creationId xmlns:p14="http://schemas.microsoft.com/office/powerpoint/2010/main" val="82030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6.emf"/><Relationship Id="rId4" Type="http://schemas.openxmlformats.org/officeDocument/2006/relationships/oleObject" Target="../embeddings/oleObject2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6.emf"/><Relationship Id="rId4" Type="http://schemas.openxmlformats.org/officeDocument/2006/relationships/oleObject" Target="../embeddings/oleObject24.bin"/></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6.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6.emf"/><Relationship Id="rId4" Type="http://schemas.openxmlformats.org/officeDocument/2006/relationships/oleObject" Target="../embeddings/oleObject27.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71469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48783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635179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27837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82390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68977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51465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66083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5622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4189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April 3,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April 3, 2018</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0601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55896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71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25432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07"/>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54"/>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2027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558"/>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558"/>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29545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558"/>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558"/>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4814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18790200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32420589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6450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1749668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24763230"/>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23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35134312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65499147"/>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338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0423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538877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850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ctrTitle"/>
          </p:nvPr>
        </p:nvSpPr>
        <p:spPr>
          <a:xfrm>
            <a:off x="2951002"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6" y="4803730"/>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7903"/>
            <a:ext cx="3886200" cy="865219"/>
          </a:xfrm>
          <a:prstGeom prst="rect">
            <a:avLst/>
          </a:prstGeom>
        </p:spPr>
      </p:pic>
    </p:spTree>
    <p:extLst>
      <p:ext uri="{BB962C8B-B14F-4D97-AF65-F5344CB8AC3E}">
        <p14:creationId xmlns:p14="http://schemas.microsoft.com/office/powerpoint/2010/main" val="13680626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0111802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952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829195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9848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April 3,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April 3, 2018</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smtClean="0"/>
              <a:t>Pre-Decisional Deliberative Document - Internal VA Use Only</a:t>
            </a:r>
            <a:endParaRPr lang="it-IT"/>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rP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April 3, 2018</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dirty="0" smtClean="0">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04/03/2018</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smtClean="0">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04/03/2018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04/03/2018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04/03/2018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smtClean="0">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04/03/2018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77443298"/>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345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ctrTitle"/>
          </p:nvPr>
        </p:nvSpPr>
        <p:spPr>
          <a:xfrm>
            <a:off x="2951003" y="2591311"/>
            <a:ext cx="5946259" cy="1905255"/>
          </a:xfrm>
        </p:spPr>
        <p:txBody>
          <a:bodyPr/>
          <a:lstStyle>
            <a:lvl1pPr algn="l">
              <a:defRPr>
                <a:solidFill>
                  <a:schemeClr val="accent2"/>
                </a:solidFill>
              </a:defRPr>
            </a:lvl1pPr>
          </a:lstStyle>
          <a:p>
            <a:r>
              <a:rPr lang="en-US"/>
              <a:t>Click to edit Master title style</a:t>
            </a:r>
          </a:p>
        </p:txBody>
      </p:sp>
      <p:sp>
        <p:nvSpPr>
          <p:cNvPr id="3" name="Subtitle 2"/>
          <p:cNvSpPr>
            <a:spLocks noGrp="1"/>
          </p:cNvSpPr>
          <p:nvPr>
            <p:ph type="subTitle" idx="1" hasCustomPrompt="1"/>
          </p:nvPr>
        </p:nvSpPr>
        <p:spPr>
          <a:xfrm>
            <a:off x="2921338" y="4803844"/>
            <a:ext cx="5976011" cy="450535"/>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7" name="Slide Number Placeholder 5"/>
          <p:cNvSpPr txBox="1">
            <a:spLocks/>
          </p:cNvSpPr>
          <p:nvPr userDrawn="1"/>
        </p:nvSpPr>
        <p:spPr>
          <a:xfrm>
            <a:off x="6937831" y="6400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5377068"/>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pic>
        <p:nvPicPr>
          <p:cNvPr id="12" name="Picture 11" descr="3. VA-PRIMARY-HORIZONTAL-WHITE-VECTOR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0" y="5688018"/>
            <a:ext cx="3886200" cy="865219"/>
          </a:xfrm>
          <a:prstGeom prst="rect">
            <a:avLst/>
          </a:prstGeom>
        </p:spPr>
      </p:pic>
    </p:spTree>
    <p:extLst>
      <p:ext uri="{BB962C8B-B14F-4D97-AF65-F5344CB8AC3E}">
        <p14:creationId xmlns:p14="http://schemas.microsoft.com/office/powerpoint/2010/main" val="323491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16312108"/>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355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201"/>
            <a:ext cx="8229600" cy="5287964"/>
          </a:xfrm>
        </p:spPr>
        <p:txBody>
          <a:bodyPr>
            <a:normAutofit/>
          </a:bodyPr>
          <a:lstStyle>
            <a:lvl1pPr>
              <a:defRPr sz="2000"/>
            </a:lvl1pPr>
            <a:lvl2pPr>
              <a:defRPr sz="1800"/>
            </a:lvl2pPr>
            <a:lvl3pPr>
              <a:defRPr sz="1600"/>
            </a:lvl3pPr>
            <a:lvl4pPr>
              <a:defRPr sz="14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94"/>
            <a:ext cx="9144000" cy="68579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2" name="Title 1"/>
          <p:cNvSpPr>
            <a:spLocks noGrp="1"/>
          </p:cNvSpPr>
          <p:nvPr>
            <p:ph type="title"/>
          </p:nvPr>
        </p:nvSpPr>
        <p:spPr>
          <a:xfrm>
            <a:off x="0" y="0"/>
            <a:ext cx="9144000" cy="685800"/>
          </a:xfrm>
        </p:spPr>
        <p:txBody>
          <a:bodyPr>
            <a:no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9226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97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99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April 3,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April 3, 2018</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April 3, 2018</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April 3, 2018</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April 3, 2018</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April 3, 2018</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smtClean="0"/>
              <a:t>Click to add Subtitle</a:t>
            </a:r>
            <a:endParaRPr lang="en-US" dirty="0"/>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smtClean="0"/>
              <a:t>XX/XX/XXXX</a:t>
            </a:r>
            <a:endParaRPr lang="en-US" dirty="0"/>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smtClean="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smtClean="0">
                <a:solidFill>
                  <a:srgbClr val="FFFFFF"/>
                </a:solidFill>
                <a:latin typeface="Arial" panose="020B0604020202020204" pitchFamily="34" charset="0"/>
                <a:cs typeface="Arial" panose="020B0604020202020204" pitchFamily="34" charset="0"/>
              </a:rPr>
              <a:t>Agenda</a:t>
            </a:r>
            <a:endParaRPr lang="en-US" sz="2000" b="1" dirty="0">
              <a:solidFill>
                <a:srgbClr val="FFFFFF"/>
              </a:solidFill>
              <a:latin typeface="Arial" panose="020B0604020202020204" pitchFamily="34" charset="0"/>
              <a:cs typeface="Arial" panose="020B0604020202020204" pitchFamily="34" charset="0"/>
            </a:endParaRP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smtClean="0"/>
              <a:t>Click to add title</a:t>
            </a:r>
            <a:endParaRPr lang="en-US" dirty="0"/>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smtClean="0"/>
              <a:t>Click to add Strapline</a:t>
            </a:r>
            <a:endParaRPr lang="en-US" dirty="0"/>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smtClean="0"/>
              <a:t>Click to add title</a:t>
            </a:r>
            <a:endParaRPr lang="en-US" dirty="0"/>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smtClean="0"/>
              <a:t>Click to add Strapline</a:t>
            </a:r>
            <a:endParaRPr lang="en-US" dirty="0"/>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smtClean="0"/>
              <a:t>Click to edit Master title style</a:t>
            </a:r>
            <a:endParaRPr lang="en-US"/>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92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66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86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81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01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22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dirty="0" smtClean="0">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42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292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04/03/2018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04/03/2018</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371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05829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76315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81618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93730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08689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8045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56206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0709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85316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802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4.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3.xml"/><Relationship Id="rId7" Type="http://schemas.openxmlformats.org/officeDocument/2006/relationships/image" Target="../media/image16.emf"/><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oleObject" Target="../embeddings/oleObject19.bin"/><Relationship Id="rId5" Type="http://schemas.openxmlformats.org/officeDocument/2006/relationships/tags" Target="../tags/tag20.xml"/><Relationship Id="rId4" Type="http://schemas.openxmlformats.org/officeDocument/2006/relationships/vmlDrawing" Target="../drawings/vmlDrawing19.v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35.xml"/><Relationship Id="rId7" Type="http://schemas.openxmlformats.org/officeDocument/2006/relationships/oleObject" Target="../embeddings/oleObject22.bin"/><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ags" Target="../tags/tag23.xml"/><Relationship Id="rId5" Type="http://schemas.openxmlformats.org/officeDocument/2006/relationships/vmlDrawing" Target="../drawings/vmlDrawing22.vml"/><Relationship Id="rId4" Type="http://schemas.openxmlformats.org/officeDocument/2006/relationships/theme" Target="../theme/theme24.xml"/><Relationship Id="rId9"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10" Type="http://schemas.openxmlformats.org/officeDocument/2006/relationships/image" Target="../media/image1.png"/><Relationship Id="rId4" Type="http://schemas.openxmlformats.org/officeDocument/2006/relationships/slideLayout" Target="../slideLayouts/slideLayout139.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46.xml"/><Relationship Id="rId7" Type="http://schemas.openxmlformats.org/officeDocument/2006/relationships/image" Target="../media/image18.jpe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theme" Target="../theme/theme26.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heme" Target="../theme/theme27.xml"/><Relationship Id="rId7" Type="http://schemas.openxmlformats.org/officeDocument/2006/relationships/image" Target="../media/image16.emf"/><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oleObject" Target="../embeddings/oleObject25.bin"/><Relationship Id="rId5" Type="http://schemas.openxmlformats.org/officeDocument/2006/relationships/tags" Target="../tags/tag26.xml"/><Relationship Id="rId4" Type="http://schemas.openxmlformats.org/officeDocument/2006/relationships/vmlDrawing" Target="../drawings/vmlDrawing25.v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jpeg"/><Relationship Id="rId4" Type="http://schemas.openxmlformats.org/officeDocument/2006/relationships/slideLayout" Target="../slideLayouts/slideLayout24.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1.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709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914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118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4323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189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446886641"/>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988119010"/>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901393790"/>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796"/>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614"/>
            <a:ext cx="2209800" cy="491987"/>
          </a:xfrm>
          <a:prstGeom prst="rect">
            <a:avLst/>
          </a:prstGeom>
        </p:spPr>
      </p:pic>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181552373"/>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smtClean="0"/>
              <a:t>Draft - Pre-Decisional Deliberative Document Internal VA Use Only</a:t>
            </a:r>
            <a:endParaRPr lang="it-IT"/>
          </a:p>
        </p:txBody>
      </p:sp>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
            </p:custDataLst>
            <p:extLst>
              <p:ext uri="{D42A27DB-BD31-4B8C-83A1-F6EECF244321}">
                <p14:modId xmlns:p14="http://schemas.microsoft.com/office/powerpoint/2010/main" val="1978679029"/>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2134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1924160"/>
      </p:ext>
    </p:extLst>
  </p:cSld>
  <p:clrMap bg1="lt1" tx1="dk1" bg2="lt2" tx2="dk2" accent1="accent1" accent2="accent2" accent3="accent3" accent4="accent4" accent5="accent5" accent6="accent6" hlink="hlink" folHlink="folHlink"/>
  <p:sldLayoutIdLst>
    <p:sldLayoutId id="2147484673" r:id="rId1"/>
    <p:sldLayoutId id="2147484674"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6"/>
            </p:custDataLst>
            <p:extLst>
              <p:ext uri="{D42A27DB-BD31-4B8C-83A1-F6EECF244321}">
                <p14:modId xmlns:p14="http://schemas.microsoft.com/office/powerpoint/2010/main" val="58174350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2747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75628691"/>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04/03/2018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dirty="0" smtClean="0">
                <a:solidFill>
                  <a:prstClr val="black">
                    <a:tint val="75000"/>
                  </a:prstClr>
                </a:solidFill>
                <a:latin typeface="Arial" charset="0"/>
              </a:rPr>
              <a:t>Working Draft, Infromation Onlyl, Decision Making-No Funding Impact</a:t>
            </a: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smtClean="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smtClean="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
            </p:custDataLst>
            <p:extLst>
              <p:ext uri="{D42A27DB-BD31-4B8C-83A1-F6EECF244321}">
                <p14:modId xmlns:p14="http://schemas.microsoft.com/office/powerpoint/2010/main" val="130123341"/>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53351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9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796"/>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346"/>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785438630"/>
      </p:ext>
    </p:extLst>
  </p:cSld>
  <p:clrMap bg1="lt1" tx1="dk1" bg2="lt2" tx2="dk2" accent1="accent1" accent2="accent2" accent3="accent3" accent4="accent4" accent5="accent5" accent6="accent6" hlink="hlink" folHlink="folHlink"/>
  <p:sldLayoutIdLst>
    <p:sldLayoutId id="2147484849" r:id="rId1"/>
    <p:sldLayoutId id="2147484850"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April 3, 2018</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9819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591"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763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3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dreads.com/author/show/42617.H_James_Harrington" TargetMode="External"/><Relationship Id="rId2" Type="http://schemas.openxmlformats.org/officeDocument/2006/relationships/notesSlide" Target="../notesSlides/notesSlide2.xml"/><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dirty="0">
              <a:solidFill>
                <a:prstClr val="white"/>
              </a:solidFill>
            </a:endParaRPr>
          </a:p>
          <a:p>
            <a:endParaRPr lang="en-US" dirty="0">
              <a:solidFill>
                <a:prstClr val="white"/>
              </a:solidFill>
            </a:endParaRPr>
          </a:p>
        </p:txBody>
      </p:sp>
      <p:sp>
        <p:nvSpPr>
          <p:cNvPr id="4" name="Title 3"/>
          <p:cNvSpPr>
            <a:spLocks noGrp="1"/>
          </p:cNvSpPr>
          <p:nvPr>
            <p:ph type="title"/>
          </p:nvPr>
        </p:nvSpPr>
        <p:spPr/>
        <p:txBody>
          <a:bodyPr/>
          <a:lstStyle/>
          <a:p>
            <a:endParaRPr lang="en-US" dirty="0"/>
          </a:p>
        </p:txBody>
      </p:sp>
      <p:sp>
        <p:nvSpPr>
          <p:cNvPr id="8" name="TextBox 7"/>
          <p:cNvSpPr txBox="1"/>
          <p:nvPr/>
        </p:nvSpPr>
        <p:spPr>
          <a:xfrm>
            <a:off x="2285190" y="1998091"/>
            <a:ext cx="4751686" cy="707886"/>
          </a:xfrm>
          <a:prstGeom prst="rect">
            <a:avLst/>
          </a:prstGeom>
          <a:noFill/>
        </p:spPr>
        <p:txBody>
          <a:bodyPr wrap="none" rtlCol="0">
            <a:spAutoFit/>
          </a:bodyPr>
          <a:lstStyle/>
          <a:p>
            <a:pPr algn="ctr"/>
            <a:r>
              <a:rPr lang="en-US" sz="4000" b="1" dirty="0" smtClean="0">
                <a:solidFill>
                  <a:schemeClr val="tx2"/>
                </a:solidFill>
              </a:rPr>
              <a:t>The Lender Scorecard</a:t>
            </a:r>
          </a:p>
        </p:txBody>
      </p:sp>
      <p:sp>
        <p:nvSpPr>
          <p:cNvPr id="2" name="TextBox 1"/>
          <p:cNvSpPr txBox="1"/>
          <p:nvPr/>
        </p:nvSpPr>
        <p:spPr>
          <a:xfrm>
            <a:off x="1981200" y="3962400"/>
            <a:ext cx="5562600" cy="646331"/>
          </a:xfrm>
          <a:prstGeom prst="rect">
            <a:avLst/>
          </a:prstGeom>
          <a:noFill/>
        </p:spPr>
        <p:txBody>
          <a:bodyPr wrap="square" rtlCol="0">
            <a:spAutoFit/>
          </a:bodyPr>
          <a:lstStyle/>
          <a:p>
            <a:pPr algn="ctr"/>
            <a:r>
              <a:rPr lang="en-US" dirty="0" smtClean="0"/>
              <a:t>Presented by:</a:t>
            </a:r>
          </a:p>
          <a:p>
            <a:pPr algn="ctr"/>
            <a:r>
              <a:rPr lang="en-US" dirty="0" smtClean="0"/>
              <a:t>Greg Nelms, Chief, Loan Policy, Washington DC</a:t>
            </a:r>
          </a:p>
        </p:txBody>
      </p:sp>
    </p:spTree>
    <p:extLst>
      <p:ext uri="{BB962C8B-B14F-4D97-AF65-F5344CB8AC3E}">
        <p14:creationId xmlns:p14="http://schemas.microsoft.com/office/powerpoint/2010/main" val="123906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1"/>
            <a:ext cx="3657600" cy="5287964"/>
          </a:xfrm>
        </p:spPr>
        <p:txBody>
          <a:bodyPr>
            <a:normAutofit fontScale="85000" lnSpcReduction="20000"/>
          </a:bodyPr>
          <a:lstStyle/>
          <a:p>
            <a:pPr marL="0" indent="0">
              <a:buNone/>
            </a:pPr>
            <a:r>
              <a:rPr lang="en-US" b="1" i="1" dirty="0"/>
              <a:t>Performance</a:t>
            </a:r>
            <a:r>
              <a:rPr lang="en-US" sz="1400" dirty="0"/>
              <a:t> (continued)</a:t>
            </a:r>
          </a:p>
          <a:p>
            <a:pPr marL="457200" lvl="1" indent="0">
              <a:lnSpc>
                <a:spcPct val="80000"/>
              </a:lnSpc>
              <a:buNone/>
            </a:pPr>
            <a:r>
              <a:rPr lang="en-US" dirty="0"/>
              <a:t>Lender loan characteristics at guaranty</a:t>
            </a:r>
          </a:p>
          <a:p>
            <a:pPr lvl="1">
              <a:lnSpc>
                <a:spcPct val="80000"/>
              </a:lnSpc>
            </a:pPr>
            <a:r>
              <a:rPr lang="en-US" sz="2000" dirty="0"/>
              <a:t>Underwriting</a:t>
            </a:r>
          </a:p>
          <a:p>
            <a:pPr lvl="2">
              <a:lnSpc>
                <a:spcPct val="80000"/>
              </a:lnSpc>
            </a:pPr>
            <a:r>
              <a:rPr lang="en-US" sz="2000" dirty="0"/>
              <a:t>AUS percentage</a:t>
            </a:r>
          </a:p>
          <a:p>
            <a:pPr lvl="2">
              <a:lnSpc>
                <a:spcPct val="80000"/>
              </a:lnSpc>
            </a:pPr>
            <a:r>
              <a:rPr lang="en-US" sz="2000" dirty="0"/>
              <a:t>DTI</a:t>
            </a:r>
          </a:p>
          <a:p>
            <a:pPr lvl="2">
              <a:lnSpc>
                <a:spcPct val="80000"/>
              </a:lnSpc>
            </a:pPr>
            <a:r>
              <a:rPr lang="en-US" sz="2000" dirty="0"/>
              <a:t>Credit score</a:t>
            </a:r>
          </a:p>
          <a:p>
            <a:pPr lvl="2">
              <a:lnSpc>
                <a:spcPct val="80000"/>
              </a:lnSpc>
            </a:pPr>
            <a:r>
              <a:rPr lang="en-US" sz="2000" dirty="0"/>
              <a:t>Loan amount</a:t>
            </a:r>
          </a:p>
          <a:p>
            <a:pPr lvl="2">
              <a:lnSpc>
                <a:spcPct val="80000"/>
              </a:lnSpc>
            </a:pPr>
            <a:r>
              <a:rPr lang="en-US" sz="2000" dirty="0"/>
              <a:t>Loans that do not meet residual </a:t>
            </a:r>
            <a:r>
              <a:rPr lang="en-US" sz="2000" dirty="0" smtClean="0"/>
              <a:t>guideline</a:t>
            </a:r>
          </a:p>
          <a:p>
            <a:pPr lvl="2">
              <a:lnSpc>
                <a:spcPct val="80000"/>
              </a:lnSpc>
            </a:pPr>
            <a:endParaRPr lang="en-US" sz="2000" dirty="0"/>
          </a:p>
          <a:p>
            <a:pPr lvl="1">
              <a:lnSpc>
                <a:spcPct val="80000"/>
              </a:lnSpc>
            </a:pPr>
            <a:r>
              <a:rPr lang="en-US" sz="2000" dirty="0"/>
              <a:t>Loan reviews (RLC file audits)</a:t>
            </a:r>
          </a:p>
          <a:p>
            <a:pPr lvl="2">
              <a:lnSpc>
                <a:spcPct val="80000"/>
              </a:lnSpc>
            </a:pPr>
            <a:r>
              <a:rPr lang="en-US" sz="2000" dirty="0"/>
              <a:t>Percentage of your files VA reviewed</a:t>
            </a:r>
          </a:p>
          <a:p>
            <a:pPr lvl="2">
              <a:lnSpc>
                <a:spcPct val="80000"/>
              </a:lnSpc>
            </a:pPr>
            <a:r>
              <a:rPr lang="en-US" sz="2000" dirty="0"/>
              <a:t>Percentage of your files with a deficiency</a:t>
            </a:r>
          </a:p>
          <a:p>
            <a:pPr lvl="2">
              <a:lnSpc>
                <a:spcPct val="80000"/>
              </a:lnSpc>
            </a:pPr>
            <a:r>
              <a:rPr lang="en-US" sz="2000" dirty="0"/>
              <a:t>Responsiveness to audit requests</a:t>
            </a:r>
          </a:p>
          <a:p>
            <a:pPr lvl="2">
              <a:lnSpc>
                <a:spcPct val="80000"/>
              </a:lnSpc>
            </a:pPr>
            <a:r>
              <a:rPr lang="en-US" sz="2000" dirty="0"/>
              <a:t>Non-compliance to file requests </a:t>
            </a:r>
          </a:p>
          <a:p>
            <a:pPr marL="914400" lvl="2" indent="0">
              <a:lnSpc>
                <a:spcPct val="80000"/>
              </a:lnSpc>
              <a:buFont typeface="Arial"/>
              <a:buNone/>
            </a:pPr>
            <a:r>
              <a:rPr lang="en-US" sz="2000" dirty="0" smtClean="0"/>
              <a:t>     or </a:t>
            </a:r>
            <a:r>
              <a:rPr lang="en-US" sz="2000" dirty="0"/>
              <a:t>deficiencies</a:t>
            </a:r>
          </a:p>
          <a:p>
            <a:pPr lvl="2">
              <a:lnSpc>
                <a:spcPct val="80000"/>
              </a:lnSpc>
            </a:pPr>
            <a:r>
              <a:rPr lang="en-US" sz="2000" dirty="0"/>
              <a:t>Early payment default reviews</a:t>
            </a:r>
          </a:p>
          <a:p>
            <a:pPr lvl="2">
              <a:lnSpc>
                <a:spcPct val="80000"/>
              </a:lnSpc>
            </a:pPr>
            <a:r>
              <a:rPr lang="en-US" sz="2000" dirty="0"/>
              <a:t>File review deficiency types</a:t>
            </a:r>
          </a:p>
          <a:p>
            <a:pPr marL="1371600" lvl="3" indent="0">
              <a:buNone/>
            </a:pPr>
            <a:endParaRPr lang="en-US" sz="2200" dirty="0"/>
          </a:p>
          <a:p>
            <a:pPr marL="0" indent="0">
              <a:buNone/>
            </a:pPr>
            <a:endParaRPr lang="en-US" dirty="0"/>
          </a:p>
          <a:p>
            <a:pPr marL="0" indent="0">
              <a:buNone/>
            </a:pPr>
            <a:endParaRPr lang="en-US" dirty="0" smtClean="0"/>
          </a:p>
          <a:p>
            <a:pPr marL="457200" lvl="1"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p:txBody>
          <a:bodyPr/>
          <a:lstStyle/>
          <a:p>
            <a:r>
              <a:rPr lang="en-US" dirty="0" smtClean="0"/>
              <a:t>Purpose</a:t>
            </a:r>
            <a:endParaRPr lang="en-US" dirty="0"/>
          </a:p>
        </p:txBody>
      </p:sp>
      <p:pic>
        <p:nvPicPr>
          <p:cNvPr id="534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465772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4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895600"/>
            <a:ext cx="457200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185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p:cNvSpPr>
            <a:spLocks noGrp="1"/>
          </p:cNvSpPr>
          <p:nvPr>
            <p:ph type="title"/>
          </p:nvPr>
        </p:nvSpPr>
        <p:spPr/>
        <p:txBody>
          <a:bodyPr/>
          <a:lstStyle/>
          <a:p>
            <a:r>
              <a:rPr lang="en-US" dirty="0" smtClean="0"/>
              <a:t>Definitions</a:t>
            </a:r>
            <a:endParaRPr lang="en-US" dirty="0"/>
          </a:p>
        </p:txBody>
      </p:sp>
      <p:pic>
        <p:nvPicPr>
          <p:cNvPr id="530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75071"/>
            <a:ext cx="8229600" cy="281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410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800" b="1" dirty="0">
                <a:solidFill>
                  <a:srgbClr val="FFFFFF"/>
                </a:solidFill>
                <a:latin typeface="Calibri,Bold"/>
              </a:rPr>
              <a:t>Loan Summary by </a:t>
            </a:r>
            <a:r>
              <a:rPr lang="en-US" sz="800" b="1" dirty="0" smtClean="0">
                <a:solidFill>
                  <a:srgbClr val="FFFFFF"/>
                </a:solidFill>
                <a:latin typeface="Calibri,Bold"/>
              </a:rPr>
              <a:t>Product</a:t>
            </a: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p:cNvSpPr>
            <a:spLocks noGrp="1"/>
          </p:cNvSpPr>
          <p:nvPr>
            <p:ph type="title"/>
          </p:nvPr>
        </p:nvSpPr>
        <p:spPr/>
        <p:txBody>
          <a:bodyPr/>
          <a:lstStyle/>
          <a:p>
            <a:r>
              <a:rPr lang="en-US" dirty="0" smtClean="0"/>
              <a:t>Definitions (Cont.)</a:t>
            </a:r>
            <a:endParaRPr lang="en-US" dirty="0"/>
          </a:p>
        </p:txBody>
      </p:sp>
      <p:pic>
        <p:nvPicPr>
          <p:cNvPr id="531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2005013"/>
            <a:ext cx="87915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341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800" b="1" dirty="0">
                <a:solidFill>
                  <a:srgbClr val="FFFFFF"/>
                </a:solidFill>
                <a:latin typeface="Calibri,Bold"/>
              </a:rPr>
              <a:t>Loan Summary by </a:t>
            </a:r>
            <a:r>
              <a:rPr lang="en-US" sz="800" b="1" dirty="0" smtClean="0">
                <a:solidFill>
                  <a:srgbClr val="FFFFFF"/>
                </a:solidFill>
                <a:latin typeface="Calibri,Bold"/>
              </a:rPr>
              <a:t>Product</a:t>
            </a: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p:cNvSpPr>
            <a:spLocks noGrp="1"/>
          </p:cNvSpPr>
          <p:nvPr>
            <p:ph type="title"/>
          </p:nvPr>
        </p:nvSpPr>
        <p:spPr/>
        <p:txBody>
          <a:bodyPr/>
          <a:lstStyle/>
          <a:p>
            <a:r>
              <a:rPr lang="en-US" dirty="0" smtClean="0"/>
              <a:t>Definitions (Cont.)</a:t>
            </a:r>
            <a:endParaRPr lang="en-US" dirty="0"/>
          </a:p>
        </p:txBody>
      </p:sp>
      <p:pic>
        <p:nvPicPr>
          <p:cNvPr id="532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395413"/>
            <a:ext cx="88011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760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457200" lvl="1"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p:cNvSpPr>
            <a:spLocks noGrp="1"/>
          </p:cNvSpPr>
          <p:nvPr>
            <p:ph type="title"/>
          </p:nvPr>
        </p:nvSpPr>
        <p:spPr/>
        <p:txBody>
          <a:bodyPr/>
          <a:lstStyle/>
          <a:p>
            <a:r>
              <a:rPr lang="en-US" dirty="0" smtClean="0"/>
              <a:t>Loan Guaranty Mission Statement</a:t>
            </a:r>
            <a:endParaRPr lang="en-US" dirty="0"/>
          </a:p>
        </p:txBody>
      </p:sp>
      <p:sp>
        <p:nvSpPr>
          <p:cNvPr id="6" name="TextBox 5"/>
          <p:cNvSpPr txBox="1"/>
          <p:nvPr/>
        </p:nvSpPr>
        <p:spPr>
          <a:xfrm>
            <a:off x="2133600" y="1371600"/>
            <a:ext cx="4862422" cy="1754326"/>
          </a:xfrm>
          <a:prstGeom prst="rect">
            <a:avLst/>
          </a:prstGeom>
          <a:noFill/>
        </p:spPr>
        <p:txBody>
          <a:bodyPr wrap="square" rtlCol="0">
            <a:spAutoFit/>
          </a:bodyPr>
          <a:lstStyle/>
          <a:p>
            <a:endParaRPr lang="en-US" dirty="0"/>
          </a:p>
          <a:p>
            <a:r>
              <a:rPr lang="en-US" b="1" dirty="0" smtClean="0"/>
              <a:t>Maximize Veterans’ and Servicemembers’ opportunity to obtain, retain, and adapt homes by providing a viable and fiscally responsible benefit program in recognition of their service to the Nation.</a:t>
            </a:r>
            <a:endParaRPr lang="en-US" dirty="0"/>
          </a:p>
        </p:txBody>
      </p:sp>
    </p:spTree>
    <p:extLst>
      <p:ext uri="{BB962C8B-B14F-4D97-AF65-F5344CB8AC3E}">
        <p14:creationId xmlns:p14="http://schemas.microsoft.com/office/powerpoint/2010/main" val="2431483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457200" lvl="1"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p:cNvSpPr>
            <a:spLocks noGrp="1"/>
          </p:cNvSpPr>
          <p:nvPr>
            <p:ph type="title"/>
          </p:nvPr>
        </p:nvSpPr>
        <p:spPr/>
        <p:txBody>
          <a:bodyPr/>
          <a:lstStyle/>
          <a:p>
            <a:r>
              <a:rPr lang="en-US" dirty="0" smtClean="0"/>
              <a:t>Loan Guaranty Mission Statement</a:t>
            </a:r>
            <a:endParaRPr lang="en-US" dirty="0"/>
          </a:p>
        </p:txBody>
      </p:sp>
      <p:sp>
        <p:nvSpPr>
          <p:cNvPr id="6" name="TextBox 5"/>
          <p:cNvSpPr txBox="1"/>
          <p:nvPr/>
        </p:nvSpPr>
        <p:spPr>
          <a:xfrm>
            <a:off x="2133600" y="1371600"/>
            <a:ext cx="4862422" cy="1754326"/>
          </a:xfrm>
          <a:prstGeom prst="rect">
            <a:avLst/>
          </a:prstGeom>
          <a:noFill/>
        </p:spPr>
        <p:txBody>
          <a:bodyPr wrap="square" rtlCol="0">
            <a:spAutoFit/>
          </a:bodyPr>
          <a:lstStyle/>
          <a:p>
            <a:endParaRPr lang="en-US" dirty="0">
              <a:solidFill>
                <a:srgbClr val="000000"/>
              </a:solidFill>
            </a:endParaRPr>
          </a:p>
          <a:p>
            <a:r>
              <a:rPr lang="en-US" b="1" dirty="0" smtClean="0">
                <a:solidFill>
                  <a:srgbClr val="000000"/>
                </a:solidFill>
              </a:rPr>
              <a:t>Maximize Veterans’ and Servicemembers’ opportunity to obtain, retain, and adapt homes by providing a viable and fiscally responsible benefit program in recognition of their service to the Nation.</a:t>
            </a:r>
            <a:endParaRPr lang="en-US" dirty="0">
              <a:solidFill>
                <a:srgbClr val="000000"/>
              </a:solidFill>
            </a:endParaRPr>
          </a:p>
        </p:txBody>
      </p:sp>
    </p:spTree>
    <p:extLst>
      <p:ext uri="{BB962C8B-B14F-4D97-AF65-F5344CB8AC3E}">
        <p14:creationId xmlns:p14="http://schemas.microsoft.com/office/powerpoint/2010/main" val="973393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457200" lvl="1"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p:nvPr>
        </p:nvSpPr>
        <p:spPr/>
        <p:txBody>
          <a:bodyPr/>
          <a:lstStyle/>
          <a:p>
            <a:r>
              <a:rPr lang="en-US" dirty="0" smtClean="0"/>
              <a:t>Purpose</a:t>
            </a:r>
            <a:endParaRPr lang="en-US" dirty="0"/>
          </a:p>
        </p:txBody>
      </p:sp>
      <p:sp>
        <p:nvSpPr>
          <p:cNvPr id="6" name="TextBox 5"/>
          <p:cNvSpPr txBox="1"/>
          <p:nvPr/>
        </p:nvSpPr>
        <p:spPr>
          <a:xfrm>
            <a:off x="2133600" y="1371600"/>
            <a:ext cx="4862422" cy="369332"/>
          </a:xfrm>
          <a:prstGeom prst="rect">
            <a:avLst/>
          </a:prstGeom>
          <a:noFill/>
        </p:spPr>
        <p:txBody>
          <a:bodyPr wrap="square" rtlCol="0">
            <a:spAutoFit/>
          </a:bodyPr>
          <a:lstStyle/>
          <a:p>
            <a:endParaRPr lang="en-US" dirty="0"/>
          </a:p>
        </p:txBody>
      </p:sp>
      <p:sp>
        <p:nvSpPr>
          <p:cNvPr id="5" name="Rectangle 4"/>
          <p:cNvSpPr/>
          <p:nvPr/>
        </p:nvSpPr>
        <p:spPr>
          <a:xfrm>
            <a:off x="2286000" y="2274838"/>
            <a:ext cx="4572000" cy="2308324"/>
          </a:xfrm>
          <a:prstGeom prst="rect">
            <a:avLst/>
          </a:prstGeom>
        </p:spPr>
        <p:txBody>
          <a:bodyPr>
            <a:spAutoFit/>
          </a:bodyPr>
          <a:lstStyle/>
          <a:p>
            <a:r>
              <a:rPr lang="en-US" dirty="0"/>
              <a:t>“Measurement is the first step that leads to control and eventually to improvement. If you can’t measure something, you can’t understand it. If you can’t understand it, you can’t control it. If you can’t control it, you can’t improve it.”</a:t>
            </a:r>
          </a:p>
          <a:p>
            <a:r>
              <a:rPr lang="en-US" dirty="0"/>
              <a:t/>
            </a:r>
            <a:br>
              <a:rPr lang="en-US" dirty="0"/>
            </a:br>
            <a:r>
              <a:rPr lang="en-US" b="1" dirty="0" smtClean="0">
                <a:hlinkClick r:id="rId3"/>
              </a:rPr>
              <a:t>H</a:t>
            </a:r>
            <a:r>
              <a:rPr lang="en-US" b="1" dirty="0">
                <a:hlinkClick r:id="rId3"/>
              </a:rPr>
              <a:t>. James Harrington</a:t>
            </a:r>
            <a:endParaRPr lang="en-US" dirty="0"/>
          </a:p>
        </p:txBody>
      </p:sp>
    </p:spTree>
    <p:extLst>
      <p:ext uri="{BB962C8B-B14F-4D97-AF65-F5344CB8AC3E}">
        <p14:creationId xmlns:p14="http://schemas.microsoft.com/office/powerpoint/2010/main" val="2548490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98" name="Title 1"/>
          <p:cNvSpPr>
            <a:spLocks noGrp="1"/>
          </p:cNvSpPr>
          <p:nvPr>
            <p:ph type="title"/>
          </p:nvPr>
        </p:nvSpPr>
        <p:spPr/>
        <p:txBody>
          <a:bodyPr>
            <a:noAutofit/>
          </a:bodyPr>
          <a:lstStyle/>
          <a:p>
            <a:pPr>
              <a:buClr>
                <a:schemeClr val="tx1"/>
              </a:buClr>
            </a:pP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CY15 National Scorecard</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dirty="0" smtClean="0">
              <a:solidFill>
                <a:schemeClr val="bg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14300" y="1149214"/>
            <a:ext cx="8957130" cy="4869857"/>
          </a:xfrm>
        </p:spPr>
        <p:txBody>
          <a:bodyPr>
            <a:normAutofit/>
          </a:bodyPr>
          <a:lstStyle/>
          <a:p>
            <a:endParaRPr lang="en-US" dirty="0"/>
          </a:p>
          <a:p>
            <a:endParaRPr lang="en-US" dirty="0"/>
          </a:p>
        </p:txBody>
      </p:sp>
      <p:sp>
        <p:nvSpPr>
          <p:cNvPr id="7" name="Slide Number Placeholder 6"/>
          <p:cNvSpPr>
            <a:spLocks noGrp="1"/>
          </p:cNvSpPr>
          <p:nvPr>
            <p:ph type="sldNum" sz="quarter" idx="12"/>
          </p:nvPr>
        </p:nvSpPr>
        <p:spPr/>
        <p:txBody>
          <a:bodyPr/>
          <a:lstStyle/>
          <a:p>
            <a:pPr>
              <a:defRPr/>
            </a:pPr>
            <a:fld id="{57785668-4F44-4F3C-8A49-1BF091D1843C}" type="slidenum">
              <a:rPr lang="en-US"/>
              <a:pPr>
                <a:defRPr/>
              </a:pPr>
              <a:t>4</a:t>
            </a:fld>
            <a:endParaRPr lang="en-US" dirty="0"/>
          </a:p>
        </p:txBody>
      </p:sp>
      <p:sp>
        <p:nvSpPr>
          <p:cNvPr id="4101" name="Text Box 1031"/>
          <p:cNvSpPr txBox="1">
            <a:spLocks noChangeArrowheads="1"/>
          </p:cNvSpPr>
          <p:nvPr/>
        </p:nvSpPr>
        <p:spPr bwMode="auto">
          <a:xfrm>
            <a:off x="457200" y="6430963"/>
            <a:ext cx="822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defTabSz="457200" eaLnBrk="0" fontAlgn="base" hangingPunct="0">
              <a:spcBef>
                <a:spcPct val="0"/>
              </a:spcBef>
              <a:spcAft>
                <a:spcPct val="0"/>
              </a:spcAft>
              <a:defRPr sz="1600">
                <a:solidFill>
                  <a:schemeClr val="tx1"/>
                </a:solidFill>
                <a:latin typeface="Arial" charset="0"/>
                <a:cs typeface="Arial" charset="0"/>
              </a:defRPr>
            </a:lvl6pPr>
            <a:lvl7pPr marL="2971800" indent="-228600" defTabSz="457200" eaLnBrk="0" fontAlgn="base" hangingPunct="0">
              <a:spcBef>
                <a:spcPct val="0"/>
              </a:spcBef>
              <a:spcAft>
                <a:spcPct val="0"/>
              </a:spcAft>
              <a:defRPr sz="1600">
                <a:solidFill>
                  <a:schemeClr val="tx1"/>
                </a:solidFill>
                <a:latin typeface="Arial" charset="0"/>
                <a:cs typeface="Arial" charset="0"/>
              </a:defRPr>
            </a:lvl7pPr>
            <a:lvl8pPr marL="3429000" indent="-228600" defTabSz="457200" eaLnBrk="0" fontAlgn="base" hangingPunct="0">
              <a:spcBef>
                <a:spcPct val="0"/>
              </a:spcBef>
              <a:spcAft>
                <a:spcPct val="0"/>
              </a:spcAft>
              <a:defRPr sz="1600">
                <a:solidFill>
                  <a:schemeClr val="tx1"/>
                </a:solidFill>
                <a:latin typeface="Arial" charset="0"/>
                <a:cs typeface="Arial" charset="0"/>
              </a:defRPr>
            </a:lvl8pPr>
            <a:lvl9pPr marL="3886200" indent="-228600" defTabSz="4572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014413"/>
            <a:ext cx="6572250"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00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98" name="Title 1"/>
          <p:cNvSpPr>
            <a:spLocks noGrp="1"/>
          </p:cNvSpPr>
          <p:nvPr>
            <p:ph type="title"/>
          </p:nvPr>
        </p:nvSpPr>
        <p:spPr/>
        <p:txBody>
          <a:bodyPr>
            <a:noAutofit/>
          </a:bodyPr>
          <a:lstStyle/>
          <a:p>
            <a:pPr>
              <a:buClr>
                <a:schemeClr val="tx1"/>
              </a:buClr>
            </a:pP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CY16 National Scorecard</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dirty="0" smtClean="0">
              <a:solidFill>
                <a:schemeClr val="bg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14300" y="1149214"/>
            <a:ext cx="8957130" cy="4869857"/>
          </a:xfrm>
        </p:spPr>
        <p:txBody>
          <a:bodyPr>
            <a:normAutofit/>
          </a:bodyPr>
          <a:lstStyle/>
          <a:p>
            <a:endParaRPr lang="en-US" dirty="0"/>
          </a:p>
          <a:p>
            <a:endParaRPr lang="en-US" dirty="0"/>
          </a:p>
        </p:txBody>
      </p:sp>
      <p:sp>
        <p:nvSpPr>
          <p:cNvPr id="7" name="Slide Number Placeholder 6"/>
          <p:cNvSpPr>
            <a:spLocks noGrp="1"/>
          </p:cNvSpPr>
          <p:nvPr>
            <p:ph type="sldNum" sz="quarter" idx="12"/>
          </p:nvPr>
        </p:nvSpPr>
        <p:spPr/>
        <p:txBody>
          <a:bodyPr/>
          <a:lstStyle/>
          <a:p>
            <a:pPr>
              <a:defRPr/>
            </a:pPr>
            <a:fld id="{57785668-4F44-4F3C-8A49-1BF091D1843C}" type="slidenum">
              <a:rPr lang="en-US"/>
              <a:pPr>
                <a:defRPr/>
              </a:pPr>
              <a:t>5</a:t>
            </a:fld>
            <a:endParaRPr lang="en-US" dirty="0"/>
          </a:p>
        </p:txBody>
      </p:sp>
      <p:sp>
        <p:nvSpPr>
          <p:cNvPr id="4101" name="Text Box 1031"/>
          <p:cNvSpPr txBox="1">
            <a:spLocks noChangeArrowheads="1"/>
          </p:cNvSpPr>
          <p:nvPr/>
        </p:nvSpPr>
        <p:spPr bwMode="auto">
          <a:xfrm>
            <a:off x="457200" y="6430963"/>
            <a:ext cx="822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defTabSz="457200" eaLnBrk="0" fontAlgn="base" hangingPunct="0">
              <a:spcBef>
                <a:spcPct val="0"/>
              </a:spcBef>
              <a:spcAft>
                <a:spcPct val="0"/>
              </a:spcAft>
              <a:defRPr sz="1600">
                <a:solidFill>
                  <a:schemeClr val="tx1"/>
                </a:solidFill>
                <a:latin typeface="Arial" charset="0"/>
                <a:cs typeface="Arial" charset="0"/>
              </a:defRPr>
            </a:lvl6pPr>
            <a:lvl7pPr marL="2971800" indent="-228600" defTabSz="457200" eaLnBrk="0" fontAlgn="base" hangingPunct="0">
              <a:spcBef>
                <a:spcPct val="0"/>
              </a:spcBef>
              <a:spcAft>
                <a:spcPct val="0"/>
              </a:spcAft>
              <a:defRPr sz="1600">
                <a:solidFill>
                  <a:schemeClr val="tx1"/>
                </a:solidFill>
                <a:latin typeface="Arial" charset="0"/>
                <a:cs typeface="Arial" charset="0"/>
              </a:defRPr>
            </a:lvl7pPr>
            <a:lvl8pPr marL="3429000" indent="-228600" defTabSz="457200" eaLnBrk="0" fontAlgn="base" hangingPunct="0">
              <a:spcBef>
                <a:spcPct val="0"/>
              </a:spcBef>
              <a:spcAft>
                <a:spcPct val="0"/>
              </a:spcAft>
              <a:defRPr sz="1600">
                <a:solidFill>
                  <a:schemeClr val="tx1"/>
                </a:solidFill>
                <a:latin typeface="Arial" charset="0"/>
                <a:cs typeface="Arial" charset="0"/>
              </a:defRPr>
            </a:lvl8pPr>
            <a:lvl9pPr marL="3886200" indent="-228600" defTabSz="457200" eaLnBrk="0" fontAlgn="base" hangingPunct="0">
              <a:spcBef>
                <a:spcPct val="0"/>
              </a:spcBef>
              <a:spcAft>
                <a:spcPct val="0"/>
              </a:spcAft>
              <a:defRPr sz="1600">
                <a:solidFill>
                  <a:schemeClr val="tx1"/>
                </a:solidFill>
                <a:latin typeface="Arial" charset="0"/>
                <a:cs typeface="Arial" charset="0"/>
              </a:defRPr>
            </a:lvl9pPr>
          </a:lstStyle>
          <a:p>
            <a:pPr eaLnBrk="1" hangingPunct="1"/>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5846"/>
            <a:ext cx="8474149" cy="503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515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p:cNvSpPr>
            <a:spLocks noGrp="1"/>
          </p:cNvSpPr>
          <p:nvPr>
            <p:ph type="title"/>
          </p:nvPr>
        </p:nvSpPr>
        <p:spPr/>
        <p:txBody>
          <a:bodyPr/>
          <a:lstStyle/>
          <a:p>
            <a:r>
              <a:rPr lang="en-US" dirty="0" smtClean="0"/>
              <a:t>CY17 National Scorecard</a:t>
            </a:r>
            <a:endParaRPr lang="en-US" dirty="0"/>
          </a:p>
        </p:txBody>
      </p:sp>
      <p:sp>
        <p:nvSpPr>
          <p:cNvPr id="2" name="Content Placeholder 1"/>
          <p:cNvSpPr>
            <a:spLocks noGrp="1"/>
          </p:cNvSpPr>
          <p:nvPr>
            <p:ph idx="1"/>
          </p:nvPr>
        </p:nvSpPr>
        <p:spPr/>
        <p:txBody>
          <a:bodyPr/>
          <a:lstStyle/>
          <a:p>
            <a:endParaRPr lang="en-US" dirty="0" smtClean="0"/>
          </a:p>
          <a:p>
            <a:endParaRPr lang="en-US" dirty="0" smtClean="0"/>
          </a:p>
        </p:txBody>
      </p:sp>
      <p:pic>
        <p:nvPicPr>
          <p:cNvPr id="530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762000"/>
            <a:ext cx="8382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481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1"/>
            <a:ext cx="3124200" cy="5287964"/>
          </a:xfrm>
        </p:spPr>
        <p:txBody>
          <a:bodyPr>
            <a:normAutofit/>
          </a:bodyPr>
          <a:lstStyle/>
          <a:p>
            <a:pPr marL="0" indent="0">
              <a:buNone/>
            </a:pPr>
            <a:r>
              <a:rPr lang="en-US" b="1" i="1" dirty="0" smtClean="0"/>
              <a:t>Transparency</a:t>
            </a:r>
          </a:p>
          <a:p>
            <a:pPr marL="457200" lvl="1" indent="0">
              <a:buNone/>
            </a:pPr>
            <a:r>
              <a:rPr lang="en-US" dirty="0" smtClean="0"/>
              <a:t>How is VA doing?</a:t>
            </a:r>
          </a:p>
          <a:p>
            <a:pPr marL="457200" lvl="1" indent="0">
              <a:buNone/>
            </a:pPr>
            <a:endParaRPr lang="en-US" dirty="0" smtClean="0"/>
          </a:p>
          <a:p>
            <a:pPr marL="457200" lvl="1" indent="0">
              <a:buNone/>
            </a:pPr>
            <a:r>
              <a:rPr lang="en-US" dirty="0" smtClean="0"/>
              <a:t>How many?</a:t>
            </a:r>
          </a:p>
          <a:p>
            <a:pPr lvl="1"/>
            <a:r>
              <a:rPr lang="en-US" dirty="0" smtClean="0"/>
              <a:t>Loans and types of loans</a:t>
            </a:r>
          </a:p>
          <a:p>
            <a:pPr lvl="1"/>
            <a:r>
              <a:rPr lang="en-US" dirty="0" smtClean="0"/>
              <a:t>Rate comparisons</a:t>
            </a:r>
          </a:p>
          <a:p>
            <a:pPr marL="457200" lvl="1" indent="0">
              <a:buNone/>
            </a:pPr>
            <a:endParaRPr lang="en-US" dirty="0" smtClean="0"/>
          </a:p>
          <a:p>
            <a:pPr marL="457200" lvl="1" indent="0">
              <a:buNone/>
            </a:pPr>
            <a:r>
              <a:rPr lang="en-US" dirty="0" smtClean="0"/>
              <a:t>How long &amp; how well?</a:t>
            </a:r>
          </a:p>
          <a:p>
            <a:pPr lvl="1"/>
            <a:r>
              <a:rPr lang="en-US" dirty="0" smtClean="0"/>
              <a:t>Milestones</a:t>
            </a:r>
          </a:p>
          <a:p>
            <a:pPr lvl="1"/>
            <a:r>
              <a:rPr lang="en-US" dirty="0" smtClean="0"/>
              <a:t>Metrics</a:t>
            </a:r>
          </a:p>
          <a:p>
            <a:endParaRPr lang="en-US" dirty="0"/>
          </a:p>
          <a:p>
            <a:pPr marL="0" indent="0">
              <a:buNone/>
            </a:pPr>
            <a:endParaRPr lang="en-US" dirty="0" smtClean="0"/>
          </a:p>
          <a:p>
            <a:pPr marL="457200" lvl="1"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lstStyle/>
          <a:p>
            <a:r>
              <a:rPr lang="en-US" dirty="0" smtClean="0"/>
              <a:t>Purpose</a:t>
            </a:r>
            <a:endParaRPr lang="en-US" dirty="0"/>
          </a:p>
        </p:txBody>
      </p:sp>
      <p:pic>
        <p:nvPicPr>
          <p:cNvPr id="531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762000"/>
            <a:ext cx="550381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984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1"/>
            <a:ext cx="3962400" cy="5287964"/>
          </a:xfrm>
        </p:spPr>
        <p:txBody>
          <a:bodyPr>
            <a:normAutofit/>
          </a:bodyPr>
          <a:lstStyle/>
          <a:p>
            <a:pPr marL="0" indent="0">
              <a:buNone/>
            </a:pPr>
            <a:r>
              <a:rPr lang="en-US" b="1" i="1" dirty="0"/>
              <a:t>Awareness</a:t>
            </a:r>
          </a:p>
          <a:p>
            <a:pPr lvl="1"/>
            <a:r>
              <a:rPr lang="en-US" dirty="0"/>
              <a:t>How do I compare to </a:t>
            </a:r>
          </a:p>
          <a:p>
            <a:pPr marL="457200" lvl="1" indent="0">
              <a:buFont typeface="Arial"/>
              <a:buNone/>
            </a:pPr>
            <a:r>
              <a:rPr lang="en-US" dirty="0" smtClean="0"/>
              <a:t>      the </a:t>
            </a:r>
            <a:r>
              <a:rPr lang="en-US" dirty="0"/>
              <a:t>VA National average?</a:t>
            </a:r>
          </a:p>
          <a:p>
            <a:pPr marL="0" indent="0">
              <a:buNone/>
            </a:pPr>
            <a:endParaRPr lang="en-US" sz="1800" dirty="0" smtClean="0"/>
          </a:p>
          <a:p>
            <a:pPr marL="0" indent="0">
              <a:buNone/>
            </a:pPr>
            <a:r>
              <a:rPr lang="en-US" b="1" i="1" dirty="0"/>
              <a:t>Production</a:t>
            </a:r>
          </a:p>
          <a:p>
            <a:pPr lvl="1"/>
            <a:r>
              <a:rPr lang="en-US" dirty="0"/>
              <a:t>What is my VA loan product mix?</a:t>
            </a:r>
          </a:p>
          <a:p>
            <a:pPr lvl="1"/>
            <a:r>
              <a:rPr lang="en-US" dirty="0"/>
              <a:t>Purchase vs. Cash-Out vs. IRRRL</a:t>
            </a:r>
          </a:p>
          <a:p>
            <a:pPr lvl="1"/>
            <a:r>
              <a:rPr lang="en-US" dirty="0"/>
              <a:t>Fixed vs. ARM</a:t>
            </a:r>
          </a:p>
          <a:p>
            <a:pPr lvl="1"/>
            <a:r>
              <a:rPr lang="en-US" dirty="0"/>
              <a:t>Competitiveness </a:t>
            </a:r>
          </a:p>
          <a:p>
            <a:pPr lvl="2"/>
            <a:r>
              <a:rPr lang="en-US" sz="1800" dirty="0"/>
              <a:t>Rate comparison</a:t>
            </a:r>
          </a:p>
          <a:p>
            <a:pPr lvl="2"/>
            <a:r>
              <a:rPr lang="en-US" sz="1800" dirty="0"/>
              <a:t>Fee comparison</a:t>
            </a:r>
          </a:p>
          <a:p>
            <a:pPr marL="0" indent="0">
              <a:buNone/>
            </a:pPr>
            <a:endParaRPr lang="en-US" dirty="0"/>
          </a:p>
          <a:p>
            <a:pPr marL="0" indent="0">
              <a:buNone/>
            </a:pPr>
            <a:endParaRPr lang="en-US" dirty="0" smtClean="0"/>
          </a:p>
          <a:p>
            <a:pPr marL="457200" lvl="1"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p:cNvSpPr>
            <a:spLocks noGrp="1"/>
          </p:cNvSpPr>
          <p:nvPr>
            <p:ph type="title"/>
          </p:nvPr>
        </p:nvSpPr>
        <p:spPr/>
        <p:txBody>
          <a:bodyPr/>
          <a:lstStyle/>
          <a:p>
            <a:r>
              <a:rPr lang="en-US" dirty="0" smtClean="0"/>
              <a:t>Purpose</a:t>
            </a:r>
            <a:endParaRPr lang="en-US" dirty="0"/>
          </a:p>
        </p:txBody>
      </p:sp>
      <p:pic>
        <p:nvPicPr>
          <p:cNvPr id="532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44958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800600"/>
            <a:ext cx="46863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343400"/>
            <a:ext cx="2580736"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013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1"/>
            <a:ext cx="3581400" cy="5287964"/>
          </a:xfrm>
        </p:spPr>
        <p:txBody>
          <a:bodyPr>
            <a:normAutofit fontScale="92500" lnSpcReduction="20000"/>
          </a:bodyPr>
          <a:lstStyle/>
          <a:p>
            <a:pPr marL="0" indent="0">
              <a:buNone/>
            </a:pPr>
            <a:r>
              <a:rPr lang="en-US" b="1" i="1" dirty="0"/>
              <a:t>Performance</a:t>
            </a:r>
          </a:p>
          <a:p>
            <a:pPr marL="457200" lvl="1" indent="0">
              <a:buNone/>
            </a:pPr>
            <a:r>
              <a:rPr lang="en-US" sz="1900" dirty="0"/>
              <a:t>How does VA view lender </a:t>
            </a:r>
            <a:r>
              <a:rPr lang="en-US" sz="1900" dirty="0" smtClean="0"/>
              <a:t>performance?</a:t>
            </a:r>
            <a:endParaRPr lang="en-US" sz="1900" dirty="0"/>
          </a:p>
          <a:p>
            <a:pPr lvl="1"/>
            <a:r>
              <a:rPr lang="en-US" sz="1900" dirty="0" smtClean="0"/>
              <a:t>Veteran experience</a:t>
            </a:r>
            <a:endParaRPr lang="en-US" sz="1900" dirty="0"/>
          </a:p>
          <a:p>
            <a:pPr lvl="2"/>
            <a:r>
              <a:rPr lang="en-US" sz="1900" dirty="0"/>
              <a:t>Rate</a:t>
            </a:r>
          </a:p>
          <a:p>
            <a:pPr lvl="2"/>
            <a:r>
              <a:rPr lang="en-US" sz="1900" dirty="0" smtClean="0"/>
              <a:t>Fees / lender credits</a:t>
            </a:r>
            <a:endParaRPr lang="en-US" sz="1900" dirty="0"/>
          </a:p>
          <a:p>
            <a:pPr lvl="2"/>
            <a:r>
              <a:rPr lang="en-US" sz="1900" dirty="0" smtClean="0"/>
              <a:t>Closing rate</a:t>
            </a:r>
          </a:p>
          <a:p>
            <a:pPr lvl="2"/>
            <a:r>
              <a:rPr lang="en-US" sz="1900" dirty="0" smtClean="0"/>
              <a:t>Time to closing</a:t>
            </a:r>
            <a:endParaRPr lang="en-US" sz="1900" dirty="0"/>
          </a:p>
          <a:p>
            <a:pPr lvl="1"/>
            <a:endParaRPr lang="en-US" sz="1900" dirty="0" smtClean="0"/>
          </a:p>
          <a:p>
            <a:pPr lvl="1"/>
            <a:endParaRPr lang="en-US" sz="1900" dirty="0"/>
          </a:p>
          <a:p>
            <a:pPr lvl="1"/>
            <a:r>
              <a:rPr lang="en-US" sz="1900" dirty="0" smtClean="0"/>
              <a:t>How </a:t>
            </a:r>
            <a:r>
              <a:rPr lang="en-US" sz="1900" dirty="0"/>
              <a:t>do you perform with </a:t>
            </a:r>
            <a:r>
              <a:rPr lang="en-US" sz="1900" dirty="0" smtClean="0"/>
              <a:t>VA </a:t>
            </a:r>
            <a:r>
              <a:rPr lang="en-US" sz="1900" dirty="0"/>
              <a:t>/ potential impact on VA </a:t>
            </a:r>
            <a:r>
              <a:rPr lang="en-US" sz="1900" dirty="0" smtClean="0"/>
              <a:t>       </a:t>
            </a:r>
          </a:p>
          <a:p>
            <a:pPr marL="514350" lvl="1" indent="0">
              <a:buNone/>
            </a:pPr>
            <a:r>
              <a:rPr lang="en-US" sz="1900" dirty="0"/>
              <a:t> </a:t>
            </a:r>
            <a:r>
              <a:rPr lang="en-US" sz="1900" dirty="0" smtClean="0"/>
              <a:t>    resources</a:t>
            </a:r>
            <a:r>
              <a:rPr lang="en-US" sz="1900" dirty="0"/>
              <a:t>?</a:t>
            </a:r>
          </a:p>
          <a:p>
            <a:pPr lvl="2"/>
            <a:r>
              <a:rPr lang="en-US" sz="1900" dirty="0"/>
              <a:t>Low guaranty percentage</a:t>
            </a:r>
          </a:p>
          <a:p>
            <a:pPr lvl="2"/>
            <a:r>
              <a:rPr lang="en-US" sz="1900" dirty="0"/>
              <a:t>Guaranty timeliness</a:t>
            </a:r>
          </a:p>
          <a:p>
            <a:pPr lvl="2"/>
            <a:r>
              <a:rPr lang="en-US" sz="1900" dirty="0"/>
              <a:t>Closing rate </a:t>
            </a:r>
          </a:p>
          <a:p>
            <a:pPr lvl="2"/>
            <a:r>
              <a:rPr lang="en-US" sz="1900" dirty="0" smtClean="0"/>
              <a:t>Accuracy</a:t>
            </a:r>
            <a:endParaRPr lang="en-US" sz="1900" dirty="0"/>
          </a:p>
          <a:p>
            <a:pPr marL="1371600" lvl="3" indent="0">
              <a:buNone/>
            </a:pPr>
            <a:endParaRPr lang="en-US" sz="2200" dirty="0"/>
          </a:p>
          <a:p>
            <a:pPr marL="0" indent="0">
              <a:buNone/>
            </a:pPr>
            <a:endParaRPr lang="en-US" dirty="0"/>
          </a:p>
          <a:p>
            <a:pPr marL="0" indent="0">
              <a:buNone/>
            </a:pPr>
            <a:endParaRPr lang="en-US" dirty="0" smtClean="0"/>
          </a:p>
          <a:p>
            <a:pPr marL="457200" lvl="1" indent="0">
              <a:buNone/>
            </a:pPr>
            <a:endParaRPr lang="en-US" dirty="0" smtClean="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p:txBody>
          <a:bodyPr/>
          <a:lstStyle/>
          <a:p>
            <a:r>
              <a:rPr lang="en-US" dirty="0" smtClean="0"/>
              <a:t>Purpose</a:t>
            </a:r>
            <a:endParaRPr lang="en-US" dirty="0"/>
          </a:p>
        </p:txBody>
      </p:sp>
      <p:pic>
        <p:nvPicPr>
          <p:cNvPr id="533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990600"/>
            <a:ext cx="42386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3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2743200"/>
            <a:ext cx="42386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3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951" y="3962400"/>
            <a:ext cx="4255878"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3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951" y="4473510"/>
            <a:ext cx="3076575" cy="22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35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950" y="4800600"/>
            <a:ext cx="42386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954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3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3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xmlns=""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58713316-8334-4bf4-a6fe-1fea435260dd">Draft</Document_x0020_Status>
    <Document_x0020_Category xmlns="58713316-8334-4bf4-a6fe-1fea435260dd">Senior Leader Meeting</Document_x0020_Category>
    <Document_x0020_Presentation_x0020_Date xmlns="58713316-8334-4bf4-a6fe-1fea435260dd">2017-06-30T04:00:00+00:00</Document_x0020_Presentation_x0020_Date>
    <Presentation_x0020_Material_x0020_Type xmlns="58713316-8334-4bf4-a6fe-1fea435260dd">Presentation Material</Presentation_x0020_Material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F1A7C33E7FFA42BCE730A96C4C97C7" ma:contentTypeVersion="5" ma:contentTypeDescription="Create a new document." ma:contentTypeScope="" ma:versionID="3d639e43d2cbee7f898cbb5aa816316d">
  <xsd:schema xmlns:xsd="http://www.w3.org/2001/XMLSchema" xmlns:xs="http://www.w3.org/2001/XMLSchema" xmlns:p="http://schemas.microsoft.com/office/2006/metadata/properties" xmlns:ns2="58713316-8334-4bf4-a6fe-1fea435260dd" targetNamespace="http://schemas.microsoft.com/office/2006/metadata/properties" ma:root="true" ma:fieldsID="cd0500b17323a0c299437be0f9df1502" ns2:_="">
    <xsd:import namespace="58713316-8334-4bf4-a6fe-1fea435260dd"/>
    <xsd:element name="properties">
      <xsd:complexType>
        <xsd:sequence>
          <xsd:element name="documentManagement">
            <xsd:complexType>
              <xsd:all>
                <xsd:element ref="ns2:Document_x0020_Status"/>
                <xsd:element ref="ns2:Document_x0020_Presentation_x0020_Date"/>
                <xsd:element ref="ns2:Document_x0020_Category"/>
                <xsd:element ref="ns2:Presentation_x0020_Material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13316-8334-4bf4-a6fe-1fea435260dd" elementFormDefault="qualified">
    <xsd:import namespace="http://schemas.microsoft.com/office/2006/documentManagement/types"/>
    <xsd:import namespace="http://schemas.microsoft.com/office/infopath/2007/PartnerControls"/>
    <xsd:element name="Document_x0020_Status" ma:index="8" ma:displayName="Document Status" ma:description="Document Status" ma:format="Dropdown" ma:internalName="Document_x0020_Status">
      <xsd:simpleType>
        <xsd:restriction base="dms:Choice">
          <xsd:enumeration value="Draft"/>
          <xsd:enumeration value="Finalized"/>
        </xsd:restriction>
      </xsd:simpleType>
    </xsd:element>
    <xsd:element name="Document_x0020_Presentation_x0020_Date" ma:index="9" ma:displayName="Document Presentation Date" ma:description="This is the date that the document was presented" ma:format="DateOnly" ma:internalName="Document_x0020_Presentation_x0020_Date">
      <xsd:simpleType>
        <xsd:restriction base="dms:DateTime"/>
      </xsd:simpleType>
    </xsd:element>
    <xsd:element name="Document_x0020_Category" ma:index="10" ma:displayName="Meeting Category" ma:description="Document Category" ma:format="Dropdown" ma:internalName="Document_x0020_Category">
      <xsd:simpleType>
        <xsd:restriction base="dms:Choice">
          <xsd:enumeration value="Senior Leader Meeting"/>
          <xsd:enumeration value="Initiative Coordination Meeting"/>
          <xsd:enumeration value="BIM/MIM"/>
          <xsd:enumeration value="Snapshot"/>
          <xsd:enumeration value="Spotlight"/>
          <xsd:enumeration value="Discussion Forum"/>
          <xsd:enumeration value="Dance Card Deck"/>
        </xsd:restriction>
      </xsd:simpleType>
    </xsd:element>
    <xsd:element name="Presentation_x0020_Material_x0020_Type" ma:index="12" nillable="true" ma:displayName="Presentation Material Type" ma:description="Is this the presentation material, supplemental documentation, or other?" ma:format="Dropdown" ma:internalName="Presentation_x0020_Material_x0020_Type">
      <xsd:simpleType>
        <xsd:restriction base="dms:Choice">
          <xsd:enumeration value="Presentation Material"/>
          <xsd:enumeration value="Supplemental Documentatio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BABBC1-510B-498E-8648-BB5C1F939242}">
  <ds:schemaRefs>
    <ds:schemaRef ds:uri="http://purl.org/dc/terms/"/>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58713316-8334-4bf4-a6fe-1fea435260dd"/>
  </ds:schemaRefs>
</ds:datastoreItem>
</file>

<file path=customXml/itemProps2.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3.xml><?xml version="1.0" encoding="utf-8"?>
<ds:datastoreItem xmlns:ds="http://schemas.openxmlformats.org/officeDocument/2006/customXml" ds:itemID="{3844922B-DF45-4AD9-9F72-8CB59C83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13316-8334-4bf4-a6fe-1fea435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15032</TotalTime>
  <Words>428</Words>
  <Application>Microsoft Office PowerPoint</Application>
  <PresentationFormat>On-screen Show (4:3)</PresentationFormat>
  <Paragraphs>118</Paragraphs>
  <Slides>14</Slides>
  <Notes>9</Notes>
  <HiddenSlides>0</HiddenSlides>
  <MMClips>0</MMClips>
  <ScaleCrop>false</ScaleCrop>
  <HeadingPairs>
    <vt:vector size="6" baseType="variant">
      <vt:variant>
        <vt:lpstr>Theme</vt:lpstr>
      </vt:variant>
      <vt:variant>
        <vt:i4>27</vt:i4>
      </vt:variant>
      <vt:variant>
        <vt:lpstr>Embedded OLE Servers</vt:lpstr>
      </vt:variant>
      <vt:variant>
        <vt:i4>1</vt:i4>
      </vt:variant>
      <vt:variant>
        <vt:lpstr>Slide Titles</vt:lpstr>
      </vt:variant>
      <vt:variant>
        <vt:i4>14</vt:i4>
      </vt:variant>
    </vt:vector>
  </HeadingPairs>
  <TitlesOfParts>
    <vt:vector size="42" baseType="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11_Office Theme</vt:lpstr>
      <vt:lpstr>2_Office Theme</vt:lpstr>
      <vt:lpstr>7_Office Theme</vt:lpstr>
      <vt:lpstr>10_Office Theme</vt:lpstr>
      <vt:lpstr>13_Office Theme</vt:lpstr>
      <vt:lpstr>12_Office Theme</vt:lpstr>
      <vt:lpstr>36_Office Theme</vt:lpstr>
      <vt:lpstr>39_Office Theme</vt:lpstr>
      <vt:lpstr>14_Office Theme</vt:lpstr>
      <vt:lpstr>OM Standard Slides</vt:lpstr>
      <vt:lpstr>37_Office Theme</vt:lpstr>
      <vt:lpstr>think-cell Slide</vt:lpstr>
      <vt:lpstr>PowerPoint Presentation</vt:lpstr>
      <vt:lpstr>Loan Guaranty Mission Statement</vt:lpstr>
      <vt:lpstr>Purpose</vt:lpstr>
      <vt:lpstr> CY15 National Scorecard </vt:lpstr>
      <vt:lpstr> CY16 National Scorecard </vt:lpstr>
      <vt:lpstr>CY17 National Scorecard</vt:lpstr>
      <vt:lpstr>Purpose</vt:lpstr>
      <vt:lpstr>Purpose</vt:lpstr>
      <vt:lpstr>Purpose</vt:lpstr>
      <vt:lpstr>Purpose</vt:lpstr>
      <vt:lpstr>Definitions</vt:lpstr>
      <vt:lpstr>Definitions (Cont.)</vt:lpstr>
      <vt:lpstr>Definitions (Cont.)</vt:lpstr>
      <vt:lpstr>Loan Guaranty Mission Statement</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Department of Veterans Affairs</cp:lastModifiedBy>
  <cp:revision>875</cp:revision>
  <cp:lastPrinted>2018-04-02T12:00:34Z</cp:lastPrinted>
  <dcterms:created xsi:type="dcterms:W3CDTF">2016-05-04T17:57:56Z</dcterms:created>
  <dcterms:modified xsi:type="dcterms:W3CDTF">2018-04-03T16:54:44Z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0x0101004DF1A7C33E7FFA42BCE730A96C4C97C7</vt:lpwstr>
  </property>
</Properties>
</file>