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371" r:id="rId20"/>
    <p:sldMasterId id="2147484430" r:id="rId21"/>
    <p:sldMasterId id="2147484438" r:id="rId22"/>
    <p:sldMasterId id="2147484472" r:id="rId23"/>
    <p:sldMasterId id="2147484531" r:id="rId24"/>
    <p:sldMasterId id="2147484603" r:id="rId25"/>
    <p:sldMasterId id="2147484672" r:id="rId26"/>
    <p:sldMasterId id="2147484680" r:id="rId27"/>
    <p:sldMasterId id="2147484708" r:id="rId28"/>
    <p:sldMasterId id="2147484842" r:id="rId29"/>
  </p:sldMasterIdLst>
  <p:notesMasterIdLst>
    <p:notesMasterId r:id="rId61"/>
  </p:notesMasterIdLst>
  <p:handoutMasterIdLst>
    <p:handoutMasterId r:id="rId62"/>
  </p:handoutMasterIdLst>
  <p:sldIdLst>
    <p:sldId id="987" r:id="rId30"/>
    <p:sldId id="1024" r:id="rId31"/>
    <p:sldId id="1020" r:id="rId32"/>
    <p:sldId id="994" r:id="rId33"/>
    <p:sldId id="1021" r:id="rId34"/>
    <p:sldId id="1022" r:id="rId35"/>
    <p:sldId id="1023" r:id="rId36"/>
    <p:sldId id="1019" r:id="rId37"/>
    <p:sldId id="1018" r:id="rId38"/>
    <p:sldId id="1017" r:id="rId39"/>
    <p:sldId id="1014" r:id="rId40"/>
    <p:sldId id="1016" r:id="rId41"/>
    <p:sldId id="1015" r:id="rId42"/>
    <p:sldId id="1012" r:id="rId43"/>
    <p:sldId id="1013" r:id="rId44"/>
    <p:sldId id="1011" r:id="rId45"/>
    <p:sldId id="1009" r:id="rId46"/>
    <p:sldId id="1010" r:id="rId47"/>
    <p:sldId id="1007" r:id="rId48"/>
    <p:sldId id="1008" r:id="rId49"/>
    <p:sldId id="1003" r:id="rId50"/>
    <p:sldId id="1006" r:id="rId51"/>
    <p:sldId id="1005" r:id="rId52"/>
    <p:sldId id="1004" r:id="rId53"/>
    <p:sldId id="1001" r:id="rId54"/>
    <p:sldId id="1002" r:id="rId55"/>
    <p:sldId id="995" r:id="rId56"/>
    <p:sldId id="997" r:id="rId57"/>
    <p:sldId id="998" r:id="rId58"/>
    <p:sldId id="1000" r:id="rId59"/>
    <p:sldId id="999"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7" autoAdjust="0"/>
    <p:restoredTop sz="97702" autoAdjust="0"/>
  </p:normalViewPr>
  <p:slideViewPr>
    <p:cSldViewPr>
      <p:cViewPr varScale="1">
        <p:scale>
          <a:sx n="119" d="100"/>
          <a:sy n="119" d="100"/>
        </p:scale>
        <p:origin x="-1404" y="-102"/>
      </p:cViewPr>
      <p:guideLst>
        <p:guide orient="horz" pos="2160"/>
        <p:guide pos="2880"/>
      </p:guideLst>
    </p:cSldViewPr>
  </p:slideViewPr>
  <p:notesTextViewPr>
    <p:cViewPr>
      <p:scale>
        <a:sx n="1" d="1"/>
        <a:sy n="1" d="1"/>
      </p:scale>
      <p:origin x="0" y="0"/>
    </p:cViewPr>
  </p:notesTextViewPr>
  <p:sorterViewPr>
    <p:cViewPr>
      <p:scale>
        <a:sx n="162" d="100"/>
        <a:sy n="162" d="100"/>
      </p:scale>
      <p:origin x="0" y="9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0.xml"/><Relationship Id="rId21" Type="http://schemas.openxmlformats.org/officeDocument/2006/relationships/slideMaster" Target="slideMasters/slideMaster18.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2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03/28/2018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03/28/2018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6.emf"/><Relationship Id="rId4" Type="http://schemas.openxmlformats.org/officeDocument/2006/relationships/oleObject" Target="../embeddings/oleObject24.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146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48783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63517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2783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8239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6897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5146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6608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5622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18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March 28,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March 28,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0601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589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7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2543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0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5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2027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29545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481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18790200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32420589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6450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1749668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2476323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23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3513431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6549914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33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0423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4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5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848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March 28,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March 28,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rP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March 28, 2018</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smtClean="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03/28/2018</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03/28/2018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03/28/2018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03/28/2018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03/28/2018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5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97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March 28,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March 28,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March 28, 2018</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March 28, 2018</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March 28, 2018</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March 28, 2018</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smtClean="0"/>
              <a:t>Click to add Subtitle</a:t>
            </a:r>
            <a:endParaRPr lang="en-US" dirty="0"/>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smtClean="0"/>
              <a:t>XX/XX/XXXX</a:t>
            </a:r>
            <a:endParaRPr lang="en-US" dirty="0"/>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smtClean="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smtClean="0">
                <a:solidFill>
                  <a:srgbClr val="FFFFFF"/>
                </a:solidFill>
                <a:latin typeface="Arial" panose="020B0604020202020204" pitchFamily="34" charset="0"/>
                <a:cs typeface="Arial" panose="020B0604020202020204" pitchFamily="34" charset="0"/>
              </a:rPr>
              <a:t>Agenda</a:t>
            </a:r>
            <a:endParaRPr lang="en-US" sz="2000" b="1" dirty="0">
              <a:solidFill>
                <a:srgbClr val="FFFFFF"/>
              </a:solidFill>
              <a:latin typeface="Arial" panose="020B0604020202020204" pitchFamily="34" charset="0"/>
              <a:cs typeface="Arial" panose="020B0604020202020204" pitchFamily="34" charset="0"/>
            </a:endParaRP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1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5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6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0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1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1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2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9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03/28/2018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03/28/2018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71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05829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7631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81618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9373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08689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8045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56206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709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531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802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3.xml"/><Relationship Id="rId7" Type="http://schemas.openxmlformats.org/officeDocument/2006/relationships/image" Target="../media/image16.emf"/><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35.xml"/><Relationship Id="rId7" Type="http://schemas.openxmlformats.org/officeDocument/2006/relationships/oleObject" Target="../embeddings/oleObject22.bin"/><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ags" Target="../tags/tag23.xml"/><Relationship Id="rId5" Type="http://schemas.openxmlformats.org/officeDocument/2006/relationships/vmlDrawing" Target="../drawings/vmlDrawing22.vml"/><Relationship Id="rId4" Type="http://schemas.openxmlformats.org/officeDocument/2006/relationships/theme" Target="../theme/theme24.xml"/><Relationship Id="rId9"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10" Type="http://schemas.openxmlformats.org/officeDocument/2006/relationships/image" Target="../media/image1.png"/><Relationship Id="rId4" Type="http://schemas.openxmlformats.org/officeDocument/2006/relationships/slideLayout" Target="../slideLayouts/slideLayout139.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46.xml"/><Relationship Id="rId7" Type="http://schemas.openxmlformats.org/officeDocument/2006/relationships/image" Target="../media/image18.jpe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26.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07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12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17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21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187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46886641"/>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88119010"/>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0139379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796"/>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614"/>
            <a:ext cx="2209800" cy="491987"/>
          </a:xfrm>
          <a:prstGeom prst="rect">
            <a:avLst/>
          </a:prstGeom>
        </p:spPr>
      </p:pic>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81552373"/>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97867902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132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1924160"/>
      </p:ext>
    </p:extLst>
  </p:cSld>
  <p:clrMap bg1="lt1" tx1="dk1" bg2="lt2" tx2="dk2" accent1="accent1" accent2="accent2" accent3="accent3" accent4="accent4" accent5="accent5" accent6="accent6" hlink="hlink" folHlink="folHlink"/>
  <p:sldLayoutIdLst>
    <p:sldLayoutId id="2147484673" r:id="rId1"/>
    <p:sldLayoutId id="214748467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45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03/28/2018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smtClean="0">
                <a:solidFill>
                  <a:prstClr val="black">
                    <a:tint val="75000"/>
                  </a:prstClr>
                </a:solidFill>
                <a:latin typeface="Arial" charset="0"/>
              </a:rPr>
              <a:t>Working Draft, Infromation Onlyl, Decision Making-No Funding Impact</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smtClean="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smtClean="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March 28, 2018</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17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57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62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3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solidFill>
                <a:prstClr val="white"/>
              </a:solidFill>
            </a:endParaRPr>
          </a:p>
          <a:p>
            <a:endParaRPr lang="en-US" dirty="0">
              <a:solidFill>
                <a:prstClr val="white"/>
              </a:solidFill>
            </a:endParaRPr>
          </a:p>
        </p:txBody>
      </p:sp>
      <p:sp>
        <p:nvSpPr>
          <p:cNvPr id="8" name="TextBox 7"/>
          <p:cNvSpPr txBox="1"/>
          <p:nvPr/>
        </p:nvSpPr>
        <p:spPr>
          <a:xfrm>
            <a:off x="654973" y="2286000"/>
            <a:ext cx="7787389" cy="1569660"/>
          </a:xfrm>
          <a:prstGeom prst="rect">
            <a:avLst/>
          </a:prstGeom>
          <a:noFill/>
        </p:spPr>
        <p:txBody>
          <a:bodyPr wrap="none" rtlCol="0">
            <a:spAutoFit/>
          </a:bodyPr>
          <a:lstStyle/>
          <a:p>
            <a:pPr algn="ctr">
              <a:lnSpc>
                <a:spcPct val="200000"/>
              </a:lnSpc>
            </a:pPr>
            <a:r>
              <a:rPr lang="en-US" sz="4800" b="1" dirty="0" smtClean="0">
                <a:solidFill>
                  <a:schemeClr val="tx2"/>
                </a:solidFill>
                <a:latin typeface="Arial" panose="020B0604020202020204" pitchFamily="34" charset="0"/>
                <a:cs typeface="Arial" panose="020B0604020202020204" pitchFamily="34" charset="0"/>
              </a:rPr>
              <a:t>The Notice of Value (NOV)</a:t>
            </a:r>
          </a:p>
        </p:txBody>
      </p:sp>
      <p:sp>
        <p:nvSpPr>
          <p:cNvPr id="2" name="TextBox 1"/>
          <p:cNvSpPr txBox="1"/>
          <p:nvPr/>
        </p:nvSpPr>
        <p:spPr>
          <a:xfrm>
            <a:off x="1386367" y="4191000"/>
            <a:ext cx="6324600" cy="1200329"/>
          </a:xfrm>
          <a:prstGeom prst="rect">
            <a:avLst/>
          </a:prstGeom>
          <a:noFill/>
        </p:spPr>
        <p:txBody>
          <a:bodyPr wrap="square" rtlCol="0">
            <a:spAutoFit/>
          </a:bodyPr>
          <a:lstStyle/>
          <a:p>
            <a:pPr algn="ctr"/>
            <a:r>
              <a:rPr lang="en-US" dirty="0" smtClean="0">
                <a:solidFill>
                  <a:srgbClr val="003D6B"/>
                </a:solidFill>
                <a:latin typeface="Arial" panose="020B0604020202020204" pitchFamily="34" charset="0"/>
                <a:cs typeface="Arial" panose="020B0604020202020204" pitchFamily="34" charset="0"/>
              </a:rPr>
              <a:t>Presented by:</a:t>
            </a:r>
          </a:p>
          <a:p>
            <a:pPr algn="ctr"/>
            <a:r>
              <a:rPr lang="en-US" dirty="0" smtClean="0">
                <a:solidFill>
                  <a:srgbClr val="003D6B"/>
                </a:solidFill>
                <a:latin typeface="Arial" panose="020B0604020202020204" pitchFamily="34" charset="0"/>
                <a:cs typeface="Arial" panose="020B0604020202020204" pitchFamily="34" charset="0"/>
              </a:rPr>
              <a:t>Myron Head, Assistant </a:t>
            </a:r>
            <a:r>
              <a:rPr lang="en-US" dirty="0">
                <a:solidFill>
                  <a:srgbClr val="003D6B"/>
                </a:solidFill>
                <a:latin typeface="Arial" panose="020B0604020202020204" pitchFamily="34" charset="0"/>
                <a:cs typeface="Arial" panose="020B0604020202020204" pitchFamily="34" charset="0"/>
              </a:rPr>
              <a:t>Loan Guaranty </a:t>
            </a:r>
            <a:r>
              <a:rPr lang="en-US" dirty="0" smtClean="0">
                <a:solidFill>
                  <a:srgbClr val="003D6B"/>
                </a:solidFill>
                <a:latin typeface="Arial" panose="020B0604020202020204" pitchFamily="34" charset="0"/>
                <a:cs typeface="Arial" panose="020B0604020202020204" pitchFamily="34" charset="0"/>
              </a:rPr>
              <a:t>Officer, Houston RLC</a:t>
            </a:r>
          </a:p>
          <a:p>
            <a:pPr algn="ctr"/>
            <a:r>
              <a:rPr lang="en-US" dirty="0" smtClean="0">
                <a:solidFill>
                  <a:srgbClr val="003D6B"/>
                </a:solidFill>
                <a:latin typeface="Arial" panose="020B0604020202020204" pitchFamily="34" charset="0"/>
                <a:cs typeface="Arial" panose="020B0604020202020204" pitchFamily="34" charset="0"/>
              </a:rPr>
              <a:t>Phyllis Chilton, Valuation Officer, Phoenix RLC</a:t>
            </a:r>
            <a:endParaRPr lang="en-US" dirty="0">
              <a:solidFill>
                <a:srgbClr val="003D6B"/>
              </a:solidFill>
              <a:latin typeface="Arial" panose="020B0604020202020204" pitchFamily="34" charset="0"/>
              <a:cs typeface="Arial" panose="020B0604020202020204" pitchFamily="34" charset="0"/>
            </a:endParaRPr>
          </a:p>
          <a:p>
            <a:endParaRPr lang="en-US"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06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Connection to Public Water / Sewer</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52400" y="1447800"/>
            <a:ext cx="4668982" cy="1600200"/>
          </a:xfrm>
        </p:spPr>
        <p:txBody>
          <a:bodyPr>
            <a:noAutofit/>
          </a:bodyPr>
          <a:lstStyle/>
          <a:p>
            <a:r>
              <a:rPr lang="en-US" sz="2400" dirty="0" smtClean="0">
                <a:solidFill>
                  <a:srgbClr val="003D6B"/>
                </a:solidFill>
                <a:latin typeface="Arial" panose="020B0604020202020204" pitchFamily="34" charset="0"/>
                <a:cs typeface="Arial" panose="020B0604020202020204" pitchFamily="34" charset="0"/>
              </a:rPr>
              <a:t>Connection to public or community water / sewage disposal system is required whenever feasible.</a:t>
            </a:r>
            <a:endParaRPr lang="en-US" sz="2400"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678665"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#6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97" y="838200"/>
            <a:ext cx="3790853" cy="2514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71496"/>
            <a:ext cx="5257800" cy="2567354"/>
          </a:xfrm>
          <a:prstGeom prst="rect">
            <a:avLst/>
          </a:prstGeom>
        </p:spPr>
      </p:pic>
    </p:spTree>
    <p:extLst>
      <p:ext uri="{BB962C8B-B14F-4D97-AF65-F5344CB8AC3E}">
        <p14:creationId xmlns:p14="http://schemas.microsoft.com/office/powerpoint/2010/main" val="302617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Private Road / Common-use Driveway</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4045" y="4038600"/>
            <a:ext cx="3086100" cy="2086841"/>
          </a:xfrm>
        </p:spPr>
      </p:pic>
      <p:sp>
        <p:nvSpPr>
          <p:cNvPr id="5" name="TextBox 4"/>
          <p:cNvSpPr txBox="1"/>
          <p:nvPr/>
        </p:nvSpPr>
        <p:spPr>
          <a:xfrm>
            <a:off x="34636" y="729734"/>
            <a:ext cx="1628972"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a:t>
            </a:r>
            <a:r>
              <a:rPr lang="en-US" sz="1400" dirty="0">
                <a:solidFill>
                  <a:srgbClr val="003D6B"/>
                </a:solidFill>
                <a:latin typeface="Arial" panose="020B0604020202020204" pitchFamily="34" charset="0"/>
                <a:cs typeface="Arial" panose="020B0604020202020204" pitchFamily="34" charset="0"/>
              </a:rPr>
              <a:t>7</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298906"/>
            <a:ext cx="2817392" cy="1905000"/>
          </a:xfrm>
          <a:prstGeom prst="rect">
            <a:avLst/>
          </a:prstGeom>
        </p:spPr>
      </p:pic>
      <p:sp>
        <p:nvSpPr>
          <p:cNvPr id="12" name="Oval Callout 11"/>
          <p:cNvSpPr/>
          <p:nvPr/>
        </p:nvSpPr>
        <p:spPr>
          <a:xfrm rot="1847754">
            <a:off x="3098534" y="2040259"/>
            <a:ext cx="914400" cy="612648"/>
          </a:xfrm>
          <a:prstGeom prst="wedgeEllipseCallou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3D6B"/>
                </a:solidFill>
                <a:latin typeface="Arial" panose="020B0604020202020204" pitchFamily="34" charset="0"/>
                <a:cs typeface="Arial" panose="020B0604020202020204" pitchFamily="34" charset="0"/>
              </a:rPr>
              <a:t>HOA/PUD </a:t>
            </a:r>
            <a:endParaRPr lang="en-US" sz="1200" dirty="0">
              <a:solidFill>
                <a:srgbClr val="003D6B"/>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b="12184"/>
          <a:stretch/>
        </p:blipFill>
        <p:spPr>
          <a:xfrm>
            <a:off x="158461" y="1072148"/>
            <a:ext cx="2957064" cy="1899652"/>
          </a:xfrm>
          <a:prstGeom prst="rect">
            <a:avLst/>
          </a:prstGeom>
        </p:spPr>
      </p:pic>
      <p:sp>
        <p:nvSpPr>
          <p:cNvPr id="14" name="Oval Callout 13"/>
          <p:cNvSpPr/>
          <p:nvPr/>
        </p:nvSpPr>
        <p:spPr>
          <a:xfrm>
            <a:off x="8153400" y="3298906"/>
            <a:ext cx="914400" cy="612648"/>
          </a:xfrm>
          <a:prstGeom prst="wedgeEllipseCallou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3D6B"/>
                </a:solidFill>
                <a:latin typeface="Arial" panose="020B0604020202020204" pitchFamily="34" charset="0"/>
                <a:cs typeface="Arial" panose="020B0604020202020204" pitchFamily="34" charset="0"/>
              </a:rPr>
              <a:t>Rural Road </a:t>
            </a:r>
            <a:endParaRPr lang="en-US" sz="1200" dirty="0">
              <a:solidFill>
                <a:srgbClr val="003D6B"/>
              </a:solidFill>
              <a:latin typeface="Arial" panose="020B0604020202020204" pitchFamily="34" charset="0"/>
              <a:cs typeface="Arial" panose="020B0604020202020204" pitchFamily="34" charset="0"/>
            </a:endParaRPr>
          </a:p>
        </p:txBody>
      </p:sp>
      <p:sp>
        <p:nvSpPr>
          <p:cNvPr id="15" name="Oval Callout 14"/>
          <p:cNvSpPr/>
          <p:nvPr/>
        </p:nvSpPr>
        <p:spPr>
          <a:xfrm rot="1593399">
            <a:off x="4869988" y="3999830"/>
            <a:ext cx="914400" cy="612648"/>
          </a:xfrm>
          <a:prstGeom prst="wedgeEllipseCallou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3D6B"/>
              </a:solidFill>
              <a:latin typeface="Arial" panose="020B0604020202020204" pitchFamily="34" charset="0"/>
              <a:cs typeface="Arial" panose="020B0604020202020204" pitchFamily="34" charset="0"/>
            </a:endParaRPr>
          </a:p>
        </p:txBody>
      </p:sp>
      <p:sp>
        <p:nvSpPr>
          <p:cNvPr id="16" name="Rectangle 15"/>
          <p:cNvSpPr/>
          <p:nvPr/>
        </p:nvSpPr>
        <p:spPr>
          <a:xfrm rot="993268">
            <a:off x="4874824" y="3982988"/>
            <a:ext cx="764607" cy="646331"/>
          </a:xfrm>
          <a:prstGeom prst="rect">
            <a:avLst/>
          </a:prstGeom>
        </p:spPr>
        <p:txBody>
          <a:bodyPr wrap="square">
            <a:spAutoFit/>
          </a:bodyPr>
          <a:lstStyle/>
          <a:p>
            <a:pPr lvl="0" algn="ctr"/>
            <a:r>
              <a:rPr lang="en-US" sz="1200" dirty="0" smtClean="0">
                <a:solidFill>
                  <a:srgbClr val="003D6B"/>
                </a:solidFill>
                <a:latin typeface="Arial" panose="020B0604020202020204" pitchFamily="34" charset="0"/>
                <a:cs typeface="Arial" panose="020B0604020202020204" pitchFamily="34" charset="0"/>
              </a:rPr>
              <a:t>Shared Private Drive </a:t>
            </a:r>
            <a:endParaRPr lang="en-US" sz="1200" dirty="0">
              <a:solidFill>
                <a:srgbClr val="003D6B"/>
              </a:solidFill>
              <a:latin typeface="Arial" panose="020B0604020202020204" pitchFamily="34" charset="0"/>
              <a:cs typeface="Arial" panose="020B0604020202020204" pitchFamily="34" charset="0"/>
            </a:endParaRPr>
          </a:p>
        </p:txBody>
      </p:sp>
      <p:sp>
        <p:nvSpPr>
          <p:cNvPr id="17" name="TextBox 16"/>
          <p:cNvSpPr txBox="1"/>
          <p:nvPr/>
        </p:nvSpPr>
        <p:spPr>
          <a:xfrm>
            <a:off x="4191000" y="750911"/>
            <a:ext cx="4710149" cy="2092881"/>
          </a:xfrm>
          <a:prstGeom prst="rect">
            <a:avLst/>
          </a:prstGeom>
          <a:noFill/>
        </p:spPr>
        <p:txBody>
          <a:bodyPr wrap="square" rtlCol="0">
            <a:spAutoFit/>
          </a:bodyPr>
          <a:lstStyle/>
          <a:p>
            <a:r>
              <a:rPr lang="en-US" sz="1600" dirty="0" smtClean="0">
                <a:solidFill>
                  <a:srgbClr val="003D6B"/>
                </a:solidFill>
                <a:latin typeface="Arial" panose="020B0604020202020204" pitchFamily="34" charset="0"/>
                <a:cs typeface="Arial" panose="020B0604020202020204" pitchFamily="34" charset="0"/>
              </a:rPr>
              <a:t>Each property must be provided with a safe and adequate pedestrian or vehicular access from a public or private street</a:t>
            </a:r>
          </a:p>
          <a:p>
            <a:pPr marL="285750" indent="-285750">
              <a:buFont typeface="Arial" panose="020B0604020202020204" pitchFamily="34" charset="0"/>
              <a:buChar char="•"/>
            </a:pPr>
            <a:r>
              <a:rPr lang="en-US" sz="1600" dirty="0" smtClean="0">
                <a:solidFill>
                  <a:srgbClr val="003D6B"/>
                </a:solidFill>
                <a:latin typeface="Arial" panose="020B0604020202020204" pitchFamily="34" charset="0"/>
                <a:cs typeface="Arial" panose="020B0604020202020204" pitchFamily="34" charset="0"/>
              </a:rPr>
              <a:t>Private streets must be</a:t>
            </a:r>
          </a:p>
          <a:p>
            <a:pPr marL="742950" lvl="1" indent="-285750">
              <a:buFont typeface="Arial Black" panose="020B0A04020102020204" pitchFamily="34" charset="0"/>
              <a:buChar char="-"/>
            </a:pPr>
            <a:r>
              <a:rPr lang="en-US" sz="1600" dirty="0" smtClean="0">
                <a:solidFill>
                  <a:srgbClr val="003D6B"/>
                </a:solidFill>
                <a:latin typeface="Arial" panose="020B0604020202020204" pitchFamily="34" charset="0"/>
                <a:cs typeface="Arial" panose="020B0604020202020204" pitchFamily="34" charset="0"/>
              </a:rPr>
              <a:t>protected by a permanent easement, and</a:t>
            </a:r>
          </a:p>
          <a:p>
            <a:pPr marL="742950" lvl="1" indent="-285750">
              <a:buFont typeface="Arial Black" panose="020B0A04020102020204" pitchFamily="34" charset="0"/>
              <a:buChar char="-"/>
            </a:pPr>
            <a:r>
              <a:rPr lang="en-US" sz="1600" dirty="0">
                <a:solidFill>
                  <a:srgbClr val="003D6B"/>
                </a:solidFill>
                <a:latin typeface="Arial" panose="020B0604020202020204" pitchFamily="34" charset="0"/>
                <a:cs typeface="Arial" panose="020B0604020202020204" pitchFamily="34" charset="0"/>
              </a:rPr>
              <a:t>m</a:t>
            </a:r>
            <a:r>
              <a:rPr lang="en-US" sz="1600" dirty="0" smtClean="0">
                <a:solidFill>
                  <a:srgbClr val="003D6B"/>
                </a:solidFill>
                <a:latin typeface="Arial" panose="020B0604020202020204" pitchFamily="34" charset="0"/>
                <a:cs typeface="Arial" panose="020B0604020202020204" pitchFamily="34" charset="0"/>
              </a:rPr>
              <a:t>aintained by a homeowners association or joint maintenance agreement.  </a:t>
            </a:r>
          </a:p>
          <a:p>
            <a:r>
              <a:rPr lang="en-US" sz="1600" dirty="0" smtClean="0">
                <a:solidFill>
                  <a:srgbClr val="003D6B"/>
                </a:solidFill>
                <a:latin typeface="Arial" panose="020B0604020202020204" pitchFamily="34" charset="0"/>
                <a:cs typeface="Arial" panose="020B0604020202020204" pitchFamily="34" charset="0"/>
              </a:rPr>
              <a:t>All streets must have an all-weather surface</a:t>
            </a:r>
            <a:r>
              <a:rPr lang="en-US" dirty="0" smtClean="0">
                <a:solidFill>
                  <a:srgbClr val="003D6B"/>
                </a:solidFill>
                <a:latin typeface="Arial" panose="020B0604020202020204" pitchFamily="34" charset="0"/>
                <a:cs typeface="Arial" panose="020B0604020202020204" pitchFamily="34" charset="0"/>
              </a:rPr>
              <a:t> </a:t>
            </a:r>
            <a:endParaRPr lang="en-US" dirty="0">
              <a:solidFill>
                <a:srgbClr val="003D6B"/>
              </a:solidFill>
              <a:latin typeface="Arial" panose="020B0604020202020204" pitchFamily="34" charset="0"/>
              <a:cs typeface="Arial" panose="020B0604020202020204" pitchFamily="34" charset="0"/>
            </a:endParaRPr>
          </a:p>
        </p:txBody>
      </p:sp>
      <p:sp>
        <p:nvSpPr>
          <p:cNvPr id="18" name="TextBox 17"/>
          <p:cNvSpPr txBox="1"/>
          <p:nvPr/>
        </p:nvSpPr>
        <p:spPr>
          <a:xfrm>
            <a:off x="158460" y="5461575"/>
            <a:ext cx="5702347" cy="584775"/>
          </a:xfrm>
          <a:prstGeom prst="rect">
            <a:avLst/>
          </a:prstGeom>
          <a:noFill/>
        </p:spPr>
        <p:txBody>
          <a:bodyPr wrap="square" rtlCol="0">
            <a:spAutoFit/>
          </a:bodyPr>
          <a:lstStyle/>
          <a:p>
            <a:r>
              <a:rPr lang="en-US" sz="1600" i="1" dirty="0" smtClean="0">
                <a:solidFill>
                  <a:srgbClr val="003D6B"/>
                </a:solidFill>
                <a:latin typeface="Arial" panose="020B0604020202020204" pitchFamily="34" charset="0"/>
                <a:cs typeface="Arial" panose="020B0604020202020204" pitchFamily="34" charset="0"/>
              </a:rPr>
              <a:t>Contact the RLC of jurisdiction for specific geographical requirements</a:t>
            </a:r>
            <a:endParaRPr lang="en-US" sz="1600" i="1"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92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Flood Insurance</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474" y="3200400"/>
            <a:ext cx="5083752" cy="2895600"/>
          </a:xfrm>
        </p:spPr>
      </p:pic>
      <p:sp>
        <p:nvSpPr>
          <p:cNvPr id="5" name="TextBox 4"/>
          <p:cNvSpPr txBox="1"/>
          <p:nvPr/>
        </p:nvSpPr>
        <p:spPr>
          <a:xfrm>
            <a:off x="34636" y="762000"/>
            <a:ext cx="1628972"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a:t>
            </a:r>
            <a:r>
              <a:rPr lang="en-US" sz="1400" dirty="0">
                <a:solidFill>
                  <a:srgbClr val="003D6B"/>
                </a:solidFill>
                <a:latin typeface="Arial" panose="020B0604020202020204" pitchFamily="34" charset="0"/>
                <a:cs typeface="Arial" panose="020B0604020202020204" pitchFamily="34" charset="0"/>
              </a:rPr>
              <a:t>8</a:t>
            </a:r>
          </a:p>
        </p:txBody>
      </p:sp>
      <p:sp>
        <p:nvSpPr>
          <p:cNvPr id="7" name="TextBox 6"/>
          <p:cNvSpPr txBox="1"/>
          <p:nvPr/>
        </p:nvSpPr>
        <p:spPr>
          <a:xfrm>
            <a:off x="152400" y="1295400"/>
            <a:ext cx="6340197" cy="2246769"/>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solidFill>
                  <a:srgbClr val="003D6B"/>
                </a:solidFill>
                <a:latin typeface="Arial" panose="020B0604020202020204" pitchFamily="34" charset="0"/>
                <a:cs typeface="Arial" panose="020B0604020202020204" pitchFamily="34" charset="0"/>
              </a:rPr>
              <a:t>Appraiser indicates flood zone in report</a:t>
            </a:r>
          </a:p>
          <a:p>
            <a:pPr marL="342900" indent="-342900">
              <a:buFont typeface="Arial" panose="020B0604020202020204" pitchFamily="34" charset="0"/>
              <a:buChar char="•"/>
            </a:pPr>
            <a:r>
              <a:rPr lang="en-US" sz="2000" dirty="0" smtClean="0">
                <a:solidFill>
                  <a:srgbClr val="003D6B"/>
                </a:solidFill>
                <a:latin typeface="Arial" panose="020B0604020202020204" pitchFamily="34" charset="0"/>
                <a:cs typeface="Arial" panose="020B0604020202020204" pitchFamily="34" charset="0"/>
              </a:rPr>
              <a:t>SAR marks NOV</a:t>
            </a:r>
          </a:p>
          <a:p>
            <a:pPr marL="342900" indent="-342900">
              <a:buFont typeface="Arial" panose="020B0604020202020204" pitchFamily="34" charset="0"/>
              <a:buChar char="•"/>
            </a:pPr>
            <a:r>
              <a:rPr lang="en-US" sz="2000" dirty="0" smtClean="0">
                <a:solidFill>
                  <a:srgbClr val="003D6B"/>
                </a:solidFill>
                <a:latin typeface="Arial" panose="020B0604020202020204" pitchFamily="34" charset="0"/>
                <a:cs typeface="Arial" panose="020B0604020202020204" pitchFamily="34" charset="0"/>
              </a:rPr>
              <a:t>Flood zones requiring insurance</a:t>
            </a:r>
          </a:p>
          <a:p>
            <a:pPr marL="800100" lvl="1" indent="-342900">
              <a:buFont typeface="Arial Black" panose="020B0A04020102020204" pitchFamily="34" charset="0"/>
              <a:buChar char="-"/>
            </a:pPr>
            <a:r>
              <a:rPr lang="en-US" sz="2000" dirty="0" smtClean="0">
                <a:solidFill>
                  <a:srgbClr val="003D6B"/>
                </a:solidFill>
                <a:latin typeface="Arial" panose="020B0604020202020204" pitchFamily="34" charset="0"/>
                <a:cs typeface="Arial" panose="020B0604020202020204" pitchFamily="34" charset="0"/>
              </a:rPr>
              <a:t>A</a:t>
            </a:r>
          </a:p>
          <a:p>
            <a:pPr marL="800100" lvl="1" indent="-342900">
              <a:buFont typeface="Arial Black" panose="020B0A04020102020204" pitchFamily="34" charset="0"/>
              <a:buChar char="-"/>
            </a:pPr>
            <a:r>
              <a:rPr lang="en-US" sz="2000" dirty="0" smtClean="0">
                <a:solidFill>
                  <a:srgbClr val="003D6B"/>
                </a:solidFill>
                <a:latin typeface="Arial" panose="020B0604020202020204" pitchFamily="34" charset="0"/>
                <a:cs typeface="Arial" panose="020B0604020202020204" pitchFamily="34" charset="0"/>
              </a:rPr>
              <a:t>V</a:t>
            </a:r>
          </a:p>
          <a:p>
            <a:pPr marL="342900" indent="-342900">
              <a:buFont typeface="Arial" panose="020B0604020202020204" pitchFamily="34" charset="0"/>
              <a:buChar char="•"/>
            </a:pPr>
            <a:r>
              <a:rPr lang="en-US" sz="2000" dirty="0" smtClean="0">
                <a:solidFill>
                  <a:srgbClr val="003D6B"/>
                </a:solidFill>
                <a:latin typeface="Arial" panose="020B0604020202020204" pitchFamily="34" charset="0"/>
                <a:cs typeface="Arial" panose="020B0604020202020204" pitchFamily="34" charset="0"/>
              </a:rPr>
              <a:t>Proof of Flood Insurance required for loan guaranty</a:t>
            </a:r>
          </a:p>
          <a:p>
            <a:pPr marL="342900" indent="-342900">
              <a:buFont typeface="Arial" panose="020B0604020202020204" pitchFamily="34" charset="0"/>
              <a:buChar char="•"/>
            </a:pPr>
            <a:r>
              <a:rPr lang="en-US" sz="2000" dirty="0" smtClean="0">
                <a:solidFill>
                  <a:srgbClr val="003D6B"/>
                </a:solidFill>
                <a:latin typeface="Arial" panose="020B0604020202020204" pitchFamily="34" charset="0"/>
                <a:cs typeface="Arial" panose="020B0604020202020204" pitchFamily="34" charset="0"/>
              </a:rPr>
              <a:t>Cannot be waived</a:t>
            </a:r>
            <a:endParaRPr lang="en-US" sz="2000"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46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“Airport” Acknowledgement</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066800" y="3581400"/>
            <a:ext cx="6400800" cy="2362201"/>
          </a:xfrm>
        </p:spPr>
        <p:txBody>
          <a:bodyPr/>
          <a:lstStyle/>
          <a:p>
            <a:r>
              <a:rPr lang="en-US" dirty="0" smtClean="0">
                <a:solidFill>
                  <a:srgbClr val="003D6B"/>
                </a:solidFill>
                <a:latin typeface="Arial" panose="020B0604020202020204" pitchFamily="34" charset="0"/>
                <a:cs typeface="Arial" panose="020B0604020202020204" pitchFamily="34" charset="0"/>
              </a:rPr>
              <a:t>The appraisal report must identify any airport noise zone or safety-related zone in which the property is located</a:t>
            </a:r>
          </a:p>
          <a:p>
            <a:r>
              <a:rPr lang="en-US" dirty="0" smtClean="0">
                <a:solidFill>
                  <a:srgbClr val="003D6B"/>
                </a:solidFill>
                <a:latin typeface="Arial" panose="020B0604020202020204" pitchFamily="34" charset="0"/>
                <a:cs typeface="Arial" panose="020B0604020202020204" pitchFamily="34" charset="0"/>
              </a:rPr>
              <a:t>An airport Noise Zone 3, if proposed or under construction is not eligible for guaranty</a:t>
            </a:r>
          </a:p>
          <a:p>
            <a:r>
              <a:rPr lang="en-US" i="1" dirty="0" smtClean="0">
                <a:solidFill>
                  <a:srgbClr val="003D6B"/>
                </a:solidFill>
                <a:latin typeface="Arial" panose="020B0604020202020204" pitchFamily="34" charset="0"/>
                <a:cs typeface="Arial" panose="020B0604020202020204" pitchFamily="34" charset="0"/>
              </a:rPr>
              <a:t>Refer to The Lender’s Handbook chapter 11.12.j for additional information</a:t>
            </a:r>
            <a:endParaRPr lang="en-US" i="1"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678665"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#9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64" y="883622"/>
            <a:ext cx="6852618" cy="2392978"/>
          </a:xfrm>
          <a:prstGeom prst="rect">
            <a:avLst/>
          </a:prstGeom>
        </p:spPr>
      </p:pic>
    </p:spTree>
    <p:extLst>
      <p:ext uri="{BB962C8B-B14F-4D97-AF65-F5344CB8AC3E}">
        <p14:creationId xmlns:p14="http://schemas.microsoft.com/office/powerpoint/2010/main" val="159053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Repairs</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52400" y="2133600"/>
            <a:ext cx="5993131" cy="3276600"/>
          </a:xfrm>
        </p:spPr>
        <p:txBody>
          <a:bodyPr/>
          <a:lstStyle/>
          <a:p>
            <a:r>
              <a:rPr lang="en-US" dirty="0" smtClean="0">
                <a:solidFill>
                  <a:srgbClr val="003D6B"/>
                </a:solidFill>
                <a:latin typeface="Arial" panose="020B0604020202020204" pitchFamily="34" charset="0"/>
                <a:cs typeface="Arial" panose="020B0604020202020204" pitchFamily="34" charset="0"/>
              </a:rPr>
              <a:t>Only VA Minimum Property Requirements (MPR) are listed as repairs on the NOV</a:t>
            </a:r>
          </a:p>
          <a:p>
            <a:r>
              <a:rPr lang="en-US" dirty="0" smtClean="0">
                <a:solidFill>
                  <a:srgbClr val="003D6B"/>
                </a:solidFill>
                <a:latin typeface="Arial" panose="020B0604020202020204" pitchFamily="34" charset="0"/>
                <a:cs typeface="Arial" panose="020B0604020202020204" pitchFamily="34" charset="0"/>
              </a:rPr>
              <a:t>Repairs can be certified by the Lender or appraiser</a:t>
            </a:r>
          </a:p>
          <a:p>
            <a:pPr lvl="1">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Lenders should use their own letterhead when certifying repairs have been completed</a:t>
            </a:r>
          </a:p>
          <a:p>
            <a:pPr>
              <a:buFont typeface="Arial" panose="020B0604020202020204" pitchFamily="34" charset="0"/>
              <a:buChar char="•"/>
            </a:pPr>
            <a:r>
              <a:rPr lang="en-US" dirty="0" smtClean="0">
                <a:solidFill>
                  <a:srgbClr val="003D6B"/>
                </a:solidFill>
                <a:latin typeface="Arial" panose="020B0604020202020204" pitchFamily="34" charset="0"/>
                <a:cs typeface="Arial" panose="020B0604020202020204" pitchFamily="34" charset="0"/>
              </a:rPr>
              <a:t>A certification regarding the condition or adequacy of the roof, electrical/plumbing/heating systems, etc. should </a:t>
            </a:r>
            <a:r>
              <a:rPr lang="en-US" b="1" dirty="0" smtClean="0">
                <a:solidFill>
                  <a:srgbClr val="003D6B"/>
                </a:solidFill>
                <a:latin typeface="Arial" panose="020B0604020202020204" pitchFamily="34" charset="0"/>
                <a:cs typeface="Arial" panose="020B0604020202020204" pitchFamily="34" charset="0"/>
              </a:rPr>
              <a:t>NOT</a:t>
            </a:r>
            <a:r>
              <a:rPr lang="en-US" dirty="0" smtClean="0">
                <a:solidFill>
                  <a:srgbClr val="003D6B"/>
                </a:solidFill>
                <a:latin typeface="Arial" panose="020B0604020202020204" pitchFamily="34" charset="0"/>
                <a:cs typeface="Arial" panose="020B0604020202020204" pitchFamily="34" charset="0"/>
              </a:rPr>
              <a:t> be required unless there is an indication of a problem</a:t>
            </a:r>
            <a:endParaRPr lang="en-US"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#10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73" y="883622"/>
            <a:ext cx="3290444" cy="3078778"/>
          </a:xfrm>
          <a:prstGeom prst="rect">
            <a:avLst/>
          </a:prstGeom>
        </p:spPr>
      </p:pic>
    </p:spTree>
    <p:extLst>
      <p:ext uri="{BB962C8B-B14F-4D97-AF65-F5344CB8AC3E}">
        <p14:creationId xmlns:p14="http://schemas.microsoft.com/office/powerpoint/2010/main" val="2081310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Lead-Based Paint</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52400" y="1143001"/>
            <a:ext cx="7086600" cy="2819400"/>
          </a:xfrm>
        </p:spPr>
        <p:txBody>
          <a:bodyPr/>
          <a:lstStyle/>
          <a:p>
            <a:r>
              <a:rPr lang="en-US" dirty="0" smtClean="0">
                <a:solidFill>
                  <a:srgbClr val="003D6B"/>
                </a:solidFill>
                <a:latin typeface="Arial" panose="020B0604020202020204" pitchFamily="34" charset="0"/>
                <a:cs typeface="Arial" panose="020B0604020202020204" pitchFamily="34" charset="0"/>
              </a:rPr>
              <a:t>Properties built prior to 1978 may contain </a:t>
            </a:r>
            <a:r>
              <a:rPr lang="en-US" dirty="0">
                <a:solidFill>
                  <a:srgbClr val="003D6B"/>
                </a:solidFill>
                <a:latin typeface="Arial" panose="020B0604020202020204" pitchFamily="34" charset="0"/>
                <a:cs typeface="Arial" panose="020B0604020202020204" pitchFamily="34" charset="0"/>
              </a:rPr>
              <a:t>lead-based </a:t>
            </a:r>
            <a:r>
              <a:rPr lang="en-US" dirty="0" smtClean="0">
                <a:solidFill>
                  <a:srgbClr val="003D6B"/>
                </a:solidFill>
                <a:latin typeface="Arial" panose="020B0604020202020204" pitchFamily="34" charset="0"/>
                <a:cs typeface="Arial" panose="020B0604020202020204" pitchFamily="34" charset="0"/>
              </a:rPr>
              <a:t>paint</a:t>
            </a:r>
          </a:p>
          <a:p>
            <a:r>
              <a:rPr lang="en-US" dirty="0" smtClean="0">
                <a:solidFill>
                  <a:srgbClr val="003D6B"/>
                </a:solidFill>
                <a:latin typeface="Arial" panose="020B0604020202020204" pitchFamily="34" charset="0"/>
                <a:cs typeface="Arial" panose="020B0604020202020204" pitchFamily="34" charset="0"/>
              </a:rPr>
              <a:t>Lead-based </a:t>
            </a:r>
            <a:r>
              <a:rPr lang="en-US" dirty="0">
                <a:solidFill>
                  <a:srgbClr val="003D6B"/>
                </a:solidFill>
                <a:latin typeface="Arial" panose="020B0604020202020204" pitchFamily="34" charset="0"/>
                <a:cs typeface="Arial" panose="020B0604020202020204" pitchFamily="34" charset="0"/>
              </a:rPr>
              <a:t>paint constitutes an immediate hazard that must be corrected prior to loan guaranty</a:t>
            </a:r>
          </a:p>
          <a:p>
            <a:r>
              <a:rPr lang="en-US" dirty="0" smtClean="0">
                <a:solidFill>
                  <a:srgbClr val="003D6B"/>
                </a:solidFill>
                <a:latin typeface="Arial" panose="020B0604020202020204" pitchFamily="34" charset="0"/>
                <a:cs typeface="Arial" panose="020B0604020202020204" pitchFamily="34" charset="0"/>
              </a:rPr>
              <a:t>Any defective paint condition identified must receive adequate treatment</a:t>
            </a:r>
          </a:p>
          <a:p>
            <a:r>
              <a:rPr lang="en-US" i="1" dirty="0" smtClean="0">
                <a:solidFill>
                  <a:srgbClr val="003D6B"/>
                </a:solidFill>
                <a:latin typeface="Arial" panose="020B0604020202020204" pitchFamily="34" charset="0"/>
                <a:cs typeface="Arial" panose="020B0604020202020204" pitchFamily="34" charset="0"/>
              </a:rPr>
              <a:t>Refer to The Lender’s Handbook, chapter 12.06 for additional information </a:t>
            </a:r>
            <a:endParaRPr lang="en-US" i="1"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#10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7" descr="D:\Small_TIF\178_S_Object.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63" y="4066309"/>
            <a:ext cx="4800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1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p:cNvSpPr>
            <a:spLocks noGrp="1"/>
          </p:cNvSpPr>
          <p:nvPr>
            <p:ph type="title"/>
          </p:nvPr>
        </p:nvSpPr>
        <p:spPr/>
        <p:txBody>
          <a:bodyPr/>
          <a:lstStyle/>
          <a:p>
            <a:r>
              <a:rPr lang="en-US" sz="2400" dirty="0" smtClean="0">
                <a:latin typeface="Arial" panose="020B0604020202020204" pitchFamily="34" charset="0"/>
                <a:cs typeface="Arial" panose="020B0604020202020204" pitchFamily="34" charset="0"/>
              </a:rPr>
              <a:t>Local Housing / Planning Authority Code Requirements</a:t>
            </a:r>
            <a:endParaRPr lang="en-US" sz="24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447800" y="1524000"/>
            <a:ext cx="6858000" cy="1447801"/>
          </a:xfrm>
        </p:spPr>
        <p:txBody>
          <a:bodyPr>
            <a:normAutofit fontScale="92500"/>
          </a:bodyPr>
          <a:lstStyle/>
          <a:p>
            <a:r>
              <a:rPr lang="en-US" sz="2400" dirty="0" smtClean="0">
                <a:solidFill>
                  <a:srgbClr val="003D6B"/>
                </a:solidFill>
                <a:latin typeface="Arial" panose="020B0604020202020204" pitchFamily="34" charset="0"/>
                <a:cs typeface="Arial" panose="020B0604020202020204" pitchFamily="34" charset="0"/>
              </a:rPr>
              <a:t>This condition, while still appears on the NOV, does not appear on the “save/issue NOV” screen</a:t>
            </a:r>
          </a:p>
          <a:p>
            <a:r>
              <a:rPr lang="en-US" sz="2400" dirty="0" smtClean="0">
                <a:solidFill>
                  <a:srgbClr val="003D6B"/>
                </a:solidFill>
                <a:latin typeface="Arial" panose="020B0604020202020204" pitchFamily="34" charset="0"/>
                <a:cs typeface="Arial" panose="020B0604020202020204" pitchFamily="34" charset="0"/>
              </a:rPr>
              <a:t>VA expects all local conditions to be met</a:t>
            </a:r>
            <a:endParaRPr lang="en-US" sz="2400"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64714"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#11 </a:t>
            </a:r>
            <a:endParaRPr lang="en-US" sz="1400" dirty="0">
              <a:solidFill>
                <a:srgbClr val="003D6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352800"/>
            <a:ext cx="4601451" cy="2551714"/>
          </a:xfrm>
          <a:prstGeom prst="rect">
            <a:avLst/>
          </a:prstGeom>
        </p:spPr>
      </p:pic>
    </p:spTree>
    <p:extLst>
      <p:ext uri="{BB962C8B-B14F-4D97-AF65-F5344CB8AC3E}">
        <p14:creationId xmlns:p14="http://schemas.microsoft.com/office/powerpoint/2010/main" val="1492167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“Not Inspected” Acknowledgement</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657600"/>
            <a:ext cx="2184971" cy="2047875"/>
          </a:xfrm>
        </p:spPr>
      </p:pic>
      <p:sp>
        <p:nvSpPr>
          <p:cNvPr id="5" name="TextBox 4"/>
          <p:cNvSpPr txBox="1"/>
          <p:nvPr/>
        </p:nvSpPr>
        <p:spPr>
          <a:xfrm>
            <a:off x="34636" y="729734"/>
            <a:ext cx="1728358"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#12</a:t>
            </a:r>
            <a:endParaRPr lang="en-US" sz="1400" dirty="0">
              <a:solidFill>
                <a:srgbClr val="003D6B"/>
              </a:solidFill>
              <a:latin typeface="Arial" panose="020B0604020202020204" pitchFamily="34" charset="0"/>
              <a:cs typeface="Arial" panose="020B0604020202020204" pitchFamily="34" charset="0"/>
            </a:endParaRPr>
          </a:p>
        </p:txBody>
      </p:sp>
      <p:sp>
        <p:nvSpPr>
          <p:cNvPr id="7" name="TextBox 6"/>
          <p:cNvSpPr txBox="1"/>
          <p:nvPr/>
        </p:nvSpPr>
        <p:spPr>
          <a:xfrm>
            <a:off x="2819400" y="1600200"/>
            <a:ext cx="6012873" cy="4093428"/>
          </a:xfrm>
          <a:prstGeom prst="rect">
            <a:avLst/>
          </a:prstGeom>
          <a:noFill/>
        </p:spPr>
        <p:txBody>
          <a:bodyPr wrap="square" rtlCol="0">
            <a:spAutoFit/>
          </a:bodyPr>
          <a:lstStyle/>
          <a:p>
            <a:r>
              <a:rPr lang="en-US" sz="2000" dirty="0" smtClean="0">
                <a:solidFill>
                  <a:srgbClr val="003D6B"/>
                </a:solidFill>
                <a:latin typeface="Arial" panose="020B0604020202020204" pitchFamily="34" charset="0"/>
                <a:cs typeface="Arial" panose="020B0604020202020204" pitchFamily="34" charset="0"/>
              </a:rPr>
              <a:t>VA no longer inspects new property during construction; therefore:</a:t>
            </a:r>
          </a:p>
          <a:p>
            <a:pPr marL="342900" indent="-342900">
              <a:buFont typeface="Arial" panose="020B0604020202020204" pitchFamily="34" charset="0"/>
              <a:buChar char="•"/>
            </a:pPr>
            <a:r>
              <a:rPr lang="en-US" sz="2000" dirty="0" smtClean="0">
                <a:solidFill>
                  <a:srgbClr val="003D6B"/>
                </a:solidFill>
                <a:latin typeface="Arial" panose="020B0604020202020204" pitchFamily="34" charset="0"/>
                <a:cs typeface="Arial" panose="020B0604020202020204" pitchFamily="34" charset="0"/>
              </a:rPr>
              <a:t>If the builder provides a 1-Year Warranty - VA assistance with construction complaints will be limited to defects in equipment, material, and workmanship reported during the one-year builder’s warranty period</a:t>
            </a:r>
          </a:p>
          <a:p>
            <a:pPr marL="342900" indent="-342900">
              <a:buFont typeface="Arial" panose="020B0604020202020204" pitchFamily="34" charset="0"/>
              <a:buChar char="•"/>
            </a:pPr>
            <a:r>
              <a:rPr lang="en-US" sz="2000" dirty="0" smtClean="0">
                <a:solidFill>
                  <a:srgbClr val="003D6B"/>
                </a:solidFill>
                <a:latin typeface="Arial" panose="020B0604020202020204" pitchFamily="34" charset="0"/>
                <a:cs typeface="Arial" panose="020B0604020202020204" pitchFamily="34" charset="0"/>
              </a:rPr>
              <a:t>If the builder did not provide a 1-Year Warranty – VA will not intercede on the Veteran’s behalf in the processing of any construction complaints </a:t>
            </a:r>
          </a:p>
          <a:p>
            <a:pPr marL="342900" indent="-342900">
              <a:buFont typeface="Arial" panose="020B0604020202020204" pitchFamily="34" charset="0"/>
              <a:buChar char="•"/>
            </a:pPr>
            <a:endParaRPr lang="en-US" sz="2000" dirty="0" smtClean="0">
              <a:solidFill>
                <a:srgbClr val="003D6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srgbClr val="003D6B"/>
                </a:solidFill>
                <a:latin typeface="Arial" panose="020B0604020202020204" pitchFamily="34" charset="0"/>
                <a:cs typeface="Arial" panose="020B0604020202020204" pitchFamily="34" charset="0"/>
              </a:rPr>
              <a:t>Some states require a 1-Year Warranty  - check with RLC of jurisdiction </a:t>
            </a:r>
            <a:endParaRPr lang="en-US" sz="2000" b="1"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087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Ten-Year Insured Protection Plan</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8600" y="3581400"/>
            <a:ext cx="7315200" cy="1600201"/>
          </a:xfrm>
        </p:spPr>
        <p:txBody>
          <a:bodyPr>
            <a:normAutofit/>
          </a:bodyPr>
          <a:lstStyle/>
          <a:p>
            <a:r>
              <a:rPr lang="en-US" sz="2400" dirty="0" smtClean="0">
                <a:solidFill>
                  <a:srgbClr val="003D6B"/>
                </a:solidFill>
                <a:latin typeface="Arial" panose="020B0604020202020204" pitchFamily="34" charset="0"/>
                <a:cs typeface="Arial" panose="020B0604020202020204" pitchFamily="34" charset="0"/>
              </a:rPr>
              <a:t>Evidence of enrollment of the new property in a 10-year insured protection plan acceptable to the Department of Housing and Urban (HUD) is required.</a:t>
            </a:r>
            <a:endParaRPr lang="en-US" sz="2400"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#13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909318"/>
            <a:ext cx="2343150" cy="2181225"/>
          </a:xfrm>
          <a:prstGeom prst="rect">
            <a:avLst/>
          </a:prstGeom>
        </p:spPr>
      </p:pic>
    </p:spTree>
    <p:extLst>
      <p:ext uri="{BB962C8B-B14F-4D97-AF65-F5344CB8AC3E}">
        <p14:creationId xmlns:p14="http://schemas.microsoft.com/office/powerpoint/2010/main" val="4003099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p:cNvSpPr>
            <a:spLocks noGrp="1"/>
          </p:cNvSpPr>
          <p:nvPr>
            <p:ph type="title"/>
          </p:nvPr>
        </p:nvSpPr>
        <p:spPr/>
        <p:txBody>
          <a:bodyPr/>
          <a:lstStyle/>
          <a:p>
            <a:r>
              <a:rPr lang="en-US" dirty="0" smtClean="0"/>
              <a:t>Energy Efficient Construction</a:t>
            </a:r>
            <a:endParaRPr lang="en-US" dirty="0"/>
          </a:p>
        </p:txBody>
      </p:sp>
      <p:sp>
        <p:nvSpPr>
          <p:cNvPr id="2" name="Content Placeholder 1"/>
          <p:cNvSpPr>
            <a:spLocks noGrp="1"/>
          </p:cNvSpPr>
          <p:nvPr>
            <p:ph idx="1"/>
          </p:nvPr>
        </p:nvSpPr>
        <p:spPr>
          <a:xfrm>
            <a:off x="247047" y="3962400"/>
            <a:ext cx="7391400" cy="2057401"/>
          </a:xfrm>
        </p:spPr>
        <p:txBody>
          <a:bodyPr>
            <a:normAutofit/>
          </a:bodyPr>
          <a:lstStyle/>
          <a:p>
            <a:r>
              <a:rPr lang="en-US" sz="2400" dirty="0" smtClean="0">
                <a:solidFill>
                  <a:srgbClr val="003D6B"/>
                </a:solidFill>
                <a:latin typeface="Arial" panose="020B0604020202020204" pitchFamily="34" charset="0"/>
                <a:cs typeface="Arial" panose="020B0604020202020204" pitchFamily="34" charset="0"/>
              </a:rPr>
              <a:t>For new construction only</a:t>
            </a:r>
          </a:p>
          <a:p>
            <a:pPr lvl="1"/>
            <a:r>
              <a:rPr lang="en-US" sz="2200" dirty="0" smtClean="0">
                <a:solidFill>
                  <a:srgbClr val="003D6B"/>
                </a:solidFill>
                <a:latin typeface="Arial" panose="020B0604020202020204" pitchFamily="34" charset="0"/>
                <a:cs typeface="Arial" panose="020B0604020202020204" pitchFamily="34" charset="0"/>
              </a:rPr>
              <a:t>Builder’s certification that the new dwelling was constructed to meet the energy conservation standards of the of the Council of American Building Officials (CABO) 1992 Model Energy Code (MEC) </a:t>
            </a:r>
            <a:endParaRPr lang="en-US" sz="2200"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#14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733197"/>
            <a:ext cx="2780095" cy="3629569"/>
          </a:xfrm>
          <a:prstGeom prst="rect">
            <a:avLst/>
          </a:prstGeom>
        </p:spPr>
      </p:pic>
    </p:spTree>
    <p:extLst>
      <p:ext uri="{BB962C8B-B14F-4D97-AF65-F5344CB8AC3E}">
        <p14:creationId xmlns:p14="http://schemas.microsoft.com/office/powerpoint/2010/main" val="268350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Presented by:</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898" y="2743200"/>
            <a:ext cx="4528102" cy="33813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4615899" cy="3526034"/>
          </a:xfrm>
          <a:prstGeom prst="rect">
            <a:avLst/>
          </a:prstGeom>
        </p:spPr>
      </p:pic>
      <p:sp>
        <p:nvSpPr>
          <p:cNvPr id="9" name="TextBox 8"/>
          <p:cNvSpPr txBox="1"/>
          <p:nvPr/>
        </p:nvSpPr>
        <p:spPr>
          <a:xfrm>
            <a:off x="4696691" y="762000"/>
            <a:ext cx="3809248" cy="1015663"/>
          </a:xfrm>
          <a:prstGeom prst="rect">
            <a:avLst/>
          </a:prstGeom>
          <a:noFill/>
        </p:spPr>
        <p:txBody>
          <a:bodyPr wrap="none" rtlCol="0">
            <a:spAutoFit/>
          </a:bodyPr>
          <a:lstStyle/>
          <a:p>
            <a:r>
              <a:rPr lang="en-US" sz="2000" dirty="0" smtClean="0">
                <a:solidFill>
                  <a:srgbClr val="003D6B"/>
                </a:solidFill>
                <a:latin typeface="Arial" panose="020B0604020202020204" pitchFamily="34" charset="0"/>
                <a:cs typeface="Arial" panose="020B0604020202020204" pitchFamily="34" charset="0"/>
              </a:rPr>
              <a:t>Myron Head</a:t>
            </a:r>
          </a:p>
          <a:p>
            <a:r>
              <a:rPr lang="en-US" sz="2000" dirty="0" smtClean="0">
                <a:solidFill>
                  <a:srgbClr val="003D6B"/>
                </a:solidFill>
                <a:latin typeface="Arial" panose="020B0604020202020204" pitchFamily="34" charset="0"/>
                <a:cs typeface="Arial" panose="020B0604020202020204" pitchFamily="34" charset="0"/>
              </a:rPr>
              <a:t>Assistant Loan Guaranty Officer</a:t>
            </a:r>
          </a:p>
          <a:p>
            <a:r>
              <a:rPr lang="en-US" sz="2000" dirty="0" smtClean="0">
                <a:solidFill>
                  <a:srgbClr val="003D6B"/>
                </a:solidFill>
                <a:latin typeface="Arial" panose="020B0604020202020204" pitchFamily="34" charset="0"/>
                <a:cs typeface="Arial" panose="020B0604020202020204" pitchFamily="34" charset="0"/>
              </a:rPr>
              <a:t>Houston RLC</a:t>
            </a:r>
            <a:endParaRPr lang="en-US" sz="2000" dirty="0">
              <a:solidFill>
                <a:srgbClr val="003D6B"/>
              </a:solidFill>
              <a:latin typeface="Arial" panose="020B0604020202020204" pitchFamily="34" charset="0"/>
              <a:cs typeface="Arial" panose="020B0604020202020204" pitchFamily="34" charset="0"/>
            </a:endParaRPr>
          </a:p>
        </p:txBody>
      </p:sp>
      <p:sp>
        <p:nvSpPr>
          <p:cNvPr id="10" name="TextBox 9"/>
          <p:cNvSpPr txBox="1"/>
          <p:nvPr/>
        </p:nvSpPr>
        <p:spPr>
          <a:xfrm>
            <a:off x="2438400" y="5029200"/>
            <a:ext cx="2055756" cy="1015663"/>
          </a:xfrm>
          <a:prstGeom prst="rect">
            <a:avLst/>
          </a:prstGeom>
          <a:noFill/>
        </p:spPr>
        <p:txBody>
          <a:bodyPr wrap="none" rtlCol="0">
            <a:spAutoFit/>
          </a:bodyPr>
          <a:lstStyle/>
          <a:p>
            <a:r>
              <a:rPr lang="en-US" sz="2000" dirty="0" smtClean="0">
                <a:solidFill>
                  <a:srgbClr val="003D6B"/>
                </a:solidFill>
                <a:latin typeface="Arial" panose="020B0604020202020204" pitchFamily="34" charset="0"/>
                <a:cs typeface="Arial" panose="020B0604020202020204" pitchFamily="34" charset="0"/>
              </a:rPr>
              <a:t>Phyllis Chilton</a:t>
            </a:r>
          </a:p>
          <a:p>
            <a:r>
              <a:rPr lang="en-US" sz="2000" dirty="0" smtClean="0">
                <a:solidFill>
                  <a:srgbClr val="003D6B"/>
                </a:solidFill>
                <a:latin typeface="Arial" panose="020B0604020202020204" pitchFamily="34" charset="0"/>
                <a:cs typeface="Arial" panose="020B0604020202020204" pitchFamily="34" charset="0"/>
              </a:rPr>
              <a:t>Valuation Officer</a:t>
            </a:r>
          </a:p>
          <a:p>
            <a:r>
              <a:rPr lang="en-US" sz="2000" dirty="0" smtClean="0">
                <a:solidFill>
                  <a:srgbClr val="003D6B"/>
                </a:solidFill>
                <a:latin typeface="Arial" panose="020B0604020202020204" pitchFamily="34" charset="0"/>
                <a:cs typeface="Arial" panose="020B0604020202020204" pitchFamily="34" charset="0"/>
              </a:rPr>
              <a:t>Phoenix RLC</a:t>
            </a:r>
            <a:endParaRPr lang="en-US" sz="2000"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099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Lead/Water Distribution System</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802296" y="1037511"/>
            <a:ext cx="7239000" cy="1981201"/>
          </a:xfrm>
        </p:spPr>
        <p:txBody>
          <a:bodyPr>
            <a:normAutofit/>
          </a:bodyPr>
          <a:lstStyle/>
          <a:p>
            <a:r>
              <a:rPr lang="en-US" sz="2400" dirty="0" smtClean="0">
                <a:solidFill>
                  <a:srgbClr val="003D6B"/>
                </a:solidFill>
                <a:latin typeface="Arial" panose="020B0604020202020204" pitchFamily="34" charset="0"/>
                <a:cs typeface="Arial" panose="020B0604020202020204" pitchFamily="34" charset="0"/>
              </a:rPr>
              <a:t>For new construction only</a:t>
            </a:r>
          </a:p>
          <a:p>
            <a:pPr lvl="1"/>
            <a:r>
              <a:rPr lang="en-US" sz="2200" dirty="0">
                <a:solidFill>
                  <a:srgbClr val="003D6B"/>
                </a:solidFill>
                <a:latin typeface="Arial" panose="020B0604020202020204" pitchFamily="34" charset="0"/>
                <a:cs typeface="Arial" panose="020B0604020202020204" pitchFamily="34" charset="0"/>
              </a:rPr>
              <a:t>Builder’s certification that the </a:t>
            </a:r>
            <a:r>
              <a:rPr lang="en-US" sz="2200" dirty="0" smtClean="0">
                <a:solidFill>
                  <a:srgbClr val="003D6B"/>
                </a:solidFill>
                <a:latin typeface="Arial" panose="020B0604020202020204" pitchFamily="34" charset="0"/>
                <a:cs typeface="Arial" panose="020B0604020202020204" pitchFamily="34" charset="0"/>
              </a:rPr>
              <a:t>solders and flux used in construction did not contain more that 0.2 percent lead and that he pipes and pipe fittings used did not contain more than 8.0 percent lead. </a:t>
            </a:r>
            <a:endParaRPr lang="en-US" sz="2200" dirty="0">
              <a:solidFill>
                <a:srgbClr val="003D6B"/>
              </a:solidFill>
              <a:latin typeface="Arial" panose="020B0604020202020204" pitchFamily="34" charset="0"/>
              <a:cs typeface="Arial" panose="020B0604020202020204" pitchFamily="34" charset="0"/>
            </a:endParaRPr>
          </a:p>
          <a:p>
            <a:pPr lvl="1"/>
            <a:endParaRPr lang="en-US" sz="2200"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#15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86" y="2971800"/>
            <a:ext cx="4559239" cy="2905125"/>
          </a:xfrm>
          <a:prstGeom prst="rect">
            <a:avLst/>
          </a:prstGeom>
        </p:spPr>
      </p:pic>
    </p:spTree>
    <p:extLst>
      <p:ext uri="{BB962C8B-B14F-4D97-AF65-F5344CB8AC3E}">
        <p14:creationId xmlns:p14="http://schemas.microsoft.com/office/powerpoint/2010/main" val="2675014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p:cNvSpPr>
            <a:spLocks noGrp="1"/>
          </p:cNvSpPr>
          <p:nvPr>
            <p:ph type="title"/>
          </p:nvPr>
        </p:nvSpPr>
        <p:spPr/>
        <p:txBody>
          <a:bodyPr/>
          <a:lstStyle/>
          <a:p>
            <a:r>
              <a:rPr lang="en-US" dirty="0" smtClean="0"/>
              <a:t>Offsite Improvements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4184" y="880730"/>
            <a:ext cx="4940741" cy="3538870"/>
          </a:xfrm>
        </p:spPr>
      </p:pic>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a:t>
            </a:r>
            <a:r>
              <a:rPr lang="en-US" sz="1400" smtClean="0">
                <a:solidFill>
                  <a:srgbClr val="003D6B"/>
                </a:solidFill>
                <a:latin typeface="Arial" panose="020B0604020202020204" pitchFamily="34" charset="0"/>
                <a:cs typeface="Arial" panose="020B0604020202020204" pitchFamily="34" charset="0"/>
              </a:rPr>
              <a:t>#16 </a:t>
            </a:r>
            <a:endParaRPr lang="en-US" sz="1400" dirty="0">
              <a:solidFill>
                <a:srgbClr val="003D6B"/>
              </a:solidFill>
              <a:latin typeface="Arial" panose="020B0604020202020204" pitchFamily="34" charset="0"/>
              <a:cs typeface="Arial" panose="020B0604020202020204" pitchFamily="34" charset="0"/>
            </a:endParaRPr>
          </a:p>
        </p:txBody>
      </p:sp>
      <p:sp>
        <p:nvSpPr>
          <p:cNvPr id="7" name="TextBox 6"/>
          <p:cNvSpPr txBox="1"/>
          <p:nvPr/>
        </p:nvSpPr>
        <p:spPr>
          <a:xfrm>
            <a:off x="152400" y="4419600"/>
            <a:ext cx="83820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3D6B"/>
                </a:solidFill>
                <a:latin typeface="Arial" panose="020B0604020202020204" pitchFamily="34" charset="0"/>
                <a:cs typeface="Arial" panose="020B0604020202020204" pitchFamily="34" charset="0"/>
              </a:rPr>
              <a:t>For new construction only</a:t>
            </a:r>
          </a:p>
          <a:p>
            <a:pPr marL="800100" lvl="1" indent="-342900">
              <a:buFont typeface="Arial Black" panose="020B0A04020102020204" pitchFamily="34" charset="0"/>
              <a:buChar char="-"/>
            </a:pPr>
            <a:r>
              <a:rPr lang="en-US" sz="2400" dirty="0" smtClean="0">
                <a:solidFill>
                  <a:srgbClr val="003D6B"/>
                </a:solidFill>
                <a:latin typeface="Arial" panose="020B0604020202020204" pitchFamily="34" charset="0"/>
                <a:cs typeface="Arial" panose="020B0604020202020204" pitchFamily="34" charset="0"/>
              </a:rPr>
              <a:t>Evidence that the streets, sidewalks, drains, water, sewer, etc. have been completed and accepted for maintenance for the local authority</a:t>
            </a:r>
            <a:endParaRPr lang="en-US" sz="2400"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24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Proposed Construction</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8635" t="7317" b="8779"/>
          <a:stretch/>
        </p:blipFill>
        <p:spPr>
          <a:xfrm>
            <a:off x="762000" y="3913187"/>
            <a:ext cx="3200400" cy="2192376"/>
          </a:xfrm>
        </p:spPr>
      </p:pic>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#17 </a:t>
            </a:r>
            <a:endParaRPr lang="en-US" sz="1400" dirty="0">
              <a:solidFill>
                <a:srgbClr val="003D6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652"/>
          <a:stretch/>
        </p:blipFill>
        <p:spPr>
          <a:xfrm>
            <a:off x="5181601" y="3885189"/>
            <a:ext cx="3276600" cy="2217298"/>
          </a:xfrm>
          <a:prstGeom prst="rect">
            <a:avLst/>
          </a:prstGeom>
        </p:spPr>
      </p:pic>
      <p:sp>
        <p:nvSpPr>
          <p:cNvPr id="8" name="TextBox 7"/>
          <p:cNvSpPr txBox="1"/>
          <p:nvPr/>
        </p:nvSpPr>
        <p:spPr>
          <a:xfrm>
            <a:off x="952500" y="1056713"/>
            <a:ext cx="8153399" cy="2800767"/>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solidFill>
                  <a:srgbClr val="003D6B"/>
                </a:solidFill>
                <a:latin typeface="Arial" panose="020B0604020202020204" pitchFamily="34" charset="0"/>
                <a:cs typeface="Arial" panose="020B0604020202020204" pitchFamily="34" charset="0"/>
              </a:rPr>
              <a:t>Construction exhibits are required for properties appraised as “proposed or under construction”; construction exhibits must include: </a:t>
            </a:r>
          </a:p>
          <a:p>
            <a:pPr marL="800100" lvl="1" indent="-342900">
              <a:buFont typeface="Arial Black" panose="020B0A04020102020204" pitchFamily="34" charset="0"/>
              <a:buChar char="-"/>
            </a:pPr>
            <a:r>
              <a:rPr lang="en-US" sz="1400" dirty="0" smtClean="0">
                <a:solidFill>
                  <a:srgbClr val="003D6B"/>
                </a:solidFill>
                <a:latin typeface="Arial" panose="020B0604020202020204" pitchFamily="34" charset="0"/>
                <a:cs typeface="Arial" panose="020B0604020202020204" pitchFamily="34" charset="0"/>
              </a:rPr>
              <a:t>Description of Materials (VA Form 26-1852)</a:t>
            </a:r>
          </a:p>
          <a:p>
            <a:pPr marL="800100" lvl="1" indent="-342900">
              <a:buFont typeface="Arial Black" panose="020B0A04020102020204" pitchFamily="34" charset="0"/>
              <a:buChar char="-"/>
            </a:pPr>
            <a:r>
              <a:rPr lang="en-US" sz="1400" dirty="0" smtClean="0">
                <a:solidFill>
                  <a:srgbClr val="003D6B"/>
                </a:solidFill>
                <a:latin typeface="Arial" panose="020B0604020202020204" pitchFamily="34" charset="0"/>
                <a:cs typeface="Arial" panose="020B0604020202020204" pitchFamily="34" charset="0"/>
              </a:rPr>
              <a:t>Plot plan including location of well/septic system</a:t>
            </a:r>
          </a:p>
          <a:p>
            <a:pPr marL="800100" lvl="1" indent="-342900">
              <a:buFont typeface="Arial Black" panose="020B0A04020102020204" pitchFamily="34" charset="0"/>
              <a:buChar char="-"/>
            </a:pPr>
            <a:r>
              <a:rPr lang="en-US" sz="1400" dirty="0" smtClean="0">
                <a:solidFill>
                  <a:srgbClr val="003D6B"/>
                </a:solidFill>
                <a:latin typeface="Arial" panose="020B0604020202020204" pitchFamily="34" charset="0"/>
                <a:cs typeface="Arial" panose="020B0604020202020204" pitchFamily="34" charset="0"/>
              </a:rPr>
              <a:t>All exterior building elevations</a:t>
            </a:r>
          </a:p>
          <a:p>
            <a:pPr marL="800100" lvl="1" indent="-342900">
              <a:buFont typeface="Arial Black" panose="020B0A04020102020204" pitchFamily="34" charset="0"/>
              <a:buChar char="-"/>
            </a:pPr>
            <a:r>
              <a:rPr lang="en-US" sz="1400" dirty="0" smtClean="0">
                <a:solidFill>
                  <a:srgbClr val="003D6B"/>
                </a:solidFill>
                <a:latin typeface="Arial" panose="020B0604020202020204" pitchFamily="34" charset="0"/>
                <a:cs typeface="Arial" panose="020B0604020202020204" pitchFamily="34" charset="0"/>
              </a:rPr>
              <a:t>Foundation or basement plan</a:t>
            </a:r>
          </a:p>
          <a:p>
            <a:pPr marL="800100" lvl="1" indent="-342900">
              <a:buFont typeface="Arial Black" panose="020B0A04020102020204" pitchFamily="34" charset="0"/>
              <a:buChar char="-"/>
            </a:pPr>
            <a:r>
              <a:rPr lang="en-US" sz="1400" dirty="0" smtClean="0">
                <a:solidFill>
                  <a:srgbClr val="003D6B"/>
                </a:solidFill>
                <a:latin typeface="Arial" panose="020B0604020202020204" pitchFamily="34" charset="0"/>
                <a:cs typeface="Arial" panose="020B0604020202020204" pitchFamily="34" charset="0"/>
              </a:rPr>
              <a:t>Plan of all floors</a:t>
            </a:r>
          </a:p>
          <a:p>
            <a:pPr marL="800100" lvl="1" indent="-342900">
              <a:buFont typeface="Arial Black" panose="020B0A04020102020204" pitchFamily="34" charset="0"/>
              <a:buChar char="-"/>
            </a:pPr>
            <a:r>
              <a:rPr lang="en-US" sz="1400" dirty="0" smtClean="0">
                <a:solidFill>
                  <a:srgbClr val="003D6B"/>
                </a:solidFill>
                <a:latin typeface="Arial" panose="020B0604020202020204" pitchFamily="34" charset="0"/>
                <a:cs typeface="Arial" panose="020B0604020202020204" pitchFamily="34" charset="0"/>
              </a:rPr>
              <a:t>Sectional wall details</a:t>
            </a:r>
          </a:p>
          <a:p>
            <a:pPr marL="800100" lvl="1" indent="-342900">
              <a:buFont typeface="Arial Black" panose="020B0A04020102020204" pitchFamily="34" charset="0"/>
              <a:buChar char="-"/>
            </a:pPr>
            <a:r>
              <a:rPr lang="en-US" sz="1400" dirty="0" smtClean="0">
                <a:solidFill>
                  <a:srgbClr val="003D6B"/>
                </a:solidFill>
                <a:latin typeface="Arial" panose="020B0604020202020204" pitchFamily="34" charset="0"/>
                <a:cs typeface="Arial" panose="020B0604020202020204" pitchFamily="34" charset="0"/>
              </a:rPr>
              <a:t>Certification signed and dated by a technically qualified and properly identified individual</a:t>
            </a:r>
          </a:p>
          <a:p>
            <a:pPr marL="800100" lvl="1" indent="-342900">
              <a:buFont typeface="Arial Black" panose="020B0A04020102020204" pitchFamily="34" charset="0"/>
              <a:buChar char="-"/>
            </a:pPr>
            <a:r>
              <a:rPr lang="en-US" sz="1400" dirty="0">
                <a:solidFill>
                  <a:srgbClr val="003D6B"/>
                </a:solidFill>
                <a:latin typeface="Arial" panose="020B0604020202020204" pitchFamily="34" charset="0"/>
                <a:cs typeface="Arial" panose="020B0604020202020204" pitchFamily="34" charset="0"/>
              </a:rPr>
              <a:t>Refer to The Lender’s Handbook chapter </a:t>
            </a:r>
            <a:r>
              <a:rPr lang="en-US" sz="1400" dirty="0" smtClean="0">
                <a:solidFill>
                  <a:srgbClr val="003D6B"/>
                </a:solidFill>
                <a:latin typeface="Arial" panose="020B0604020202020204" pitchFamily="34" charset="0"/>
                <a:cs typeface="Arial" panose="020B0604020202020204" pitchFamily="34" charset="0"/>
              </a:rPr>
              <a:t>10.10 </a:t>
            </a:r>
            <a:r>
              <a:rPr lang="en-US" sz="1400" dirty="0">
                <a:solidFill>
                  <a:srgbClr val="003D6B"/>
                </a:solidFill>
                <a:latin typeface="Arial" panose="020B0604020202020204" pitchFamily="34" charset="0"/>
                <a:cs typeface="Arial" panose="020B0604020202020204" pitchFamily="34" charset="0"/>
              </a:rPr>
              <a:t>for additional </a:t>
            </a:r>
            <a:r>
              <a:rPr lang="en-US" sz="1400" dirty="0" smtClean="0">
                <a:solidFill>
                  <a:srgbClr val="003D6B"/>
                </a:solidFill>
                <a:latin typeface="Arial" panose="020B0604020202020204" pitchFamily="34" charset="0"/>
                <a:cs typeface="Arial" panose="020B0604020202020204" pitchFamily="34" charset="0"/>
              </a:rPr>
              <a:t>information</a:t>
            </a:r>
          </a:p>
          <a:p>
            <a:pPr marL="342900" indent="-342900">
              <a:buFont typeface="Arial" panose="020B0604020202020204" pitchFamily="34" charset="0"/>
              <a:buChar char="•"/>
            </a:pPr>
            <a:r>
              <a:rPr lang="en-US" sz="1600" dirty="0" smtClean="0">
                <a:solidFill>
                  <a:srgbClr val="003D6B"/>
                </a:solidFill>
                <a:latin typeface="Arial" panose="020B0604020202020204" pitchFamily="34" charset="0"/>
                <a:cs typeface="Arial" panose="020B0604020202020204" pitchFamily="34" charset="0"/>
              </a:rPr>
              <a:t>Briefly describe information such as model name, bedroom &amp; bathroom count, GLA, etc. in the “proposed construction” box on the “save/issue NOV” screen</a:t>
            </a:r>
          </a:p>
        </p:txBody>
      </p:sp>
    </p:spTree>
    <p:extLst>
      <p:ext uri="{BB962C8B-B14F-4D97-AF65-F5344CB8AC3E}">
        <p14:creationId xmlns:p14="http://schemas.microsoft.com/office/powerpoint/2010/main" val="1810740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Construction Inspections</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33400" y="4572000"/>
            <a:ext cx="8194964" cy="1496290"/>
          </a:xfrm>
        </p:spPr>
        <p:txBody>
          <a:bodyPr>
            <a:normAutofit/>
          </a:bodyPr>
          <a:lstStyle/>
          <a:p>
            <a:r>
              <a:rPr lang="en-US" sz="2200" dirty="0" smtClean="0">
                <a:solidFill>
                  <a:srgbClr val="003D6B"/>
                </a:solidFill>
                <a:latin typeface="Arial" panose="020B0604020202020204" pitchFamily="34" charset="0"/>
                <a:cs typeface="Arial" panose="020B0604020202020204" pitchFamily="34" charset="0"/>
              </a:rPr>
              <a:t>Check the appropriate box on the “save/issue NOV” screen</a:t>
            </a:r>
          </a:p>
          <a:p>
            <a:pPr marL="457200" lvl="1" indent="0">
              <a:buNone/>
            </a:pPr>
            <a:r>
              <a:rPr lang="en-US" sz="2200" dirty="0" smtClean="0">
                <a:solidFill>
                  <a:srgbClr val="003D6B"/>
                </a:solidFill>
                <a:latin typeface="Arial" panose="020B0604020202020204" pitchFamily="34" charset="0"/>
                <a:cs typeface="Arial" panose="020B0604020202020204" pitchFamily="34" charset="0"/>
              </a:rPr>
              <a:t>	Local Authority to perform construction inspections</a:t>
            </a:r>
          </a:p>
          <a:p>
            <a:pPr marL="457200" lvl="1" indent="0">
              <a:buNone/>
            </a:pPr>
            <a:r>
              <a:rPr lang="en-US" sz="2200" dirty="0">
                <a:solidFill>
                  <a:srgbClr val="003D6B"/>
                </a:solidFill>
                <a:latin typeface="Arial" panose="020B0604020202020204" pitchFamily="34" charset="0"/>
                <a:cs typeface="Arial" panose="020B0604020202020204" pitchFamily="34" charset="0"/>
              </a:rPr>
              <a:t>	</a:t>
            </a:r>
            <a:r>
              <a:rPr lang="en-US" sz="2200" dirty="0" smtClean="0">
                <a:solidFill>
                  <a:srgbClr val="003D6B"/>
                </a:solidFill>
                <a:latin typeface="Arial" panose="020B0604020202020204" pitchFamily="34" charset="0"/>
                <a:cs typeface="Arial" panose="020B0604020202020204" pitchFamily="34" charset="0"/>
              </a:rPr>
              <a:t>Local authority does not perform construction inspections</a:t>
            </a:r>
            <a:endParaRPr lang="en-US" sz="2200"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#18 </a:t>
            </a:r>
            <a:endParaRPr lang="en-US" sz="1400" dirty="0">
              <a:solidFill>
                <a:srgbClr val="003D6B"/>
              </a:solidFill>
              <a:latin typeface="Arial" panose="020B0604020202020204" pitchFamily="34" charset="0"/>
              <a:cs typeface="Arial" panose="020B0604020202020204" pitchFamily="34" charset="0"/>
            </a:endParaRPr>
          </a:p>
        </p:txBody>
      </p:sp>
      <p:sp>
        <p:nvSpPr>
          <p:cNvPr id="6" name="Frame 5"/>
          <p:cNvSpPr/>
          <p:nvPr/>
        </p:nvSpPr>
        <p:spPr>
          <a:xfrm>
            <a:off x="1082988" y="4953000"/>
            <a:ext cx="318655" cy="304800"/>
          </a:xfrm>
          <a:prstGeom prst="frame">
            <a:avLst/>
          </a:prstGeom>
          <a:solidFill>
            <a:srgbClr val="003D6B"/>
          </a:solidFill>
          <a:ln>
            <a:solidFill>
              <a:srgbClr val="002F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082988" y="5410200"/>
            <a:ext cx="318655" cy="304800"/>
          </a:xfrm>
          <a:prstGeom prst="frame">
            <a:avLst/>
          </a:prstGeom>
          <a:solidFill>
            <a:srgbClr val="003D6B"/>
          </a:solidFill>
          <a:ln>
            <a:solidFill>
              <a:srgbClr val="002F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4267200" cy="22313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883622"/>
            <a:ext cx="3961366" cy="1762125"/>
          </a:xfrm>
          <a:prstGeom prst="rect">
            <a:avLst/>
          </a:prstGeom>
        </p:spPr>
      </p:pic>
    </p:spTree>
    <p:extLst>
      <p:ext uri="{BB962C8B-B14F-4D97-AF65-F5344CB8AC3E}">
        <p14:creationId xmlns:p14="http://schemas.microsoft.com/office/powerpoint/2010/main" val="4188869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Construction Warranty</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143000" y="3886200"/>
            <a:ext cx="7162800" cy="1143000"/>
          </a:xfrm>
        </p:spPr>
        <p:txBody>
          <a:bodyPr/>
          <a:lstStyle/>
          <a:p>
            <a:r>
              <a:rPr lang="en-US" dirty="0" smtClean="0">
                <a:solidFill>
                  <a:srgbClr val="003D6B"/>
                </a:solidFill>
                <a:latin typeface="Arial" panose="020B0604020202020204" pitchFamily="34" charset="0"/>
                <a:cs typeface="Arial" panose="020B0604020202020204" pitchFamily="34" charset="0"/>
              </a:rPr>
              <a:t>Check this box on the “save/issue NOV” screen if builder is providing a One Year Construction Warranty</a:t>
            </a:r>
            <a:endParaRPr lang="en-US"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#19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037511"/>
            <a:ext cx="2428875" cy="2276475"/>
          </a:xfrm>
          <a:prstGeom prst="rect">
            <a:avLst/>
          </a:prstGeom>
        </p:spPr>
      </p:pic>
    </p:spTree>
    <p:extLst>
      <p:ext uri="{BB962C8B-B14F-4D97-AF65-F5344CB8AC3E}">
        <p14:creationId xmlns:p14="http://schemas.microsoft.com/office/powerpoint/2010/main" val="823742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Other Conditions / Requirements</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09600" y="3962400"/>
            <a:ext cx="8001000" cy="2057401"/>
          </a:xfrm>
        </p:spPr>
        <p:txBody>
          <a:bodyPr/>
          <a:lstStyle/>
          <a:p>
            <a:r>
              <a:rPr lang="en-US" dirty="0" smtClean="0">
                <a:solidFill>
                  <a:srgbClr val="003D6B"/>
                </a:solidFill>
                <a:latin typeface="Arial" panose="020B0604020202020204" pitchFamily="34" charset="0"/>
                <a:cs typeface="Arial" panose="020B0604020202020204" pitchFamily="34" charset="0"/>
              </a:rPr>
              <a:t>Check this item and use this space to list any other conditions or requirements necessary to satisfy fee appraiser or local VA office concerns to meet all VA requirements</a:t>
            </a:r>
          </a:p>
          <a:p>
            <a:r>
              <a:rPr lang="en-US" dirty="0" smtClean="0">
                <a:solidFill>
                  <a:srgbClr val="003D6B"/>
                </a:solidFill>
                <a:latin typeface="Arial" panose="020B0604020202020204" pitchFamily="34" charset="0"/>
                <a:cs typeface="Arial" panose="020B0604020202020204" pitchFamily="34" charset="0"/>
              </a:rPr>
              <a:t>Do </a:t>
            </a:r>
            <a:r>
              <a:rPr lang="en-US" b="1" dirty="0" smtClean="0">
                <a:solidFill>
                  <a:srgbClr val="003D6B"/>
                </a:solidFill>
                <a:latin typeface="Arial" panose="020B0604020202020204" pitchFamily="34" charset="0"/>
                <a:cs typeface="Arial" panose="020B0604020202020204" pitchFamily="34" charset="0"/>
              </a:rPr>
              <a:t>NOT</a:t>
            </a:r>
            <a:r>
              <a:rPr lang="en-US" dirty="0" smtClean="0">
                <a:solidFill>
                  <a:srgbClr val="003D6B"/>
                </a:solidFill>
                <a:latin typeface="Arial" panose="020B0604020202020204" pitchFamily="34" charset="0"/>
                <a:cs typeface="Arial" panose="020B0604020202020204" pitchFamily="34" charset="0"/>
              </a:rPr>
              <a:t> use this space to list lender requirements above and beyond VA requirements</a:t>
            </a:r>
            <a:endParaRPr lang="en-US"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1778051"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#20 </a:t>
            </a:r>
            <a:endParaRPr lang="en-US" sz="1400" dirty="0">
              <a:solidFill>
                <a:srgbClr val="003D6B"/>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989019"/>
            <a:ext cx="4371975" cy="2881901"/>
          </a:xfrm>
          <a:prstGeom prst="rect">
            <a:avLst/>
          </a:prstGeom>
        </p:spPr>
      </p:pic>
    </p:spTree>
    <p:extLst>
      <p:ext uri="{BB962C8B-B14F-4D97-AF65-F5344CB8AC3E}">
        <p14:creationId xmlns:p14="http://schemas.microsoft.com/office/powerpoint/2010/main" val="127652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Local Requirements</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02362" y="838201"/>
            <a:ext cx="8911936" cy="1981199"/>
          </a:xfrm>
        </p:spPr>
        <p:txBody>
          <a:bodyPr>
            <a:noAutofit/>
          </a:bodyPr>
          <a:lstStyle/>
          <a:p>
            <a:r>
              <a:rPr lang="en-US" sz="1800" dirty="0" smtClean="0">
                <a:solidFill>
                  <a:srgbClr val="002F56"/>
                </a:solidFill>
                <a:latin typeface="Arial" panose="020B0604020202020204" pitchFamily="34" charset="0"/>
                <a:cs typeface="Arial" panose="020B0604020202020204" pitchFamily="34" charset="0"/>
              </a:rPr>
              <a:t>Local requirements very from state to state</a:t>
            </a:r>
          </a:p>
          <a:p>
            <a:r>
              <a:rPr lang="en-US" sz="1800" dirty="0" smtClean="0">
                <a:solidFill>
                  <a:srgbClr val="002F56"/>
                </a:solidFill>
                <a:latin typeface="Arial" panose="020B0604020202020204" pitchFamily="34" charset="0"/>
                <a:cs typeface="Arial" panose="020B0604020202020204" pitchFamily="34" charset="0"/>
              </a:rPr>
              <a:t>Current local requirements can be found by visiting our website:</a:t>
            </a:r>
          </a:p>
          <a:p>
            <a:pPr lvl="1"/>
            <a:r>
              <a:rPr lang="en-US" dirty="0" smtClean="0">
                <a:solidFill>
                  <a:srgbClr val="002F56"/>
                </a:solidFill>
                <a:latin typeface="Arial" panose="020B0604020202020204" pitchFamily="34" charset="0"/>
                <a:cs typeface="Arial" panose="020B0604020202020204" pitchFamily="34" charset="0"/>
              </a:rPr>
              <a:t>http://www.benefits.va.gov/homeloans/appraiser_cv_local_req.asp</a:t>
            </a:r>
          </a:p>
          <a:p>
            <a:r>
              <a:rPr lang="en-US" sz="1800" dirty="0" smtClean="0">
                <a:solidFill>
                  <a:srgbClr val="002F56"/>
                </a:solidFill>
                <a:latin typeface="Arial" panose="020B0604020202020204" pitchFamily="34" charset="0"/>
                <a:cs typeface="Arial" panose="020B0604020202020204" pitchFamily="34" charset="0"/>
              </a:rPr>
              <a:t>Where “no local requirements” are listed, all general VA requirements must be met</a:t>
            </a:r>
          </a:p>
          <a:p>
            <a:pPr lvl="1"/>
            <a:r>
              <a:rPr lang="en-US" dirty="0" smtClean="0">
                <a:solidFill>
                  <a:srgbClr val="002F56"/>
                </a:solidFill>
                <a:latin typeface="Arial" panose="020B0604020202020204" pitchFamily="34" charset="0"/>
                <a:cs typeface="Arial" panose="020B0604020202020204" pitchFamily="34" charset="0"/>
              </a:rPr>
              <a:t>Example:  A termite inspection is required unless the local requirement states it is not</a:t>
            </a:r>
          </a:p>
        </p:txBody>
      </p:sp>
      <p:sp>
        <p:nvSpPr>
          <p:cNvPr id="6" name="TextBox 5"/>
          <p:cNvSpPr txBox="1"/>
          <p:nvPr/>
        </p:nvSpPr>
        <p:spPr>
          <a:xfrm>
            <a:off x="381000" y="4038600"/>
            <a:ext cx="8610600" cy="1938992"/>
          </a:xfrm>
          <a:prstGeom prst="rect">
            <a:avLst/>
          </a:prstGeom>
          <a:noFill/>
        </p:spPr>
        <p:txBody>
          <a:bodyPr wrap="square" rtlCol="0">
            <a:spAutoFit/>
          </a:bodyPr>
          <a:lstStyle/>
          <a:p>
            <a:r>
              <a:rPr lang="en-US" sz="1200" dirty="0" smtClean="0">
                <a:solidFill>
                  <a:srgbClr val="003D6B"/>
                </a:solidFill>
                <a:latin typeface="Arial" panose="020B0604020202020204" pitchFamily="34" charset="0"/>
                <a:cs typeface="Arial" panose="020B0604020202020204" pitchFamily="34" charset="0"/>
              </a:rPr>
              <a:t>1.  Each </a:t>
            </a:r>
            <a:r>
              <a:rPr lang="en-US" sz="1200" dirty="0">
                <a:solidFill>
                  <a:srgbClr val="003D6B"/>
                </a:solidFill>
                <a:latin typeface="Arial" panose="020B0604020202020204" pitchFamily="34" charset="0"/>
                <a:cs typeface="Arial" panose="020B0604020202020204" pitchFamily="34" charset="0"/>
              </a:rPr>
              <a:t>State is listed alphabetically, with the VA </a:t>
            </a:r>
            <a:r>
              <a:rPr lang="en-US" sz="1200" dirty="0" smtClean="0">
                <a:solidFill>
                  <a:srgbClr val="003D6B"/>
                </a:solidFill>
                <a:latin typeface="Arial" panose="020B0604020202020204" pitchFamily="34" charset="0"/>
                <a:cs typeface="Arial" panose="020B0604020202020204" pitchFamily="34" charset="0"/>
              </a:rPr>
              <a:t>RRLC </a:t>
            </a:r>
            <a:r>
              <a:rPr lang="en-US" sz="1200" dirty="0">
                <a:solidFill>
                  <a:srgbClr val="003D6B"/>
                </a:solidFill>
                <a:latin typeface="Arial" panose="020B0604020202020204" pitchFamily="34" charset="0"/>
                <a:cs typeface="Arial" panose="020B0604020202020204" pitchFamily="34" charset="0"/>
              </a:rPr>
              <a:t>of jurisdiction.</a:t>
            </a:r>
          </a:p>
          <a:p>
            <a:r>
              <a:rPr lang="en-US" sz="1200" dirty="0" smtClean="0">
                <a:solidFill>
                  <a:srgbClr val="003D6B"/>
                </a:solidFill>
                <a:latin typeface="Arial" panose="020B0604020202020204" pitchFamily="34" charset="0"/>
                <a:cs typeface="Arial" panose="020B0604020202020204" pitchFamily="34" charset="0"/>
              </a:rPr>
              <a:t>2.  A </a:t>
            </a:r>
            <a:r>
              <a:rPr lang="en-US" sz="1200" dirty="0">
                <a:solidFill>
                  <a:srgbClr val="003D6B"/>
                </a:solidFill>
                <a:latin typeface="Arial" panose="020B0604020202020204" pitchFamily="34" charset="0"/>
                <a:cs typeface="Arial" panose="020B0604020202020204" pitchFamily="34" charset="0"/>
              </a:rPr>
              <a:t>VA </a:t>
            </a:r>
            <a:r>
              <a:rPr lang="en-US" sz="1200" dirty="0" smtClean="0">
                <a:solidFill>
                  <a:srgbClr val="003D6B"/>
                </a:solidFill>
                <a:latin typeface="Arial" panose="020B0604020202020204" pitchFamily="34" charset="0"/>
                <a:cs typeface="Arial" panose="020B0604020202020204" pitchFamily="34" charset="0"/>
              </a:rPr>
              <a:t>RLC's </a:t>
            </a:r>
            <a:r>
              <a:rPr lang="en-US" sz="1200" dirty="0">
                <a:solidFill>
                  <a:srgbClr val="003D6B"/>
                </a:solidFill>
                <a:latin typeface="Arial" panose="020B0604020202020204" pitchFamily="34" charset="0"/>
                <a:cs typeface="Arial" panose="020B0604020202020204" pitchFamily="34" charset="0"/>
              </a:rPr>
              <a:t>local requirements pertain only to properties within the particular state in that RLC's jurisdiction. The primary source of information about VA nationwide requirements is the VA Lender's </a:t>
            </a:r>
            <a:r>
              <a:rPr lang="en-US" sz="1200" dirty="0" smtClean="0">
                <a:solidFill>
                  <a:srgbClr val="003D6B"/>
                </a:solidFill>
                <a:latin typeface="Arial" panose="020B0604020202020204" pitchFamily="34" charset="0"/>
                <a:cs typeface="Arial" panose="020B0604020202020204" pitchFamily="34" charset="0"/>
              </a:rPr>
              <a:t>Handbook </a:t>
            </a:r>
            <a:r>
              <a:rPr lang="en-US" sz="1200" dirty="0">
                <a:solidFill>
                  <a:srgbClr val="003D6B"/>
                </a:solidFill>
                <a:latin typeface="Arial" panose="020B0604020202020204" pitchFamily="34" charset="0"/>
                <a:cs typeface="Arial" panose="020B0604020202020204" pitchFamily="34" charset="0"/>
              </a:rPr>
              <a:t>local requirements supplement those in the Handbook.</a:t>
            </a:r>
          </a:p>
          <a:p>
            <a:r>
              <a:rPr lang="en-US" sz="1200" dirty="0" smtClean="0">
                <a:solidFill>
                  <a:srgbClr val="003D6B"/>
                </a:solidFill>
                <a:latin typeface="Arial" panose="020B0604020202020204" pitchFamily="34" charset="0"/>
                <a:cs typeface="Arial" panose="020B0604020202020204" pitchFamily="34" charset="0"/>
              </a:rPr>
              <a:t>3.  Unless </a:t>
            </a:r>
            <a:r>
              <a:rPr lang="en-US" sz="1200" dirty="0">
                <a:solidFill>
                  <a:srgbClr val="003D6B"/>
                </a:solidFill>
                <a:latin typeface="Arial" panose="020B0604020202020204" pitchFamily="34" charset="0"/>
                <a:cs typeface="Arial" panose="020B0604020202020204" pitchFamily="34" charset="0"/>
              </a:rPr>
              <a:t>otherwise noted, wood-destroying insect information is required per Section 13.06 of the Lender's Handbook. Regardless of the location of the property, an inspection is always required if the appraisal report indicates evidence of wood-destroying insect damage or an active insect infestation.</a:t>
            </a:r>
          </a:p>
          <a:p>
            <a:r>
              <a:rPr lang="en-US" sz="1200" dirty="0" smtClean="0">
                <a:solidFill>
                  <a:srgbClr val="003D6B"/>
                </a:solidFill>
                <a:latin typeface="Arial" panose="020B0604020202020204" pitchFamily="34" charset="0"/>
                <a:cs typeface="Arial" panose="020B0604020202020204" pitchFamily="34" charset="0"/>
              </a:rPr>
              <a:t>4.  VA </a:t>
            </a:r>
            <a:r>
              <a:rPr lang="en-US" sz="1200" dirty="0">
                <a:solidFill>
                  <a:srgbClr val="003D6B"/>
                </a:solidFill>
                <a:latin typeface="Arial" panose="020B0604020202020204" pitchFamily="34" charset="0"/>
                <a:cs typeface="Arial" panose="020B0604020202020204" pitchFamily="34" charset="0"/>
              </a:rPr>
              <a:t>offices may instruct fee appraisers to list, when applicable, other local requirements as conditions on appraisal reports. Contact the fee appraiser or VA office if there is a question about an appraisal report condition</a:t>
            </a:r>
          </a:p>
          <a:p>
            <a:endParaRPr lang="en-US" sz="1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19400"/>
            <a:ext cx="5029200" cy="1219200"/>
          </a:xfrm>
          <a:prstGeom prst="rect">
            <a:avLst/>
          </a:prstGeom>
        </p:spPr>
      </p:pic>
    </p:spTree>
    <p:extLst>
      <p:ext uri="{BB962C8B-B14F-4D97-AF65-F5344CB8AC3E}">
        <p14:creationId xmlns:p14="http://schemas.microsoft.com/office/powerpoint/2010/main" val="158669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4" name="Title 3"/>
          <p:cNvSpPr>
            <a:spLocks noGrp="1"/>
          </p:cNvSpPr>
          <p:nvPr>
            <p:ph type="title"/>
          </p:nvPr>
        </p:nvSpPr>
        <p:spPr/>
        <p:txBody>
          <a:bodyPr/>
          <a:lstStyle/>
          <a:p>
            <a:r>
              <a:rPr lang="en-US" dirty="0" smtClean="0"/>
              <a:t>NOV Enhancement</a:t>
            </a:r>
            <a:endParaRPr lang="en-US" dirty="0"/>
          </a:p>
        </p:txBody>
      </p:sp>
      <p:sp>
        <p:nvSpPr>
          <p:cNvPr id="2" name="Content Placeholder 1"/>
          <p:cNvSpPr>
            <a:spLocks noGrp="1"/>
          </p:cNvSpPr>
          <p:nvPr>
            <p:ph idx="1"/>
          </p:nvPr>
        </p:nvSpPr>
        <p:spPr>
          <a:xfrm>
            <a:off x="1219200" y="1600200"/>
            <a:ext cx="6629400" cy="3459165"/>
          </a:xfrm>
        </p:spPr>
        <p:txBody>
          <a:bodyPr/>
          <a:lstStyle/>
          <a:p>
            <a:r>
              <a:rPr lang="en-US" dirty="0" smtClean="0">
                <a:solidFill>
                  <a:srgbClr val="003D6B"/>
                </a:solidFill>
                <a:latin typeface="Arial" panose="020B0604020202020204" pitchFamily="34" charset="0"/>
                <a:cs typeface="Arial" panose="020B0604020202020204" pitchFamily="34" charset="0"/>
              </a:rPr>
              <a:t>Cursory Review – SAR must indicate type of review on the “save/issue NOV” screen</a:t>
            </a:r>
          </a:p>
          <a:p>
            <a:pPr lvl="1"/>
            <a:r>
              <a:rPr lang="en-US" dirty="0" smtClean="0">
                <a:solidFill>
                  <a:srgbClr val="003D6B"/>
                </a:solidFill>
                <a:latin typeface="Arial" panose="020B0604020202020204" pitchFamily="34" charset="0"/>
                <a:cs typeface="Arial" panose="020B0604020202020204" pitchFamily="34" charset="0"/>
              </a:rPr>
              <a:t>Yes</a:t>
            </a:r>
          </a:p>
          <a:p>
            <a:pPr lvl="1"/>
            <a:r>
              <a:rPr lang="en-US" dirty="0" smtClean="0">
                <a:solidFill>
                  <a:srgbClr val="003D6B"/>
                </a:solidFill>
                <a:latin typeface="Arial" panose="020B0604020202020204" pitchFamily="34" charset="0"/>
                <a:cs typeface="Arial" panose="020B0604020202020204" pitchFamily="34" charset="0"/>
              </a:rPr>
              <a:t>No</a:t>
            </a:r>
          </a:p>
          <a:p>
            <a:r>
              <a:rPr lang="en-US" dirty="0" smtClean="0">
                <a:solidFill>
                  <a:srgbClr val="003D6B"/>
                </a:solidFill>
                <a:latin typeface="Arial" panose="020B0604020202020204" pitchFamily="34" charset="0"/>
                <a:cs typeface="Arial" panose="020B0604020202020204" pitchFamily="34" charset="0"/>
              </a:rPr>
              <a:t>A cursory review is not accepted if:</a:t>
            </a:r>
          </a:p>
          <a:p>
            <a:pPr lvl="1"/>
            <a:r>
              <a:rPr lang="en-US" dirty="0" smtClean="0">
                <a:solidFill>
                  <a:srgbClr val="003D6B"/>
                </a:solidFill>
                <a:latin typeface="Arial" panose="020B0604020202020204" pitchFamily="34" charset="0"/>
                <a:cs typeface="Arial" panose="020B0604020202020204" pitchFamily="34" charset="0"/>
              </a:rPr>
              <a:t>The valuation risk score is below 300 or above 700</a:t>
            </a:r>
          </a:p>
          <a:p>
            <a:pPr lvl="1"/>
            <a:r>
              <a:rPr lang="en-US" dirty="0" smtClean="0">
                <a:solidFill>
                  <a:srgbClr val="003D6B"/>
                </a:solidFill>
                <a:latin typeface="Arial" panose="020B0604020202020204" pitchFamily="34" charset="0"/>
                <a:cs typeface="Arial" panose="020B0604020202020204" pitchFamily="34" charset="0"/>
              </a:rPr>
              <a:t>The integrity risk score is above 700</a:t>
            </a:r>
          </a:p>
          <a:p>
            <a:pPr lvl="1"/>
            <a:r>
              <a:rPr lang="en-US" dirty="0" smtClean="0">
                <a:solidFill>
                  <a:srgbClr val="003D6B"/>
                </a:solidFill>
                <a:latin typeface="Arial" panose="020B0604020202020204" pitchFamily="34" charset="0"/>
                <a:cs typeface="Arial" panose="020B0604020202020204" pitchFamily="34" charset="0"/>
              </a:rPr>
              <a:t>LSAM reveals high alerts</a:t>
            </a:r>
          </a:p>
          <a:p>
            <a:r>
              <a:rPr lang="en-US" dirty="0" smtClean="0">
                <a:solidFill>
                  <a:srgbClr val="003D6B"/>
                </a:solidFill>
                <a:latin typeface="Arial" panose="020B0604020202020204" pitchFamily="34" charset="0"/>
                <a:cs typeface="Arial" panose="020B0604020202020204" pitchFamily="34" charset="0"/>
              </a:rPr>
              <a:t>Each of the above must be addressed in SAR notes prior to issuing the NOV</a:t>
            </a:r>
          </a:p>
          <a:p>
            <a:pPr lvl="1"/>
            <a:endParaRPr lang="en-US"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541456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sp>
        <p:nvSpPr>
          <p:cNvPr id="4" name="Title 3"/>
          <p:cNvSpPr>
            <a:spLocks noGrp="1"/>
          </p:cNvSpPr>
          <p:nvPr>
            <p:ph type="title"/>
          </p:nvPr>
        </p:nvSpPr>
        <p:spPr/>
        <p:txBody>
          <a:bodyPr/>
          <a:lstStyle/>
          <a:p>
            <a:r>
              <a:rPr lang="en-US" dirty="0" smtClean="0"/>
              <a:t>NOV Enhancement</a:t>
            </a:r>
            <a:endParaRPr lang="en-US" dirty="0"/>
          </a:p>
        </p:txBody>
      </p:sp>
      <p:sp>
        <p:nvSpPr>
          <p:cNvPr id="2" name="Content Placeholder 1"/>
          <p:cNvSpPr>
            <a:spLocks noGrp="1"/>
          </p:cNvSpPr>
          <p:nvPr>
            <p:ph idx="1"/>
          </p:nvPr>
        </p:nvSpPr>
        <p:spPr>
          <a:xfrm>
            <a:off x="1295400" y="1600200"/>
            <a:ext cx="6781800" cy="3001965"/>
          </a:xfrm>
        </p:spPr>
        <p:txBody>
          <a:bodyPr/>
          <a:lstStyle/>
          <a:p>
            <a:r>
              <a:rPr lang="en-US" dirty="0" smtClean="0">
                <a:solidFill>
                  <a:srgbClr val="003D6B"/>
                </a:solidFill>
                <a:latin typeface="Arial" panose="020B0604020202020204" pitchFamily="34" charset="0"/>
                <a:cs typeface="Arial" panose="020B0604020202020204" pitchFamily="34" charset="0"/>
              </a:rPr>
              <a:t>Tidewater</a:t>
            </a:r>
          </a:p>
          <a:p>
            <a:pPr lvl="1"/>
            <a:r>
              <a:rPr lang="en-US" dirty="0" smtClean="0">
                <a:solidFill>
                  <a:srgbClr val="003D6B"/>
                </a:solidFill>
                <a:latin typeface="Arial" panose="020B0604020202020204" pitchFamily="34" charset="0"/>
                <a:cs typeface="Arial" panose="020B0604020202020204" pitchFamily="34" charset="0"/>
              </a:rPr>
              <a:t>Yes</a:t>
            </a:r>
          </a:p>
          <a:p>
            <a:pPr lvl="1"/>
            <a:r>
              <a:rPr lang="en-US" dirty="0" smtClean="0">
                <a:solidFill>
                  <a:srgbClr val="003D6B"/>
                </a:solidFill>
                <a:latin typeface="Arial" panose="020B0604020202020204" pitchFamily="34" charset="0"/>
                <a:cs typeface="Arial" panose="020B0604020202020204" pitchFamily="34" charset="0"/>
              </a:rPr>
              <a:t>No</a:t>
            </a:r>
          </a:p>
          <a:p>
            <a:r>
              <a:rPr lang="en-US" dirty="0" smtClean="0">
                <a:solidFill>
                  <a:srgbClr val="003D6B"/>
                </a:solidFill>
                <a:latin typeface="Arial" panose="020B0604020202020204" pitchFamily="34" charset="0"/>
                <a:cs typeface="Arial" panose="020B0604020202020204" pitchFamily="34" charset="0"/>
              </a:rPr>
              <a:t>If the appraiser initiated Tidewater, the box must be checked “yes” on the “save/issue NOV” screen </a:t>
            </a:r>
            <a:endParaRPr lang="en-US"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850118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
        <p:nvSpPr>
          <p:cNvPr id="4" name="Title 3"/>
          <p:cNvSpPr>
            <a:spLocks noGrp="1"/>
          </p:cNvSpPr>
          <p:nvPr>
            <p:ph type="title"/>
          </p:nvPr>
        </p:nvSpPr>
        <p:spPr/>
        <p:txBody>
          <a:bodyPr/>
          <a:lstStyle/>
          <a:p>
            <a:r>
              <a:rPr lang="en-US" dirty="0" smtClean="0"/>
              <a:t>Common Questions</a:t>
            </a:r>
            <a:endParaRPr lang="en-US" dirty="0"/>
          </a:p>
        </p:txBody>
      </p:sp>
      <p:sp>
        <p:nvSpPr>
          <p:cNvPr id="2" name="Content Placeholder 1"/>
          <p:cNvSpPr>
            <a:spLocks noGrp="1"/>
          </p:cNvSpPr>
          <p:nvPr>
            <p:ph idx="1"/>
          </p:nvPr>
        </p:nvSpPr>
        <p:spPr>
          <a:xfrm>
            <a:off x="1143000" y="1600200"/>
            <a:ext cx="7239000" cy="3459165"/>
          </a:xfrm>
        </p:spPr>
        <p:txBody>
          <a:bodyPr>
            <a:normAutofit/>
          </a:bodyPr>
          <a:lstStyle/>
          <a:p>
            <a:pPr>
              <a:buFont typeface="Arial" panose="020B0604020202020204" pitchFamily="34" charset="0"/>
              <a:buChar char="•"/>
            </a:pPr>
            <a:r>
              <a:rPr lang="en-US" sz="2400" dirty="0" smtClean="0">
                <a:solidFill>
                  <a:srgbClr val="003D6B"/>
                </a:solidFill>
                <a:latin typeface="Arial" panose="020B0604020202020204" pitchFamily="34" charset="0"/>
                <a:cs typeface="Arial" panose="020B0604020202020204" pitchFamily="34" charset="0"/>
              </a:rPr>
              <a:t>Where do I list Lender requirements (overlays) on the NOV?</a:t>
            </a:r>
          </a:p>
          <a:p>
            <a:pPr>
              <a:buFont typeface="Arial" panose="020B0604020202020204" pitchFamily="34" charset="0"/>
              <a:buChar char="•"/>
            </a:pPr>
            <a:r>
              <a:rPr lang="en-US" sz="2400" dirty="0" smtClean="0">
                <a:solidFill>
                  <a:srgbClr val="003D6B"/>
                </a:solidFill>
                <a:latin typeface="Arial" panose="020B0604020202020204" pitchFamily="34" charset="0"/>
                <a:cs typeface="Arial" panose="020B0604020202020204" pitchFamily="34" charset="0"/>
              </a:rPr>
              <a:t>Local code requires it when title is transferred, why can’t I put it on the NOV?</a:t>
            </a:r>
          </a:p>
          <a:p>
            <a:pPr>
              <a:buFont typeface="Arial" panose="020B0604020202020204" pitchFamily="34" charset="0"/>
              <a:buChar char="•"/>
            </a:pPr>
            <a:r>
              <a:rPr lang="en-US" sz="2400" dirty="0" smtClean="0">
                <a:solidFill>
                  <a:srgbClr val="003D6B"/>
                </a:solidFill>
                <a:latin typeface="Arial" panose="020B0604020202020204" pitchFamily="34" charset="0"/>
                <a:cs typeface="Arial" panose="020B0604020202020204" pitchFamily="34" charset="0"/>
              </a:rPr>
              <a:t>What if the NOV exceeds the appraised value?</a:t>
            </a:r>
          </a:p>
          <a:p>
            <a:pPr marL="0" indent="0">
              <a:buNone/>
            </a:pPr>
            <a:endParaRPr lang="en-US" sz="2400"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209057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Objectives</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371600" y="1600200"/>
            <a:ext cx="6629400" cy="3581400"/>
          </a:xfrm>
        </p:spPr>
        <p:txBody>
          <a:bodyPr>
            <a:noAutofit/>
          </a:bodyPr>
          <a:lstStyle/>
          <a:p>
            <a:r>
              <a:rPr lang="en-US" sz="2400" dirty="0" smtClean="0">
                <a:solidFill>
                  <a:srgbClr val="003D6B"/>
                </a:solidFill>
                <a:latin typeface="Arial" panose="020B0604020202020204" pitchFamily="34" charset="0"/>
                <a:cs typeface="Arial" panose="020B0604020202020204" pitchFamily="34" charset="0"/>
              </a:rPr>
              <a:t>Discuss the Notice of Value (NOV)</a:t>
            </a:r>
          </a:p>
          <a:p>
            <a:pPr lvl="1"/>
            <a:r>
              <a:rPr lang="en-US" sz="2400" dirty="0" smtClean="0">
                <a:solidFill>
                  <a:srgbClr val="003D6B"/>
                </a:solidFill>
                <a:latin typeface="Arial" panose="020B0604020202020204" pitchFamily="34" charset="0"/>
                <a:cs typeface="Arial" panose="020B0604020202020204" pitchFamily="34" charset="0"/>
              </a:rPr>
              <a:t>Conditions</a:t>
            </a:r>
          </a:p>
          <a:p>
            <a:pPr lvl="1"/>
            <a:r>
              <a:rPr lang="en-US" sz="2400" dirty="0" smtClean="0">
                <a:solidFill>
                  <a:srgbClr val="003D6B"/>
                </a:solidFill>
                <a:latin typeface="Arial" panose="020B0604020202020204" pitchFamily="34" charset="0"/>
                <a:cs typeface="Arial" panose="020B0604020202020204" pitchFamily="34" charset="0"/>
              </a:rPr>
              <a:t>Minimum Property Requirements (MPR)</a:t>
            </a:r>
          </a:p>
          <a:p>
            <a:pPr marL="457200" lvl="1" indent="0">
              <a:buNone/>
            </a:pPr>
            <a:endParaRPr lang="en-US" sz="2400" dirty="0" smtClean="0">
              <a:solidFill>
                <a:srgbClr val="003D6B"/>
              </a:solidFill>
              <a:latin typeface="Arial" panose="020B0604020202020204" pitchFamily="34" charset="0"/>
              <a:cs typeface="Arial" panose="020B0604020202020204" pitchFamily="34" charset="0"/>
            </a:endParaRPr>
          </a:p>
          <a:p>
            <a:r>
              <a:rPr lang="en-US" sz="2400" dirty="0" smtClean="0">
                <a:solidFill>
                  <a:srgbClr val="003D6B"/>
                </a:solidFill>
                <a:latin typeface="Arial" panose="020B0604020202020204" pitchFamily="34" charset="0"/>
                <a:cs typeface="Arial" panose="020B0604020202020204" pitchFamily="34" charset="0"/>
              </a:rPr>
              <a:t>Please hold case specific, unusual, and complex situations until the end (we will address them individually)</a:t>
            </a:r>
            <a:endParaRPr lang="en-US" sz="2400"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586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4" name="Title 3"/>
          <p:cNvSpPr>
            <a:spLocks noGrp="1"/>
          </p:cNvSpPr>
          <p:nvPr>
            <p:ph type="title"/>
          </p:nvPr>
        </p:nvSpPr>
        <p:spPr/>
        <p:txBody>
          <a:bodyPr/>
          <a:lstStyle/>
          <a:p>
            <a:r>
              <a:rPr lang="en-US" dirty="0" smtClean="0"/>
              <a:t>Conclusion</a:t>
            </a:r>
            <a:endParaRPr lang="en-US" dirty="0"/>
          </a:p>
        </p:txBody>
      </p:sp>
      <p:sp>
        <p:nvSpPr>
          <p:cNvPr id="2" name="Content Placeholder 1"/>
          <p:cNvSpPr>
            <a:spLocks noGrp="1"/>
          </p:cNvSpPr>
          <p:nvPr>
            <p:ph idx="1"/>
          </p:nvPr>
        </p:nvSpPr>
        <p:spPr>
          <a:xfrm>
            <a:off x="1219200" y="1447800"/>
            <a:ext cx="6934200" cy="3611565"/>
          </a:xfrm>
        </p:spPr>
        <p:txBody>
          <a:bodyPr/>
          <a:lstStyle/>
          <a:p>
            <a:r>
              <a:rPr lang="en-US" dirty="0" smtClean="0">
                <a:solidFill>
                  <a:srgbClr val="003D6B"/>
                </a:solidFill>
                <a:latin typeface="Arial" panose="020B0604020202020204" pitchFamily="34" charset="0"/>
                <a:cs typeface="Arial" panose="020B0604020202020204" pitchFamily="34" charset="0"/>
              </a:rPr>
              <a:t>Summary</a:t>
            </a:r>
          </a:p>
          <a:p>
            <a:r>
              <a:rPr lang="en-US" dirty="0" smtClean="0">
                <a:solidFill>
                  <a:srgbClr val="003D6B"/>
                </a:solidFill>
                <a:latin typeface="Arial" panose="020B0604020202020204" pitchFamily="34" charset="0"/>
                <a:cs typeface="Arial" panose="020B0604020202020204" pitchFamily="34" charset="0"/>
              </a:rPr>
              <a:t>Complete and accurate documentation</a:t>
            </a:r>
          </a:p>
          <a:p>
            <a:r>
              <a:rPr lang="en-US" dirty="0" smtClean="0">
                <a:solidFill>
                  <a:srgbClr val="003D6B"/>
                </a:solidFill>
                <a:latin typeface="Arial" panose="020B0604020202020204" pitchFamily="34" charset="0"/>
                <a:cs typeface="Arial" panose="020B0604020202020204" pitchFamily="34" charset="0"/>
              </a:rPr>
              <a:t>Timeliness</a:t>
            </a:r>
          </a:p>
          <a:p>
            <a:r>
              <a:rPr lang="en-US" dirty="0" smtClean="0">
                <a:solidFill>
                  <a:srgbClr val="003D6B"/>
                </a:solidFill>
                <a:latin typeface="Arial" panose="020B0604020202020204" pitchFamily="34" charset="0"/>
                <a:cs typeface="Arial" panose="020B0604020202020204" pitchFamily="34" charset="0"/>
              </a:rPr>
              <a:t>Proper NOV conditions based on property type and appraisal</a:t>
            </a:r>
          </a:p>
          <a:p>
            <a:endParaRPr lang="en-US" dirty="0">
              <a:solidFill>
                <a:srgbClr val="003D6B"/>
              </a:solidFill>
              <a:latin typeface="Arial" panose="020B0604020202020204" pitchFamily="34" charset="0"/>
              <a:cs typeface="Arial" panose="020B0604020202020204" pitchFamily="34" charset="0"/>
            </a:endParaRPr>
          </a:p>
        </p:txBody>
      </p:sp>
      <p:sp>
        <p:nvSpPr>
          <p:cNvPr id="5" name="TextBox 4"/>
          <p:cNvSpPr txBox="1"/>
          <p:nvPr/>
        </p:nvSpPr>
        <p:spPr>
          <a:xfrm>
            <a:off x="34636" y="729734"/>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215572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dirty="0">
              <a:solidFill>
                <a:prstClr val="white"/>
              </a:solidFill>
            </a:endParaRPr>
          </a:p>
        </p:txBody>
      </p:sp>
      <p:sp>
        <p:nvSpPr>
          <p:cNvPr id="4" name="Title 3"/>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143000"/>
            <a:ext cx="5791199" cy="4235635"/>
          </a:xfrm>
        </p:spPr>
      </p:pic>
    </p:spTree>
    <p:extLst>
      <p:ext uri="{BB962C8B-B14F-4D97-AF65-F5344CB8AC3E}">
        <p14:creationId xmlns:p14="http://schemas.microsoft.com/office/powerpoint/2010/main" val="239842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Notice of Value (NOV)</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81000" y="1295400"/>
            <a:ext cx="8229600" cy="4724400"/>
          </a:xfrm>
        </p:spPr>
        <p:txBody>
          <a:bodyPr/>
          <a:lstStyle/>
          <a:p>
            <a:r>
              <a:rPr lang="en-US" sz="2400" dirty="0">
                <a:solidFill>
                  <a:srgbClr val="003D6B"/>
                </a:solidFill>
                <a:latin typeface="Arial" panose="020B0604020202020204" pitchFamily="34" charset="0"/>
                <a:cs typeface="Arial" panose="020B0604020202020204" pitchFamily="34" charset="0"/>
              </a:rPr>
              <a:t>NOV </a:t>
            </a:r>
            <a:r>
              <a:rPr lang="en-US" sz="2400" dirty="0" smtClean="0">
                <a:solidFill>
                  <a:srgbClr val="003D6B"/>
                </a:solidFill>
                <a:latin typeface="Arial" panose="020B0604020202020204" pitchFamily="34" charset="0"/>
                <a:cs typeface="Arial" panose="020B0604020202020204" pitchFamily="34" charset="0"/>
              </a:rPr>
              <a:t>establishes the estimated reasonable value of the property</a:t>
            </a:r>
          </a:p>
          <a:p>
            <a:r>
              <a:rPr lang="en-US" sz="2400" dirty="0" smtClean="0">
                <a:solidFill>
                  <a:srgbClr val="003D6B"/>
                </a:solidFill>
                <a:latin typeface="Arial" panose="020B0604020202020204" pitchFamily="34" charset="0"/>
                <a:cs typeface="Arial" panose="020B0604020202020204" pitchFamily="34" charset="0"/>
              </a:rPr>
              <a:t>NOV includes a </a:t>
            </a:r>
            <a:r>
              <a:rPr lang="en-US" sz="2400" dirty="0">
                <a:solidFill>
                  <a:srgbClr val="003D6B"/>
                </a:solidFill>
                <a:latin typeface="Arial" panose="020B0604020202020204" pitchFamily="34" charset="0"/>
                <a:cs typeface="Arial" panose="020B0604020202020204" pitchFamily="34" charset="0"/>
              </a:rPr>
              <a:t>list of conditions and requirements that must be satisfied for the property to be eligible for VA loan guaranty</a:t>
            </a:r>
          </a:p>
          <a:p>
            <a:r>
              <a:rPr lang="en-US" sz="2400" dirty="0">
                <a:solidFill>
                  <a:srgbClr val="003D6B"/>
                </a:solidFill>
                <a:latin typeface="Arial" panose="020B0604020202020204" pitchFamily="34" charset="0"/>
                <a:cs typeface="Arial" panose="020B0604020202020204" pitchFamily="34" charset="0"/>
              </a:rPr>
              <a:t>Every VA appraisal must be reviewed by either the </a:t>
            </a:r>
          </a:p>
          <a:p>
            <a:pPr lvl="1"/>
            <a:r>
              <a:rPr lang="en-US" sz="2400" dirty="0">
                <a:solidFill>
                  <a:srgbClr val="003D6B"/>
                </a:solidFill>
                <a:latin typeface="Arial" panose="020B0604020202020204" pitchFamily="34" charset="0"/>
                <a:cs typeface="Arial" panose="020B0604020202020204" pitchFamily="34" charset="0"/>
              </a:rPr>
              <a:t>Lender’s SAR or </a:t>
            </a:r>
          </a:p>
          <a:p>
            <a:pPr lvl="1"/>
            <a:r>
              <a:rPr lang="en-US" sz="2400" dirty="0">
                <a:solidFill>
                  <a:srgbClr val="003D6B"/>
                </a:solidFill>
                <a:latin typeface="Arial" panose="020B0604020202020204" pitchFamily="34" charset="0"/>
                <a:cs typeface="Arial" panose="020B0604020202020204" pitchFamily="34" charset="0"/>
              </a:rPr>
              <a:t>VA Staff Appraiser</a:t>
            </a:r>
          </a:p>
          <a:p>
            <a:r>
              <a:rPr lang="en-US" sz="2400" dirty="0">
                <a:solidFill>
                  <a:srgbClr val="003D6B"/>
                </a:solidFill>
                <a:latin typeface="Arial" panose="020B0604020202020204" pitchFamily="34" charset="0"/>
                <a:cs typeface="Arial" panose="020B0604020202020204" pitchFamily="34" charset="0"/>
              </a:rPr>
              <a:t>SAR has 5-business days to issue</a:t>
            </a:r>
          </a:p>
          <a:p>
            <a:r>
              <a:rPr lang="en-US" sz="2400" dirty="0">
                <a:solidFill>
                  <a:srgbClr val="003D6B"/>
                </a:solidFill>
                <a:latin typeface="Arial" panose="020B0604020202020204" pitchFamily="34" charset="0"/>
                <a:cs typeface="Arial" panose="020B0604020202020204" pitchFamily="34" charset="0"/>
              </a:rPr>
              <a:t>VA Staff has 3-business days to </a:t>
            </a:r>
            <a:r>
              <a:rPr lang="en-US" sz="2400" dirty="0" smtClean="0">
                <a:solidFill>
                  <a:srgbClr val="003D6B"/>
                </a:solidFill>
                <a:latin typeface="Arial" panose="020B0604020202020204" pitchFamily="34" charset="0"/>
                <a:cs typeface="Arial" panose="020B0604020202020204" pitchFamily="34" charset="0"/>
              </a:rPr>
              <a:t>issue</a:t>
            </a:r>
          </a:p>
          <a:p>
            <a:pPr lvl="1"/>
            <a:r>
              <a:rPr lang="en-US" sz="2200" dirty="0" smtClean="0">
                <a:solidFill>
                  <a:srgbClr val="003D6B"/>
                </a:solidFill>
                <a:latin typeface="Arial" panose="020B0604020202020204" pitchFamily="34" charset="0"/>
                <a:cs typeface="Arial" panose="020B0604020202020204" pitchFamily="34" charset="0"/>
              </a:rPr>
              <a:t>Liquidation NOV – 7-business days</a:t>
            </a:r>
            <a:endParaRPr lang="en-US" sz="2200"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48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Energy Efficient Mortgage (EEM)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362200"/>
            <a:ext cx="3543300" cy="2362200"/>
          </a:xfrm>
          <a:prstGeom prst="rect">
            <a:avLst/>
          </a:prstGeom>
        </p:spPr>
      </p:pic>
      <p:sp>
        <p:nvSpPr>
          <p:cNvPr id="6" name="TextBox 5"/>
          <p:cNvSpPr txBox="1"/>
          <p:nvPr/>
        </p:nvSpPr>
        <p:spPr>
          <a:xfrm>
            <a:off x="34636" y="729734"/>
            <a:ext cx="1678665"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#1 </a:t>
            </a:r>
            <a:endParaRPr lang="en-US" sz="1400" dirty="0">
              <a:solidFill>
                <a:srgbClr val="003D6B"/>
              </a:solidFill>
              <a:latin typeface="Arial" panose="020B0604020202020204" pitchFamily="34" charset="0"/>
              <a:cs typeface="Arial" panose="020B0604020202020204" pitchFamily="34" charset="0"/>
            </a:endParaRPr>
          </a:p>
        </p:txBody>
      </p:sp>
      <p:sp>
        <p:nvSpPr>
          <p:cNvPr id="7" name="TextBox 6"/>
          <p:cNvSpPr txBox="1"/>
          <p:nvPr/>
        </p:nvSpPr>
        <p:spPr>
          <a:xfrm>
            <a:off x="152400" y="1219199"/>
            <a:ext cx="7238969" cy="4955203"/>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003D6B"/>
                </a:solidFill>
                <a:latin typeface="Arial" panose="020B0604020202020204" pitchFamily="34" charset="0"/>
                <a:cs typeface="Arial" panose="020B0604020202020204" pitchFamily="34" charset="0"/>
              </a:rPr>
              <a:t>Existing construction</a:t>
            </a:r>
          </a:p>
          <a:p>
            <a:pPr marL="285750" indent="-285750">
              <a:buFont typeface="Arial" panose="020B0604020202020204" pitchFamily="34" charset="0"/>
              <a:buChar char="•"/>
            </a:pPr>
            <a:r>
              <a:rPr lang="en-US" dirty="0" smtClean="0">
                <a:solidFill>
                  <a:srgbClr val="003D6B"/>
                </a:solidFill>
                <a:latin typeface="Arial" panose="020B0604020202020204" pitchFamily="34" charset="0"/>
                <a:cs typeface="Arial" panose="020B0604020202020204" pitchFamily="34" charset="0"/>
              </a:rPr>
              <a:t>Used in conjunction with purchase or refi</a:t>
            </a:r>
          </a:p>
          <a:p>
            <a:pPr marL="285750" indent="-285750">
              <a:buFont typeface="Arial" panose="020B0604020202020204" pitchFamily="34" charset="0"/>
              <a:buChar char="•"/>
            </a:pPr>
            <a:r>
              <a:rPr lang="en-US" dirty="0" smtClean="0">
                <a:solidFill>
                  <a:srgbClr val="003D6B"/>
                </a:solidFill>
                <a:latin typeface="Arial" panose="020B0604020202020204" pitchFamily="34" charset="0"/>
                <a:cs typeface="Arial" panose="020B0604020202020204" pitchFamily="34" charset="0"/>
              </a:rPr>
              <a:t>Types of improvements</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Solar or conventional heating/cooling systems</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Water heaters/including solar</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Insulation</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Weather-stripping and caulking</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Furnace efficiency modifications</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Clock thermostats</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Heat pumps</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Storm window and/or doors</a:t>
            </a:r>
          </a:p>
          <a:p>
            <a:pPr marL="742950" lvl="1" indent="-285750">
              <a:buFont typeface="Arial Black" panose="020B0A04020102020204" pitchFamily="34" charset="0"/>
              <a:buChar char="-"/>
            </a:pPr>
            <a:r>
              <a:rPr lang="en-US" dirty="0" smtClean="0">
                <a:solidFill>
                  <a:srgbClr val="003D6B"/>
                </a:solidFill>
                <a:latin typeface="Arial" panose="020B0604020202020204" pitchFamily="34" charset="0"/>
                <a:cs typeface="Arial" panose="020B0604020202020204" pitchFamily="34" charset="0"/>
              </a:rPr>
              <a:t>Vapor barriers</a:t>
            </a:r>
          </a:p>
          <a:p>
            <a:pPr marL="742950" lvl="1" indent="-285750">
              <a:buFont typeface="Arial Black" panose="020B0A04020102020204" pitchFamily="34" charset="0"/>
              <a:buChar char="-"/>
            </a:pPr>
            <a:endParaRPr lang="en-US" dirty="0" smtClean="0">
              <a:solidFill>
                <a:srgbClr val="003D6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rgbClr val="003D6B"/>
                </a:solidFill>
                <a:latin typeface="Arial" panose="020B0604020202020204" pitchFamily="34" charset="0"/>
                <a:cs typeface="Arial" panose="020B0604020202020204" pitchFamily="34" charset="0"/>
              </a:rPr>
              <a:t>Funds for EEM improvements are considered part of the total loan</a:t>
            </a:r>
          </a:p>
          <a:p>
            <a:pPr marL="742950" lvl="1" indent="-285750">
              <a:buFont typeface="Arial Black" panose="020B0A04020102020204" pitchFamily="34" charset="0"/>
              <a:buChar char="-"/>
            </a:pPr>
            <a:r>
              <a:rPr lang="en-US" sz="1600" dirty="0" smtClean="0">
                <a:solidFill>
                  <a:srgbClr val="003D6B"/>
                </a:solidFill>
                <a:latin typeface="Arial" panose="020B0604020202020204" pitchFamily="34" charset="0"/>
                <a:cs typeface="Arial" panose="020B0604020202020204" pitchFamily="34" charset="0"/>
              </a:rPr>
              <a:t>Up to $3,000 – based on documented costs</a:t>
            </a:r>
          </a:p>
          <a:p>
            <a:pPr marL="742950" lvl="1" indent="-285750">
              <a:buFont typeface="Arial Black" panose="020B0A04020102020204" pitchFamily="34" charset="0"/>
              <a:buChar char="-"/>
            </a:pPr>
            <a:r>
              <a:rPr lang="en-US" sz="1600" dirty="0" smtClean="0">
                <a:solidFill>
                  <a:srgbClr val="003D6B"/>
                </a:solidFill>
                <a:latin typeface="Arial" panose="020B0604020202020204" pitchFamily="34" charset="0"/>
                <a:cs typeface="Arial" panose="020B0604020202020204" pitchFamily="34" charset="0"/>
              </a:rPr>
              <a:t>Up to $6,000 – increase in P&amp;I offset by likely reduction in utility costs</a:t>
            </a:r>
          </a:p>
          <a:p>
            <a:pPr marL="742950" lvl="1" indent="-285750">
              <a:buFont typeface="Arial Black" panose="020B0A04020102020204" pitchFamily="34" charset="0"/>
              <a:buChar char="-"/>
            </a:pPr>
            <a:r>
              <a:rPr lang="en-US" sz="1600" dirty="0" smtClean="0">
                <a:solidFill>
                  <a:srgbClr val="003D6B"/>
                </a:solidFill>
                <a:latin typeface="Arial" panose="020B0604020202020204" pitchFamily="34" charset="0"/>
                <a:cs typeface="Arial" panose="020B0604020202020204" pitchFamily="34" charset="0"/>
              </a:rPr>
              <a:t>Over $6,000 – must be supported by value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06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Wood Destroying </a:t>
            </a:r>
            <a:r>
              <a:rPr lang="en-US" dirty="0" smtClean="0">
                <a:latin typeface="Arial" panose="020B0604020202020204" pitchFamily="34" charset="0"/>
                <a:cs typeface="Arial" panose="020B0604020202020204" pitchFamily="34" charset="0"/>
              </a:rPr>
              <a:t>Organism </a:t>
            </a:r>
            <a:r>
              <a:rPr lang="en-US" dirty="0">
                <a:latin typeface="Arial" panose="020B0604020202020204" pitchFamily="34" charset="0"/>
                <a:cs typeface="Arial" panose="020B0604020202020204" pitchFamily="34" charset="0"/>
              </a:rPr>
              <a:t>Inspection</a:t>
            </a:r>
            <a:endParaRPr lang="en-US" dirty="0"/>
          </a:p>
        </p:txBody>
      </p:sp>
      <p:sp>
        <p:nvSpPr>
          <p:cNvPr id="2" name="Content Placeholder 1"/>
          <p:cNvSpPr>
            <a:spLocks noGrp="1"/>
          </p:cNvSpPr>
          <p:nvPr>
            <p:ph idx="1"/>
          </p:nvPr>
        </p:nvSpPr>
        <p:spPr>
          <a:xfrm>
            <a:off x="45027" y="1371600"/>
            <a:ext cx="5288973" cy="4724400"/>
          </a:xfrm>
        </p:spPr>
        <p:txBody>
          <a:bodyPr>
            <a:normAutofit fontScale="92500" lnSpcReduction="20000"/>
          </a:bodyPr>
          <a:lstStyle/>
          <a:p>
            <a:r>
              <a:rPr lang="en-US" sz="2600" dirty="0">
                <a:solidFill>
                  <a:srgbClr val="003D6B"/>
                </a:solidFill>
                <a:latin typeface="Arial" panose="020B0604020202020204" pitchFamily="34" charset="0"/>
                <a:cs typeface="Arial" panose="020B0604020202020204" pitchFamily="34" charset="0"/>
              </a:rPr>
              <a:t>All properties </a:t>
            </a:r>
            <a:r>
              <a:rPr lang="en-US" sz="2600" dirty="0" smtClean="0">
                <a:solidFill>
                  <a:srgbClr val="003D6B"/>
                </a:solidFill>
                <a:latin typeface="Arial" panose="020B0604020202020204" pitchFamily="34" charset="0"/>
                <a:cs typeface="Arial" panose="020B0604020202020204" pitchFamily="34" charset="0"/>
              </a:rPr>
              <a:t>located in an area where the probability of termite infestation is:</a:t>
            </a:r>
          </a:p>
          <a:p>
            <a:pPr lvl="1"/>
            <a:r>
              <a:rPr lang="en-US" sz="2600" i="1" dirty="0" smtClean="0">
                <a:solidFill>
                  <a:srgbClr val="003D6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“very heavy”</a:t>
            </a:r>
          </a:p>
          <a:p>
            <a:pPr lvl="1"/>
            <a:r>
              <a:rPr lang="en-US" sz="2600" i="1" dirty="0" smtClean="0">
                <a:solidFill>
                  <a:srgbClr val="003D6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“moderate to heavy”</a:t>
            </a:r>
          </a:p>
          <a:p>
            <a:pPr marL="457200" lvl="1" indent="0">
              <a:buNone/>
            </a:pPr>
            <a:r>
              <a:rPr lang="en-US" sz="2600" dirty="0" smtClean="0">
                <a:solidFill>
                  <a:srgbClr val="003D6B"/>
                </a:solidFill>
                <a:latin typeface="Arial" panose="020B0604020202020204" pitchFamily="34" charset="0"/>
                <a:cs typeface="Arial" panose="020B0604020202020204" pitchFamily="34" charset="0"/>
              </a:rPr>
              <a:t>require </a:t>
            </a:r>
            <a:r>
              <a:rPr lang="en-US" sz="2600" dirty="0">
                <a:solidFill>
                  <a:srgbClr val="003D6B"/>
                </a:solidFill>
                <a:latin typeface="Arial" panose="020B0604020202020204" pitchFamily="34" charset="0"/>
                <a:cs typeface="Arial" panose="020B0604020202020204" pitchFamily="34" charset="0"/>
              </a:rPr>
              <a:t>a termite inspection</a:t>
            </a:r>
          </a:p>
          <a:p>
            <a:r>
              <a:rPr lang="en-US" sz="2600" dirty="0">
                <a:solidFill>
                  <a:srgbClr val="003D6B"/>
                </a:solidFill>
                <a:latin typeface="Arial" panose="020B0604020202020204" pitchFamily="34" charset="0"/>
                <a:cs typeface="Arial" panose="020B0604020202020204" pitchFamily="34" charset="0"/>
              </a:rPr>
              <a:t>The NOV will be marked </a:t>
            </a:r>
          </a:p>
          <a:p>
            <a:pPr lvl="1"/>
            <a:r>
              <a:rPr lang="en-US" sz="2600" dirty="0">
                <a:solidFill>
                  <a:srgbClr val="003D6B"/>
                </a:solidFill>
                <a:latin typeface="Arial" panose="020B0604020202020204" pitchFamily="34" charset="0"/>
                <a:cs typeface="Arial" panose="020B0604020202020204" pitchFamily="34" charset="0"/>
              </a:rPr>
              <a:t>item 2a for </a:t>
            </a:r>
            <a:r>
              <a:rPr lang="en-US" sz="2600" i="1" dirty="0">
                <a:solidFill>
                  <a:srgbClr val="003D6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Existing Construction</a:t>
            </a:r>
          </a:p>
          <a:p>
            <a:pPr lvl="1"/>
            <a:r>
              <a:rPr lang="en-US" sz="2600" dirty="0">
                <a:solidFill>
                  <a:srgbClr val="003D6B"/>
                </a:solidFill>
                <a:latin typeface="Arial" panose="020B0604020202020204" pitchFamily="34" charset="0"/>
                <a:cs typeface="Arial" panose="020B0604020202020204" pitchFamily="34" charset="0"/>
              </a:rPr>
              <a:t>Item 2b for </a:t>
            </a:r>
            <a:r>
              <a:rPr lang="en-US" sz="2600" i="1" dirty="0">
                <a:solidFill>
                  <a:srgbClr val="003D6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Proposed or Under Construction</a:t>
            </a:r>
          </a:p>
          <a:p>
            <a:r>
              <a:rPr lang="en-US" sz="2600" dirty="0">
                <a:solidFill>
                  <a:srgbClr val="003D6B"/>
                </a:solidFill>
                <a:latin typeface="Arial" panose="020B0604020202020204" pitchFamily="34" charset="0"/>
                <a:cs typeface="Arial" panose="020B0604020202020204" pitchFamily="34" charset="0"/>
              </a:rPr>
              <a:t>All required treatment and damage repair must be completed prior to loan guaranty</a:t>
            </a:r>
          </a:p>
          <a:p>
            <a:endParaRPr lang="en-US" dirty="0">
              <a:solidFill>
                <a:srgbClr val="003D6B"/>
              </a:solidFill>
            </a:endParaRPr>
          </a:p>
        </p:txBody>
      </p:sp>
      <p:sp>
        <p:nvSpPr>
          <p:cNvPr id="5" name="TextBox 4"/>
          <p:cNvSpPr txBox="1"/>
          <p:nvPr/>
        </p:nvSpPr>
        <p:spPr>
          <a:xfrm>
            <a:off x="34636" y="729734"/>
            <a:ext cx="1678665"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#2 </a:t>
            </a:r>
            <a:endParaRPr lang="en-US" sz="1400" dirty="0">
              <a:solidFill>
                <a:srgbClr val="003D6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317" y="866304"/>
            <a:ext cx="3970421" cy="2514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6805" r="3405" b="10430"/>
          <a:stretch/>
        </p:blipFill>
        <p:spPr>
          <a:xfrm>
            <a:off x="5145559" y="3810000"/>
            <a:ext cx="3865543" cy="1981200"/>
          </a:xfrm>
          <a:prstGeom prst="rect">
            <a:avLst/>
          </a:prstGeom>
        </p:spPr>
      </p:pic>
    </p:spTree>
    <p:extLst>
      <p:ext uri="{BB962C8B-B14F-4D97-AF65-F5344CB8AC3E}">
        <p14:creationId xmlns:p14="http://schemas.microsoft.com/office/powerpoint/2010/main" val="409034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Lien-Supported Assessment</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592" b="12058"/>
          <a:stretch/>
        </p:blipFill>
        <p:spPr>
          <a:xfrm>
            <a:off x="2975194" y="729734"/>
            <a:ext cx="5389488" cy="2394466"/>
          </a:xfrm>
        </p:spPr>
      </p:pic>
      <p:sp>
        <p:nvSpPr>
          <p:cNvPr id="5" name="TextBox 4"/>
          <p:cNvSpPr txBox="1"/>
          <p:nvPr/>
        </p:nvSpPr>
        <p:spPr>
          <a:xfrm>
            <a:off x="34636" y="729734"/>
            <a:ext cx="1678665"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#3 </a:t>
            </a:r>
            <a:endParaRPr lang="en-US" sz="1400" dirty="0">
              <a:solidFill>
                <a:srgbClr val="003D6B"/>
              </a:solidFill>
              <a:latin typeface="Arial" panose="020B0604020202020204" pitchFamily="34" charset="0"/>
              <a:cs typeface="Arial" panose="020B0604020202020204" pitchFamily="34" charset="0"/>
            </a:endParaRPr>
          </a:p>
        </p:txBody>
      </p:sp>
      <p:sp>
        <p:nvSpPr>
          <p:cNvPr id="7" name="TextBox 6"/>
          <p:cNvSpPr txBox="1"/>
          <p:nvPr/>
        </p:nvSpPr>
        <p:spPr>
          <a:xfrm>
            <a:off x="34636" y="3048000"/>
            <a:ext cx="882534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3D6B"/>
                </a:solidFill>
                <a:latin typeface="Arial" panose="020B0604020202020204" pitchFamily="34" charset="0"/>
                <a:cs typeface="Arial" panose="020B0604020202020204" pitchFamily="34" charset="0"/>
              </a:rPr>
              <a:t>Identifies properties located within a development with mandatory membership in a homeowner’s association (HOA) </a:t>
            </a:r>
          </a:p>
          <a:p>
            <a:pPr marL="742950" lvl="1" indent="-285750">
              <a:buFont typeface="Arial Black" panose="020B0A04020102020204" pitchFamily="34" charset="0"/>
              <a:buChar char="-"/>
            </a:pPr>
            <a:r>
              <a:rPr lang="en-US" sz="2400" dirty="0" smtClean="0">
                <a:solidFill>
                  <a:srgbClr val="003D6B"/>
                </a:solidFill>
                <a:latin typeface="Arial" panose="020B0604020202020204" pitchFamily="34" charset="0"/>
                <a:cs typeface="Arial" panose="020B0604020202020204" pitchFamily="34" charset="0"/>
              </a:rPr>
              <a:t>3a – Enter the estimated HOA/PUD fee selecting the period (year or month)</a:t>
            </a:r>
          </a:p>
          <a:p>
            <a:pPr marL="742950" lvl="1" indent="-285750">
              <a:buFont typeface="Arial Black" panose="020B0A04020102020204" pitchFamily="34" charset="0"/>
              <a:buChar char="-"/>
            </a:pPr>
            <a:r>
              <a:rPr lang="en-US" sz="2400" dirty="0" smtClean="0">
                <a:solidFill>
                  <a:srgbClr val="003D6B"/>
                </a:solidFill>
                <a:latin typeface="Arial" panose="020B0604020202020204" pitchFamily="34" charset="0"/>
                <a:cs typeface="Arial" panose="020B0604020202020204" pitchFamily="34" charset="0"/>
              </a:rPr>
              <a:t>3b – Enter all special assessments</a:t>
            </a:r>
          </a:p>
          <a:p>
            <a:pPr marL="1200150" lvl="2" indent="-285750">
              <a:buFont typeface="Wingdings" panose="05000000000000000000" pitchFamily="2" charset="2"/>
              <a:buChar char="§"/>
            </a:pPr>
            <a:r>
              <a:rPr lang="en-US" sz="2400" dirty="0" smtClean="0">
                <a:solidFill>
                  <a:srgbClr val="003D6B"/>
                </a:solidFill>
                <a:latin typeface="Arial" panose="020B0604020202020204" pitchFamily="34" charset="0"/>
                <a:cs typeface="Arial" panose="020B0604020202020204" pitchFamily="34" charset="0"/>
              </a:rPr>
              <a:t>From the “issue NOV screen”, the special assessment fee must be entered in the “other description” box in order to populate on the NOV</a:t>
            </a:r>
          </a:p>
        </p:txBody>
      </p:sp>
    </p:spTree>
    <p:extLst>
      <p:ext uri="{BB962C8B-B14F-4D97-AF65-F5344CB8AC3E}">
        <p14:creationId xmlns:p14="http://schemas.microsoft.com/office/powerpoint/2010/main" val="15969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Condominium Requirements</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219200"/>
            <a:ext cx="4038600" cy="4724400"/>
          </a:xfrm>
        </p:spPr>
      </p:pic>
      <p:sp>
        <p:nvSpPr>
          <p:cNvPr id="5" name="TextBox 4"/>
          <p:cNvSpPr txBox="1"/>
          <p:nvPr/>
        </p:nvSpPr>
        <p:spPr>
          <a:xfrm>
            <a:off x="34636" y="729734"/>
            <a:ext cx="1678665"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#4 </a:t>
            </a:r>
            <a:endParaRPr lang="en-US" sz="1400" dirty="0">
              <a:solidFill>
                <a:srgbClr val="003D6B"/>
              </a:solidFill>
              <a:latin typeface="Arial" panose="020B0604020202020204" pitchFamily="34" charset="0"/>
              <a:cs typeface="Arial" panose="020B0604020202020204" pitchFamily="34" charset="0"/>
            </a:endParaRPr>
          </a:p>
        </p:txBody>
      </p:sp>
      <p:sp>
        <p:nvSpPr>
          <p:cNvPr id="8" name="TextBox 7"/>
          <p:cNvSpPr txBox="1"/>
          <p:nvPr/>
        </p:nvSpPr>
        <p:spPr>
          <a:xfrm>
            <a:off x="4267200" y="2286000"/>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3D6B"/>
                </a:solidFill>
                <a:latin typeface="Arial" panose="020B0604020202020204" pitchFamily="34" charset="0"/>
                <a:cs typeface="Arial" panose="020B0604020202020204" pitchFamily="34" charset="0"/>
              </a:rPr>
              <a:t>The lender is responsible for ensuring that the condominium is acceptable to VA and that any condominium-related special conditions or requirements have been met</a:t>
            </a:r>
          </a:p>
          <a:p>
            <a:pPr lvl="1"/>
            <a:endParaRPr lang="en-US" sz="2400" i="1" dirty="0" smtClean="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857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Water / Sewage System Acceptability</a:t>
            </a:r>
            <a:endParaRPr lang="en-US" dirty="0"/>
          </a:p>
        </p:txBody>
      </p:sp>
      <p:sp>
        <p:nvSpPr>
          <p:cNvPr id="2" name="Content Placeholder 1"/>
          <p:cNvSpPr>
            <a:spLocks noGrp="1"/>
          </p:cNvSpPr>
          <p:nvPr>
            <p:ph idx="1"/>
          </p:nvPr>
        </p:nvSpPr>
        <p:spPr>
          <a:xfrm>
            <a:off x="3200400" y="1002875"/>
            <a:ext cx="5943600" cy="1905001"/>
          </a:xfrm>
        </p:spPr>
        <p:txBody>
          <a:bodyPr>
            <a:normAutofit/>
          </a:bodyPr>
          <a:lstStyle/>
          <a:p>
            <a:r>
              <a:rPr lang="en-US" sz="2200" dirty="0">
                <a:solidFill>
                  <a:srgbClr val="003D6B"/>
                </a:solidFill>
                <a:latin typeface="Arial" panose="020B0604020202020204" pitchFamily="34" charset="0"/>
                <a:cs typeface="Arial" panose="020B0604020202020204" pitchFamily="34" charset="0"/>
              </a:rPr>
              <a:t>Water quality must meet the requirements of health authority having jurisdiction</a:t>
            </a:r>
          </a:p>
          <a:p>
            <a:pPr lvl="1">
              <a:buFont typeface="Arial Black" panose="020B0A04020102020204" pitchFamily="34" charset="0"/>
              <a:buChar char="-"/>
            </a:pPr>
            <a:r>
              <a:rPr lang="en-US" sz="2200" dirty="0">
                <a:solidFill>
                  <a:srgbClr val="003D6B"/>
                </a:solidFill>
                <a:latin typeface="Arial" panose="020B0604020202020204" pitchFamily="34" charset="0"/>
                <a:cs typeface="Arial" panose="020B0604020202020204" pitchFamily="34" charset="0"/>
              </a:rPr>
              <a:t>If no local authority, levels established by EPA apply</a:t>
            </a:r>
          </a:p>
          <a:p>
            <a:endParaRPr lang="en-US" dirty="0"/>
          </a:p>
        </p:txBody>
      </p:sp>
      <p:sp>
        <p:nvSpPr>
          <p:cNvPr id="5" name="TextBox 4"/>
          <p:cNvSpPr txBox="1"/>
          <p:nvPr/>
        </p:nvSpPr>
        <p:spPr>
          <a:xfrm>
            <a:off x="34636" y="729734"/>
            <a:ext cx="1678665" cy="307777"/>
          </a:xfrm>
          <a:prstGeom prst="rect">
            <a:avLst/>
          </a:prstGeom>
          <a:noFill/>
        </p:spPr>
        <p:txBody>
          <a:bodyPr wrap="none" rtlCol="0">
            <a:spAutoFit/>
          </a:bodyPr>
          <a:lstStyle/>
          <a:p>
            <a:r>
              <a:rPr lang="en-US" sz="1400" dirty="0" smtClean="0">
                <a:solidFill>
                  <a:srgbClr val="003D6B"/>
                </a:solidFill>
                <a:latin typeface="Arial" panose="020B0604020202020204" pitchFamily="34" charset="0"/>
                <a:cs typeface="Arial" panose="020B0604020202020204" pitchFamily="34" charset="0"/>
              </a:rPr>
              <a:t>NOV Condition #5 </a:t>
            </a:r>
            <a:endParaRPr lang="en-US" sz="1400" dirty="0">
              <a:solidFill>
                <a:srgbClr val="003D6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 y="1059591"/>
            <a:ext cx="3113128" cy="20646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278" y="2438400"/>
            <a:ext cx="2987074" cy="3550211"/>
          </a:xfrm>
          <a:prstGeom prst="rect">
            <a:avLst/>
          </a:prstGeom>
        </p:spPr>
      </p:pic>
      <p:sp>
        <p:nvSpPr>
          <p:cNvPr id="10" name="Rectangle 9"/>
          <p:cNvSpPr/>
          <p:nvPr/>
        </p:nvSpPr>
        <p:spPr>
          <a:xfrm>
            <a:off x="83127" y="4114800"/>
            <a:ext cx="5257800" cy="1785104"/>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rgbClr val="003D6B"/>
                </a:solidFill>
                <a:latin typeface="Arial" panose="020B0604020202020204" pitchFamily="34" charset="0"/>
                <a:cs typeface="Arial" panose="020B0604020202020204" pitchFamily="34" charset="0"/>
              </a:rPr>
              <a:t>Individual sewage </a:t>
            </a:r>
            <a:r>
              <a:rPr lang="en-US" sz="2200" dirty="0">
                <a:solidFill>
                  <a:srgbClr val="003D6B"/>
                </a:solidFill>
                <a:latin typeface="Arial" panose="020B0604020202020204" pitchFamily="34" charset="0"/>
                <a:cs typeface="Arial" panose="020B0604020202020204" pitchFamily="34" charset="0"/>
              </a:rPr>
              <a:t>disposal system </a:t>
            </a:r>
            <a:r>
              <a:rPr lang="en-US" sz="2200" dirty="0" smtClean="0">
                <a:solidFill>
                  <a:srgbClr val="003D6B"/>
                </a:solidFill>
                <a:latin typeface="Arial" panose="020B0604020202020204" pitchFamily="34" charset="0"/>
                <a:cs typeface="Arial" panose="020B0604020202020204" pitchFamily="34" charset="0"/>
              </a:rPr>
              <a:t>must adequately dispose of all domestic wastes in a manner which will not create a nuisance, or in any way endanger the public health</a:t>
            </a:r>
            <a:endParaRPr lang="en-US" sz="2200" dirty="0">
              <a:solidFill>
                <a:srgbClr val="003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519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ABBC1-510B-498E-8648-BB5C1F939242}">
  <ds:schemaRef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58713316-8334-4bf4-a6fe-1fea435260dd"/>
    <ds:schemaRef ds:uri="http://purl.org/dc/terms/"/>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13826</TotalTime>
  <Words>1637</Words>
  <Application>Microsoft Office PowerPoint</Application>
  <PresentationFormat>On-screen Show (4:3)</PresentationFormat>
  <Paragraphs>226</Paragraphs>
  <Slides>31</Slides>
  <Notes>0</Notes>
  <HiddenSlides>0</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31</vt:i4>
      </vt:variant>
    </vt:vector>
  </HeadingPairs>
  <TitlesOfParts>
    <vt:vector size="58" baseType="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11_Office Theme</vt:lpstr>
      <vt:lpstr>2_Office Theme</vt:lpstr>
      <vt:lpstr>7_Office Theme</vt:lpstr>
      <vt:lpstr>10_Office Theme</vt:lpstr>
      <vt:lpstr>13_Office Theme</vt:lpstr>
      <vt:lpstr>12_Office Theme</vt:lpstr>
      <vt:lpstr>36_Office Theme</vt:lpstr>
      <vt:lpstr>39_Office Theme</vt:lpstr>
      <vt:lpstr>14_Office Theme</vt:lpstr>
      <vt:lpstr>OM Standard Slides</vt:lpstr>
      <vt:lpstr>think-cell Slide</vt:lpstr>
      <vt:lpstr>PowerPoint Presentation</vt:lpstr>
      <vt:lpstr>Presented by:</vt:lpstr>
      <vt:lpstr>Objectives</vt:lpstr>
      <vt:lpstr>Notice of Value (NOV)</vt:lpstr>
      <vt:lpstr>Energy Efficient Mortgage (EEM)</vt:lpstr>
      <vt:lpstr>Wood Destroying Organism Inspection</vt:lpstr>
      <vt:lpstr>Lien-Supported Assessment</vt:lpstr>
      <vt:lpstr>Condominium Requirements</vt:lpstr>
      <vt:lpstr>Water / Sewage System Acceptability</vt:lpstr>
      <vt:lpstr>Connection to Public Water / Sewer</vt:lpstr>
      <vt:lpstr>Private Road / Common-use Driveway</vt:lpstr>
      <vt:lpstr>Flood Insurance</vt:lpstr>
      <vt:lpstr>“Airport” Acknowledgement</vt:lpstr>
      <vt:lpstr>Repairs</vt:lpstr>
      <vt:lpstr>Lead-Based Paint</vt:lpstr>
      <vt:lpstr>Local Housing / Planning Authority Code Requirements</vt:lpstr>
      <vt:lpstr>“Not Inspected” Acknowledgement</vt:lpstr>
      <vt:lpstr>Ten-Year Insured Protection Plan</vt:lpstr>
      <vt:lpstr>Energy Efficient Construction</vt:lpstr>
      <vt:lpstr>Lead/Water Distribution System</vt:lpstr>
      <vt:lpstr>Offsite Improvements</vt:lpstr>
      <vt:lpstr>Proposed Construction</vt:lpstr>
      <vt:lpstr>Construction Inspections</vt:lpstr>
      <vt:lpstr>Construction Warranty</vt:lpstr>
      <vt:lpstr>Other Conditions / Requirements</vt:lpstr>
      <vt:lpstr>Local Requirements</vt:lpstr>
      <vt:lpstr>NOV Enhancement</vt:lpstr>
      <vt:lpstr>NOV Enhancement</vt:lpstr>
      <vt:lpstr>Common Questions</vt:lpstr>
      <vt:lpstr>Conclusion</vt:lpstr>
      <vt:lpstr>PowerPoint Presentation</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883</cp:revision>
  <cp:lastPrinted>2017-06-05T12:03:36Z</cp:lastPrinted>
  <dcterms:created xsi:type="dcterms:W3CDTF">2016-05-04T17:57:56Z</dcterms:created>
  <dcterms:modified xsi:type="dcterms:W3CDTF">2018-03-28T12:57:53Z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