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2" r:id="rId2"/>
    <p:sldMasterId id="2147483717" r:id="rId3"/>
    <p:sldMasterId id="2147483729" r:id="rId4"/>
    <p:sldMasterId id="2147483741" r:id="rId5"/>
  </p:sldMasterIdLst>
  <p:notesMasterIdLst>
    <p:notesMasterId r:id="rId17"/>
  </p:notesMasterIdLst>
  <p:handoutMasterIdLst>
    <p:handoutMasterId r:id="rId18"/>
  </p:handoutMasterIdLst>
  <p:sldIdLst>
    <p:sldId id="400" r:id="rId6"/>
    <p:sldId id="256" r:id="rId7"/>
    <p:sldId id="258" r:id="rId8"/>
    <p:sldId id="260" r:id="rId9"/>
    <p:sldId id="262" r:id="rId10"/>
    <p:sldId id="264" r:id="rId11"/>
    <p:sldId id="265" r:id="rId12"/>
    <p:sldId id="267" r:id="rId13"/>
    <p:sldId id="268" r:id="rId14"/>
    <p:sldId id="399" r:id="rId15"/>
    <p:sldId id="398" r:id="rId1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, Brandon, VBAVACO" initials="SBV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3" autoAdjust="0"/>
    <p:restoredTop sz="77167" autoAdjust="0"/>
  </p:normalViewPr>
  <p:slideViewPr>
    <p:cSldViewPr>
      <p:cViewPr varScale="1">
        <p:scale>
          <a:sx n="109" d="100"/>
          <a:sy n="109" d="100"/>
        </p:scale>
        <p:origin x="96" y="2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918" tIns="46460" rIns="92918" bIns="464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918" tIns="46460" rIns="92918" bIns="46460" rtlCol="0"/>
          <a:lstStyle>
            <a:lvl1pPr algn="r">
              <a:defRPr sz="1200"/>
            </a:lvl1pPr>
          </a:lstStyle>
          <a:p>
            <a:fld id="{D378DE80-9498-45F1-9FDD-F830B8366044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918" tIns="46460" rIns="92918" bIns="464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918" tIns="46460" rIns="92918" bIns="46460" rtlCol="0" anchor="b"/>
          <a:lstStyle>
            <a:lvl1pPr algn="r">
              <a:defRPr sz="1200"/>
            </a:lvl1pPr>
          </a:lstStyle>
          <a:p>
            <a:fld id="{7E43ED2E-7FBD-4343-B911-CBC7664B76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7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918" tIns="46460" rIns="92918" bIns="464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918" tIns="46460" rIns="92918" bIns="46460" rtlCol="0"/>
          <a:lstStyle>
            <a:lvl1pPr algn="r">
              <a:defRPr sz="1200"/>
            </a:lvl1pPr>
          </a:lstStyle>
          <a:p>
            <a:fld id="{BBD9FB31-0ED2-42CD-BFA8-0D8D30FCBDBE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0563"/>
            <a:ext cx="4619625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18" tIns="46460" rIns="92918" bIns="464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918" tIns="46460" rIns="92918" bIns="464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918" tIns="46460" rIns="92918" bIns="464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918" tIns="46460" rIns="92918" bIns="46460" rtlCol="0" anchor="b"/>
          <a:lstStyle>
            <a:lvl1pPr algn="r">
              <a:defRPr sz="1200"/>
            </a:lvl1pPr>
          </a:lstStyle>
          <a:p>
            <a:fld id="{C0C607DC-E5A7-4CFE-8165-5B270512D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0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07DC-E5A7-4CFE-8165-5B270512D7A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5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6565"/>
            <a:ext cx="9144000" cy="17432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06650" y="6259513"/>
            <a:ext cx="3752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ts val="1200"/>
              </a:lnSpc>
              <a:defRPr/>
            </a:pPr>
            <a:r>
              <a:rPr lang="en-US" sz="900" dirty="0">
                <a:solidFill>
                  <a:srgbClr val="7F7F7F"/>
                </a:solidFill>
                <a:cs typeface="+mn-cs"/>
              </a:rPr>
              <a:t>This document contains U.S. Department of Veterans Affairs proprietary business information and may not be reproduced without permission.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37830" y="6400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yVA.color.vector.tag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29" y="819136"/>
            <a:ext cx="5053632" cy="18151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76863"/>
            <a:ext cx="9144000" cy="14811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1"/>
          <p:cNvSpPr>
            <a:spLocks noGrp="1"/>
          </p:cNvSpPr>
          <p:nvPr>
            <p:ph type="ctrTitle"/>
          </p:nvPr>
        </p:nvSpPr>
        <p:spPr>
          <a:xfrm>
            <a:off x="708660" y="2439035"/>
            <a:ext cx="7772400" cy="1470025"/>
          </a:xfrm>
        </p:spPr>
        <p:txBody>
          <a:bodyPr/>
          <a:lstStyle/>
          <a:p>
            <a:r>
              <a:rPr lang="en-US">
                <a:solidFill>
                  <a:srgbClr val="0083BE"/>
                </a:solidFill>
              </a:rPr>
              <a:t>Click to edit Master title style</a:t>
            </a:r>
            <a:endParaRPr lang="en-US" dirty="0"/>
          </a:p>
        </p:txBody>
      </p:sp>
      <p:pic>
        <p:nvPicPr>
          <p:cNvPr id="15" name="Picture 14" descr="3. VA-PRIMARY-HORIZONTAL-WHITE-VECTOR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1"/>
            <a:ext cx="3886200" cy="86521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40044" y="5935844"/>
            <a:ext cx="443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yriad Pro"/>
              </a:rPr>
              <a:t>Veterans Benefits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91554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790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fld id="{47184EE2-098F-47FD-A3F0-C886E0E3775D}" type="datetime1">
              <a:rPr lang="en-US" smtClean="0"/>
              <a:t>04/17/2019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02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795463"/>
            <a:ext cx="868203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28600" y="5867400"/>
            <a:ext cx="8683624" cy="8048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68300" y="6131718"/>
            <a:ext cx="431006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200" spc="100" dirty="0">
                <a:solidFill>
                  <a:prstClr val="white">
                    <a:lumMod val="65000"/>
                  </a:prstClr>
                </a:solidFill>
              </a:rPr>
              <a:t>VETERANS BENEFITS ADMINISTRATION</a:t>
            </a:r>
          </a:p>
        </p:txBody>
      </p:sp>
      <p:pic>
        <p:nvPicPr>
          <p:cNvPr id="7" name="Picture 11" descr="VA_PrimaryLogo_transparent_rgb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5977731"/>
            <a:ext cx="2033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eader_04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663"/>
            <a:ext cx="868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14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97295"/>
            <a:ext cx="5111750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7296"/>
            <a:ext cx="3008313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8219-7C61-4C6E-A2C8-75729E47F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0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477C-2A8A-4738-B1C5-762CB0F5F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0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5F5863CD-9B6D-4C21-8573-2345ED3C490B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C356-B650-49AE-978E-E4BA21000A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32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6565"/>
            <a:ext cx="9144000" cy="17432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06650" y="6259513"/>
            <a:ext cx="3752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ts val="1200"/>
              </a:lnSpc>
              <a:defRPr/>
            </a:pPr>
            <a:r>
              <a:rPr lang="en-US" sz="900" dirty="0">
                <a:solidFill>
                  <a:srgbClr val="7F7F7F"/>
                </a:solidFill>
              </a:rPr>
              <a:t>This document contains U.S. Department of Veterans Affairs proprietary business information and may not be reproduced without permission.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37830" y="6400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MyVA.color.vector.tag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29" y="819136"/>
            <a:ext cx="5053632" cy="18151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76863"/>
            <a:ext cx="9144000" cy="14811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1"/>
          <p:cNvSpPr>
            <a:spLocks noGrp="1"/>
          </p:cNvSpPr>
          <p:nvPr>
            <p:ph type="ctrTitle"/>
          </p:nvPr>
        </p:nvSpPr>
        <p:spPr>
          <a:xfrm>
            <a:off x="708660" y="2439035"/>
            <a:ext cx="7772400" cy="1470025"/>
          </a:xfrm>
        </p:spPr>
        <p:txBody>
          <a:bodyPr/>
          <a:lstStyle/>
          <a:p>
            <a:r>
              <a:rPr lang="en-US">
                <a:solidFill>
                  <a:srgbClr val="0083BE"/>
                </a:solidFill>
              </a:rPr>
              <a:t>Click to edit Master title style</a:t>
            </a:r>
            <a:endParaRPr lang="en-US" dirty="0"/>
          </a:p>
        </p:txBody>
      </p:sp>
      <p:pic>
        <p:nvPicPr>
          <p:cNvPr id="15" name="Picture 14" descr="3. VA-PRIMARY-HORIZONTAL-WHITE-VECTOR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1"/>
            <a:ext cx="3886200" cy="86521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40044" y="5935844"/>
            <a:ext cx="443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Myriad Pro"/>
              </a:rPr>
              <a:t>Veterans Benefits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122867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fld id="{7B1BA7F1-9F92-4799-AF36-CD8BE07E4088}" type="datetime1">
              <a:rPr lang="en-US" smtClean="0">
                <a:solidFill>
                  <a:prstClr val="black"/>
                </a:solidFill>
              </a:rPr>
              <a:pPr/>
              <a:t>04/17/2019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25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fld id="{CD38BB02-19DD-44A7-8E9D-B6DC28DD4C3F}" type="datetime1">
              <a:rPr lang="en-US" smtClean="0">
                <a:solidFill>
                  <a:prstClr val="black"/>
                </a:solidFill>
              </a:rPr>
              <a:pPr/>
              <a:t>04/17/2019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48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fld id="{A14036B6-9E06-4FBC-B9BB-87160A972427}" type="datetime1">
              <a:rPr lang="en-US" smtClean="0">
                <a:solidFill>
                  <a:prstClr val="black"/>
                </a:solidFill>
              </a:rPr>
              <a:pPr/>
              <a:t>04/17/2019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7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fld id="{7B1BA7F1-9F92-4799-AF36-CD8BE07E4088}" type="datetime1">
              <a:rPr lang="en-US" smtClean="0"/>
              <a:t>04/17/2019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40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66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5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83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17846" cy="60167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1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87791"/>
            <a:ext cx="5486400" cy="33397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86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43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790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55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fld id="{47184EE2-098F-47FD-A3F0-C886E0E3775D}" type="datetime1">
              <a:rPr lang="en-US" smtClean="0">
                <a:solidFill>
                  <a:prstClr val="black"/>
                </a:solidFill>
              </a:rPr>
              <a:pPr/>
              <a:t>04/17/2019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08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795463"/>
            <a:ext cx="868203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28600" y="5867400"/>
            <a:ext cx="8683624" cy="8048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68300" y="6131718"/>
            <a:ext cx="431006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200" spc="100" dirty="0">
                <a:solidFill>
                  <a:prstClr val="white">
                    <a:lumMod val="65000"/>
                  </a:prstClr>
                </a:solidFill>
              </a:rPr>
              <a:t>VETERANS BENEFITS ADMINISTRATION</a:t>
            </a:r>
          </a:p>
        </p:txBody>
      </p:sp>
      <p:pic>
        <p:nvPicPr>
          <p:cNvPr id="7" name="Picture 11" descr="VA_PrimaryLogo_transparent_rgb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5977731"/>
            <a:ext cx="2033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eader_04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663"/>
            <a:ext cx="868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338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97295"/>
            <a:ext cx="5111750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7296"/>
            <a:ext cx="3008313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8219-7C61-4C6E-A2C8-75729E47F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94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477C-2A8A-4738-B1C5-762CB0F5F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fld id="{CD38BB02-19DD-44A7-8E9D-B6DC28DD4C3F}" type="datetime1">
              <a:rPr lang="en-US" smtClean="0"/>
              <a:t>04/17/2019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65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005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99516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30802502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32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503849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2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4224773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262628018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3185276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91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fld id="{A14036B6-9E06-4FBC-B9BB-87160A972427}" type="datetime1">
              <a:rPr lang="en-US" smtClean="0"/>
              <a:t>04/17/2019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99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5F5863CD-9B6D-4C21-8573-2345ED3C490B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C356-B650-49AE-978E-E4BA21000A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69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7706-1338-41A9-90BC-C7301843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49430-5CB0-40B8-B658-B7631F37A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34D88-0215-4C2B-8C34-AF84DA920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C410-4408-4F3D-A053-1E18BA36D578}" type="datetimeFigureOut">
              <a:rPr lang="en-US" smtClean="0"/>
              <a:t>04/17/2019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72B6B-AE56-41B1-AD5A-4BEA55BA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D98B9-7C7F-43B4-BC6A-154835E6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E17B-77BB-42A5-8FF2-3DF2F88E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5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97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62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8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50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80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93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7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3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32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74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45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61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5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77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784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55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20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811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9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5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866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56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26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884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4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17846" cy="60167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6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87791"/>
            <a:ext cx="5486400" cy="33397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3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8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PPT_Design_withSmallPhotos_Round3_Page_9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1300"/>
            <a:ext cx="8229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0"/>
            <a:ext cx="3641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4638" y="6356350"/>
            <a:ext cx="7921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  <a:ea typeface="MS PGothic" pitchFamily="34" charset="-128"/>
                <a:cs typeface="+mn-cs"/>
              </a:defRPr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360363" y="6348413"/>
            <a:ext cx="4351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7F7F7F"/>
                </a:solidFill>
                <a:cs typeface="+mn-cs"/>
              </a:rPr>
              <a:t>VA Benefits Briefing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myVa.White.Vector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4" y="6386543"/>
            <a:ext cx="816015" cy="415925"/>
          </a:xfrm>
          <a:prstGeom prst="rect">
            <a:avLst/>
          </a:prstGeom>
        </p:spPr>
      </p:pic>
      <p:pic>
        <p:nvPicPr>
          <p:cNvPr id="10" name="Picture 9" descr="3. VA-PRIMARY-HORIZONTAL-WHITE-VECTOR2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2" r:id="rId12"/>
    <p:sldLayoutId id="2147483699" r:id="rId13"/>
    <p:sldLayoutId id="2147483700" r:id="rId14"/>
    <p:sldLayoutId id="2147483701" r:id="rId1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FFFFFF"/>
          </a:solidFill>
          <a:latin typeface="Georgia"/>
          <a:ea typeface="MS PGothic" pitchFamily="34" charset="-128"/>
          <a:cs typeface="Georgi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PPT_Design_withSmallPhotos_Round3_Page_9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1300"/>
            <a:ext cx="8229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0"/>
            <a:ext cx="3641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4638" y="6356350"/>
            <a:ext cx="7921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  <a:ea typeface="MS PGothic" pitchFamily="34" charset="-128"/>
                <a:cs typeface="+mn-cs"/>
              </a:defRPr>
            </a:lvl1pPr>
          </a:lstStyle>
          <a:p>
            <a:fld id="{8829B6C4-39F8-4822-AF44-3E1909BEC4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360363" y="6348413"/>
            <a:ext cx="4351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7F7F7F"/>
                </a:solidFill>
              </a:rPr>
              <a:t>VA Benefits Briefing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myVa.White.Vector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4" y="6386543"/>
            <a:ext cx="816015" cy="415925"/>
          </a:xfrm>
          <a:prstGeom prst="rect">
            <a:avLst/>
          </a:prstGeom>
        </p:spPr>
      </p:pic>
      <p:pic>
        <p:nvPicPr>
          <p:cNvPr id="10" name="Picture 9" descr="3. VA-PRIMARY-HORIZONTAL-WHITE-VECTOR2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FFFFFF"/>
          </a:solidFill>
          <a:latin typeface="Georgia"/>
          <a:ea typeface="MS PGothic" pitchFamily="34" charset="-128"/>
          <a:cs typeface="Georgi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  <a:cs typeface="Georgia" pitchFamily="18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29B6C4-39F8-4822-AF44-3E1909BEC45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9" y="6184206"/>
            <a:ext cx="2563091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5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D316-A095-4798-BA6F-ADC1D3092531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7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1162-3151-427E-8584-F036A8B338EE}" type="datetimeFigureOut">
              <a:rPr lang="en-US" smtClean="0"/>
              <a:t>04/17/2019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7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67509-2546-41F8-8657-AD1ACD7FC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B6C4-39F8-4822-AF44-3E1909BEC45D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3D550D-6C46-4520-AAAE-33FE97CF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Valuation Officers Top 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E8CE8-85F2-470B-A0E4-53385E08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320"/>
            <a:ext cx="9144000" cy="2157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D5AE48-7EA1-40DF-8B58-B4FADE873A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" t="46154" r="188" b="10769"/>
          <a:stretch/>
        </p:blipFill>
        <p:spPr>
          <a:xfrm>
            <a:off x="142103" y="2636108"/>
            <a:ext cx="8763000" cy="1877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6F6361-33FA-4BB5-BFD4-321763CC8B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37" b="35129"/>
          <a:stretch/>
        </p:blipFill>
        <p:spPr>
          <a:xfrm>
            <a:off x="117389" y="4493346"/>
            <a:ext cx="8752703" cy="16582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EB9D13-605D-4148-9232-E32815F748EB}"/>
              </a:ext>
            </a:extLst>
          </p:cNvPr>
          <p:cNvSpPr/>
          <p:nvPr/>
        </p:nvSpPr>
        <p:spPr>
          <a:xfrm>
            <a:off x="2819400" y="5595375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Marty Finlin VO, Cleveland RLC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DCD3B5-9E57-4841-A68F-2A83156B685C}"/>
              </a:ext>
            </a:extLst>
          </p:cNvPr>
          <p:cNvSpPr/>
          <p:nvPr/>
        </p:nvSpPr>
        <p:spPr>
          <a:xfrm>
            <a:off x="2959443" y="3894167"/>
            <a:ext cx="4540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Ryan Nelson VO, St Paul RLC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5F0A1B-89ED-403C-87CE-FA4D7F29D322}"/>
              </a:ext>
            </a:extLst>
          </p:cNvPr>
          <p:cNvSpPr/>
          <p:nvPr/>
        </p:nvSpPr>
        <p:spPr>
          <a:xfrm>
            <a:off x="2971799" y="2112888"/>
            <a:ext cx="4518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Kevin Eason VO, Denver RLC</a:t>
            </a:r>
          </a:p>
        </p:txBody>
      </p:sp>
    </p:spTree>
    <p:extLst>
      <p:ext uri="{BB962C8B-B14F-4D97-AF65-F5344CB8AC3E}">
        <p14:creationId xmlns:p14="http://schemas.microsoft.com/office/powerpoint/2010/main" val="15823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FD87C5-FEA8-4D84-82A6-CC34C7781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Always provide the LIN number with all inquiries.</a:t>
            </a:r>
          </a:p>
          <a:p>
            <a:r>
              <a:rPr lang="en-US" dirty="0">
                <a:solidFill>
                  <a:schemeClr val="tx2"/>
                </a:solidFill>
              </a:rPr>
              <a:t>SARs should only stipulate for VA MPRs on the NOV and not lender requirements. </a:t>
            </a:r>
          </a:p>
          <a:p>
            <a:r>
              <a:rPr lang="en-US" dirty="0">
                <a:solidFill>
                  <a:schemeClr val="tx2"/>
                </a:solidFill>
              </a:rPr>
              <a:t>Appraisers can be timelier if the 1805 is completed correctly.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Veteran Point of Contact and number on Refi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Accurate POC for Lender with a phone number and e-mail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B5B55-2DB1-4636-B280-2DD4127E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B6C4-39F8-4822-AF44-3E1909BEC45D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A3F2DC-C999-4019-A0FB-9848B1AF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Comments cont. </a:t>
            </a:r>
          </a:p>
        </p:txBody>
      </p:sp>
    </p:spTree>
    <p:extLst>
      <p:ext uri="{BB962C8B-B14F-4D97-AF65-F5344CB8AC3E}">
        <p14:creationId xmlns:p14="http://schemas.microsoft.com/office/powerpoint/2010/main" val="234918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legis.state.wi.us/senate/sen11/news/images/ques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82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7259-A84C-4E2E-BC7B-D57A0135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u="none" strike="noStrike" baseline="0" dirty="0">
                <a:latin typeface="+mn-lt"/>
              </a:rPr>
              <a:t>Case transfer between lenders</a:t>
            </a:r>
            <a:r>
              <a:rPr lang="en-US" b="0" i="0" u="none" strike="noStrike" baseline="0" dirty="0">
                <a:solidFill>
                  <a:srgbClr val="2F5496"/>
                </a:solidFill>
                <a:latin typeface="+mn-lt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8068D-8EA5-4E18-908C-B600469E067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838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New Chapter 10 section 26</a:t>
            </a:r>
          </a:p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Lenders are expected to cooperate. </a:t>
            </a:r>
          </a:p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The Appraisal report and case number may be transferred.</a:t>
            </a:r>
          </a:p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The NOV is NOT transferable. New Lender must issue a new NOV.</a:t>
            </a:r>
          </a:p>
          <a:p>
            <a:pPr lvl="1"/>
            <a:r>
              <a:rPr lang="en-US" sz="24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Note: Some lenders may ask the appraiser to put the new lenders name on the report. VA does not require it. That becomes a BTB transaction outside of the VA. </a:t>
            </a:r>
          </a:p>
        </p:txBody>
      </p:sp>
    </p:spTree>
    <p:extLst>
      <p:ext uri="{BB962C8B-B14F-4D97-AF65-F5344CB8AC3E}">
        <p14:creationId xmlns:p14="http://schemas.microsoft.com/office/powerpoint/2010/main" val="334295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71803-F649-428A-8181-5D2B3D043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New Chapter 10 section 23</a:t>
            </a:r>
          </a:p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Lenders can NOT certify paint issues involving Lead-Based paint issues. </a:t>
            </a:r>
          </a:p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Section B: Lenders are encouraged to self-certify especially when it is licensed personnel doing the certification. However,</a:t>
            </a:r>
          </a:p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Sections C, D, E, F all refer to Appraiser certification. Appraisers are still preferred to certify. </a:t>
            </a:r>
          </a:p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Re-Inspection can be either on 1004D or the Appraisers Letter head.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97EEF-BAD1-4E00-BF90-45C788FC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u="none" strike="noStrike" baseline="0" dirty="0">
                <a:latin typeface="+mn-lt"/>
              </a:rPr>
              <a:t>Lender Certify Repair inspections  </a:t>
            </a:r>
          </a:p>
        </p:txBody>
      </p:sp>
    </p:spTree>
    <p:extLst>
      <p:ext uri="{BB962C8B-B14F-4D97-AF65-F5344CB8AC3E}">
        <p14:creationId xmlns:p14="http://schemas.microsoft.com/office/powerpoint/2010/main" val="82305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16973-40FA-43AB-A3DB-2F79909FE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1" b="97906" l="9880" r="99277">
                        <a14:foregroundMark x1="28193" y1="8901" x2="28193" y2="8901"/>
                        <a14:foregroundMark x1="30120" y1="12042" x2="30120" y2="12042"/>
                        <a14:foregroundMark x1="29639" y1="16230" x2="28916" y2="17277"/>
                        <a14:foregroundMark x1="27229" y1="21990" x2="27229" y2="21990"/>
                        <a14:foregroundMark x1="23373" y1="24084" x2="22169" y2="25131"/>
                        <a14:foregroundMark x1="21205" y1="25654" x2="20723" y2="28272"/>
                        <a14:foregroundMark x1="20241" y1="29319" x2="19277" y2="31937"/>
                        <a14:foregroundMark x1="17349" y1="35602" x2="16386" y2="37173"/>
                        <a14:foregroundMark x1="15663" y1="37696" x2="15663" y2="37696"/>
                        <a14:foregroundMark x1="17831" y1="67016" x2="17831" y2="67016"/>
                        <a14:foregroundMark x1="17831" y1="69110" x2="18313" y2="71204"/>
                        <a14:foregroundMark x1="18313" y1="72251" x2="18313" y2="72251"/>
                        <a14:foregroundMark x1="19036" y1="75916" x2="19277" y2="77487"/>
                        <a14:foregroundMark x1="19518" y1="81152" x2="20000" y2="84817"/>
                        <a14:foregroundMark x1="20241" y1="84817" x2="20723" y2="86911"/>
                        <a14:foregroundMark x1="20723" y1="87435" x2="20964" y2="89529"/>
                        <a14:foregroundMark x1="21446" y1="92670" x2="21446" y2="92670"/>
                        <a14:foregroundMark x1="21928" y1="93717" x2="21928" y2="96859"/>
                        <a14:foregroundMark x1="21928" y1="96859" x2="21928" y2="96859"/>
                        <a14:foregroundMark x1="22410" y1="96859" x2="22410" y2="96859"/>
                        <a14:foregroundMark x1="49157" y1="65969" x2="49157" y2="65969"/>
                        <a14:foregroundMark x1="46506" y1="31414" x2="46506" y2="31414"/>
                        <a14:foregroundMark x1="46988" y1="31414" x2="46988" y2="31414"/>
                        <a14:foregroundMark x1="47470" y1="31414" x2="47470" y2="31414"/>
                        <a14:foregroundMark x1="53012" y1="24084" x2="57349" y2="23560"/>
                        <a14:foregroundMark x1="59518" y1="21466" x2="60241" y2="21466"/>
                        <a14:foregroundMark x1="62892" y1="21990" x2="64337" y2="23037"/>
                        <a14:foregroundMark x1="66988" y1="24084" x2="68434" y2="24607"/>
                        <a14:foregroundMark x1="70843" y1="25131" x2="73253" y2="29319"/>
                        <a14:foregroundMark x1="73735" y1="32984" x2="73494" y2="36126"/>
                        <a14:foregroundMark x1="73494" y1="36126" x2="68916" y2="38743"/>
                        <a14:foregroundMark x1="65301" y1="38743" x2="63855" y2="40314"/>
                        <a14:foregroundMark x1="61928" y1="42932" x2="60482" y2="48168"/>
                        <a14:foregroundMark x1="60241" y1="48691" x2="60000" y2="52880"/>
                        <a14:foregroundMark x1="59277" y1="53403" x2="58554" y2="57592"/>
                        <a14:foregroundMark x1="57831" y1="58115" x2="57108" y2="61257"/>
                        <a14:foregroundMark x1="55904" y1="61257" x2="52048" y2="62304"/>
                        <a14:foregroundMark x1="50602" y1="60209" x2="49157" y2="53403"/>
                        <a14:foregroundMark x1="49157" y1="52356" x2="47952" y2="49738"/>
                        <a14:foregroundMark x1="44819" y1="44503" x2="40000" y2="43455"/>
                        <a14:foregroundMark x1="36867" y1="40838" x2="36867" y2="40838"/>
                        <a14:foregroundMark x1="36386" y1="38220" x2="39518" y2="33508"/>
                        <a14:foregroundMark x1="43614" y1="28796" x2="45783" y2="28272"/>
                        <a14:foregroundMark x1="49157" y1="23560" x2="51325" y2="19895"/>
                        <a14:foregroundMark x1="52530" y1="15707" x2="52530" y2="15707"/>
                        <a14:foregroundMark x1="36867" y1="2618" x2="36867" y2="2618"/>
                        <a14:foregroundMark x1="36867" y1="2094" x2="36867" y2="2094"/>
                        <a14:foregroundMark x1="70361" y1="7853" x2="70361" y2="7853"/>
                        <a14:foregroundMark x1="91807" y1="10995" x2="91807" y2="10995"/>
                        <a14:foregroundMark x1="93976" y1="16754" x2="93976" y2="16754"/>
                        <a14:foregroundMark x1="93253" y1="46597" x2="93253" y2="46597"/>
                        <a14:foregroundMark x1="94217" y1="83770" x2="94217" y2="83770"/>
                        <a14:foregroundMark x1="96627" y1="91099" x2="96627" y2="91099"/>
                        <a14:foregroundMark x1="88916" y1="97906" x2="88916" y2="97906"/>
                        <a14:foregroundMark x1="67470" y1="94764" x2="67470" y2="94764"/>
                        <a14:foregroundMark x1="61928" y1="92670" x2="61928" y2="92670"/>
                        <a14:foregroundMark x1="53012" y1="95812" x2="53012" y2="95812"/>
                        <a14:foregroundMark x1="52289" y1="80105" x2="52289" y2="80105"/>
                        <a14:foregroundMark x1="47229" y1="83770" x2="47229" y2="83770"/>
                        <a14:foregroundMark x1="50120" y1="76440" x2="50120" y2="76440"/>
                        <a14:foregroundMark x1="52530" y1="75916" x2="52530" y2="75916"/>
                        <a14:foregroundMark x1="47470" y1="82199" x2="47470" y2="82199"/>
                        <a14:foregroundMark x1="44819" y1="86387" x2="44819" y2="86387"/>
                        <a14:foregroundMark x1="80241" y1="85864" x2="80241" y2="85864"/>
                        <a14:foregroundMark x1="84819" y1="82723" x2="84819" y2="82723"/>
                        <a14:foregroundMark x1="90602" y1="76963" x2="90602" y2="76963"/>
                        <a14:foregroundMark x1="92048" y1="85340" x2="92048" y2="85340"/>
                        <a14:foregroundMark x1="91807" y1="90052" x2="91807" y2="90052"/>
                        <a14:foregroundMark x1="95663" y1="95812" x2="95663" y2="95812"/>
                        <a14:foregroundMark x1="99277" y1="78010" x2="99277" y2="78010"/>
                        <a14:foregroundMark x1="40000" y1="5236" x2="40000" y2="5236"/>
                        <a14:foregroundMark x1="15663" y1="49738" x2="15663" y2="49738"/>
                        <a14:foregroundMark x1="38313" y1="89529" x2="38313" y2="89529"/>
                        <a14:foregroundMark x1="86024" y1="85864" x2="86024" y2="85864"/>
                      </a14:backgroundRemoval>
                    </a14:imgEffect>
                    <a14:imgEffect>
                      <a14:artisticPhotocopy trans="63000" detail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7400" y="4267200"/>
            <a:ext cx="3237902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B2F9B-20A7-45F7-9920-91688CC00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New Chapter 10 section 25</a:t>
            </a:r>
          </a:p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Lender certifies that it has collected fees for the purpose to pay the appraiser.</a:t>
            </a:r>
          </a:p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VA expects payment to take place no longer than 30-45 days.</a:t>
            </a:r>
          </a:p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VA may have lenders be on advance payment for future appraisals.</a:t>
            </a:r>
          </a:p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VA appraisers may NOT require advance payments.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19F2D-E82C-4F3E-A44D-8297B5D0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u="none" strike="noStrike" baseline="0" dirty="0">
                <a:latin typeface="+mn-lt"/>
              </a:rPr>
              <a:t>Payment to appraiser    </a:t>
            </a:r>
          </a:p>
        </p:txBody>
      </p:sp>
    </p:spTree>
    <p:extLst>
      <p:ext uri="{BB962C8B-B14F-4D97-AF65-F5344CB8AC3E}">
        <p14:creationId xmlns:p14="http://schemas.microsoft.com/office/powerpoint/2010/main" val="62102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646E1-014E-48F3-842D-751B7AEDF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New Chapter 10 section 1</a:t>
            </a:r>
          </a:p>
          <a:p>
            <a:r>
              <a:rPr lang="en-US" sz="2800" b="0" i="0" u="none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WebLGY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 will start hard stopping the order of Appraisers unless a COE has been requested.</a:t>
            </a:r>
          </a:p>
          <a:p>
            <a:r>
              <a:rPr lang="en-US" sz="28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This causes undue stress on the system and many canceled orders which appraisers are able to charge a fee.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NOTE: A system enhancement is coming preventing lenders to order 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appraisals               prior to COE.</a:t>
            </a:r>
            <a:endParaRPr lang="en-US" b="0" i="0" u="none" strike="noStrike" baseline="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90D9D-F5BE-4432-8D87-C183FBAA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COE first then the a</a:t>
            </a:r>
            <a:r>
              <a:rPr lang="en-US" i="0" u="none" strike="noStrike" baseline="0" dirty="0">
                <a:latin typeface="+mn-lt"/>
              </a:rPr>
              <a:t>ppraisal</a:t>
            </a:r>
            <a:r>
              <a:rPr lang="en-US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68A1B-2F34-45E9-8A93-A446D7275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7" t="18750" r="9091" b="6888"/>
          <a:stretch/>
        </p:blipFill>
        <p:spPr>
          <a:xfrm>
            <a:off x="7117492" y="4038600"/>
            <a:ext cx="1721708" cy="1813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519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952F8-8289-4E2A-89C9-0DAFFEE73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>
            <a:noAutofit/>
          </a:bodyPr>
          <a:lstStyle/>
          <a:p>
            <a:r>
              <a:rPr lang="en-US" sz="24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New Chapter 13 section 2b, 3d, 3f</a:t>
            </a:r>
          </a:p>
          <a:p>
            <a:r>
              <a:rPr lang="en-US" sz="24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SAR’s are to Personally, review the appraisal report.</a:t>
            </a:r>
          </a:p>
          <a:p>
            <a:r>
              <a:rPr lang="en-US" sz="24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Determine that the appraiser used methodologies that were appropriate.</a:t>
            </a:r>
          </a:p>
          <a:p>
            <a:pPr lvl="1"/>
            <a:r>
              <a:rPr lang="en-US" sz="20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This is where you determine if the report is credible and worthy of belief.  </a:t>
            </a:r>
          </a:p>
          <a:p>
            <a:r>
              <a:rPr lang="en-US" sz="24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If questions are not answered by the appraiser, the SAR should e-mail the RLC for assistance.</a:t>
            </a:r>
          </a:p>
          <a:p>
            <a:r>
              <a:rPr lang="en-US" sz="24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SAR’s are NOT to exert pressure or undue influence on the appraiser to:</a:t>
            </a:r>
          </a:p>
          <a:p>
            <a:pPr lvl="1"/>
            <a:r>
              <a:rPr lang="en-US" sz="24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Change information.</a:t>
            </a:r>
          </a:p>
          <a:p>
            <a:pPr lvl="1"/>
            <a:r>
              <a:rPr lang="en-US" sz="24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Reach a predetermined value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BD84D-A603-4F50-BA49-ACD2129E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i="0" u="none" strike="noStrike" baseline="0" dirty="0">
                <a:latin typeface="+mn-lt"/>
              </a:rPr>
              <a:t>SARs have the authority to ask appraisers for </a:t>
            </a:r>
            <a:r>
              <a:rPr lang="en-US" sz="3100" i="0" u="sng" strike="noStrike" baseline="0" dirty="0">
                <a:latin typeface="+mn-lt"/>
              </a:rPr>
              <a:t>corrections</a:t>
            </a:r>
            <a:r>
              <a:rPr lang="en-US" b="0" i="0" u="sng" strike="noStrike" baseline="0" dirty="0">
                <a:latin typeface="Times New Roman" panose="02020603050405020304" pitchFamily="18" charset="0"/>
              </a:rPr>
              <a:t>.</a:t>
            </a:r>
            <a:r>
              <a:rPr lang="en-US" b="0" i="0" u="none" strike="noStrike" baseline="0" dirty="0">
                <a:solidFill>
                  <a:srgbClr val="2F5496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763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B4C01-925B-45BD-A460-97951CC24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Chapter 10 section 3</a:t>
            </a:r>
          </a:p>
          <a:p>
            <a:r>
              <a:rPr lang="en-US" dirty="0">
                <a:solidFill>
                  <a:schemeClr val="tx2"/>
                </a:solidFill>
              </a:rPr>
              <a:t>The full and executable contact must be up loaded and available to the appraiser. </a:t>
            </a:r>
          </a:p>
          <a:p>
            <a:r>
              <a:rPr lang="en-US" dirty="0">
                <a:solidFill>
                  <a:schemeClr val="tx2"/>
                </a:solidFill>
              </a:rPr>
              <a:t>Any delay in providing the contract will delay the appraiser in their duties. </a:t>
            </a:r>
          </a:p>
          <a:p>
            <a:r>
              <a:rPr lang="en-US" dirty="0">
                <a:solidFill>
                  <a:schemeClr val="tx2"/>
                </a:solidFill>
              </a:rPr>
              <a:t>If any changes to the contact that are made may result in a new appraisal.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CA271-0E66-47C5-9B1E-7E815D5C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0" u="none" strike="noStrike" baseline="0" dirty="0">
                <a:latin typeface="+mn-lt"/>
              </a:rPr>
              <a:t>Changes to contracts</a:t>
            </a:r>
            <a:r>
              <a:rPr lang="en-US" sz="2800" i="0" u="none" strike="noStrike" baseline="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24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5CD981-C2AC-491E-B80C-FD9B51906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556" r="90000">
                        <a14:foregroundMark x1="7556" y1="49000" x2="7556" y2="49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3761581"/>
            <a:ext cx="3524250" cy="2349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FF727-BA8F-4875-B4A6-8D9C32825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New Chapter 12 section 24.</a:t>
            </a:r>
          </a:p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Leased systems must not have value attributed to them. </a:t>
            </a:r>
          </a:p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Leases that are pre-paid all the way through still do not have ownership</a:t>
            </a:r>
          </a:p>
          <a:p>
            <a:r>
              <a:rPr lang="en-US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Owned Systems that have attributed value needs to be credible.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A2095-5C82-4112-810D-C5F02829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u="none" strike="noStrike" baseline="0" dirty="0">
                <a:latin typeface="+mn-lt"/>
              </a:rPr>
              <a:t>Leased equipment i.e. PV system. </a:t>
            </a:r>
          </a:p>
        </p:txBody>
      </p:sp>
    </p:spTree>
    <p:extLst>
      <p:ext uri="{BB962C8B-B14F-4D97-AF65-F5344CB8AC3E}">
        <p14:creationId xmlns:p14="http://schemas.microsoft.com/office/powerpoint/2010/main" val="225272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FD4A57-603F-420A-BD66-09FDBEECA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6" b="95349" l="4274" r="94872">
                        <a14:foregroundMark x1="19231" y1="43256" x2="19231" y2="43256"/>
                        <a14:foregroundMark x1="17949" y1="40930" x2="17949" y2="40930"/>
                        <a14:foregroundMark x1="18376" y1="40000" x2="18376" y2="40000"/>
                        <a14:foregroundMark x1="18376" y1="38140" x2="18376" y2="38140"/>
                        <a14:foregroundMark x1="19231" y1="34884" x2="19231" y2="34884"/>
                        <a14:foregroundMark x1="19231" y1="33488" x2="19231" y2="31628"/>
                        <a14:foregroundMark x1="23504" y1="44651" x2="23504" y2="44651"/>
                        <a14:foregroundMark x1="24786" y1="44186" x2="25641" y2="43721"/>
                        <a14:foregroundMark x1="11966" y1="41395" x2="11966" y2="41395"/>
                        <a14:foregroundMark x1="48291" y1="23256" x2="48291" y2="23256"/>
                        <a14:foregroundMark x1="50000" y1="5116" x2="50000" y2="5116"/>
                        <a14:foregroundMark x1="82051" y1="42326" x2="82051" y2="42326"/>
                        <a14:foregroundMark x1="94872" y1="40465" x2="94872" y2="40465"/>
                        <a14:foregroundMark x1="68803" y1="80930" x2="68803" y2="80930"/>
                        <a14:foregroundMark x1="68376" y1="68837" x2="68376" y2="68837"/>
                        <a14:foregroundMark x1="4274" y1="40000" x2="4274" y2="40000"/>
                        <a14:foregroundMark x1="49573" y1="2326" x2="49573" y2="2326"/>
                        <a14:foregroundMark x1="30769" y1="84651" x2="30769" y2="84651"/>
                        <a14:foregroundMark x1="32479" y1="73488" x2="32479" y2="73488"/>
                        <a14:foregroundMark x1="36752" y1="82326" x2="36752" y2="83256"/>
                        <a14:foregroundMark x1="37179" y1="89302" x2="37179" y2="89302"/>
                        <a14:foregroundMark x1="41026" y1="95349" x2="41026" y2="95349"/>
                        <a14:backgroundMark x1="46581" y1="51628" x2="46581" y2="51628"/>
                        <a14:backgroundMark x1="48291" y1="48837" x2="48291" y2="48837"/>
                        <a14:backgroundMark x1="48291" y1="48372" x2="48291" y2="48372"/>
                        <a14:backgroundMark x1="48718" y1="46047" x2="48718" y2="46047"/>
                        <a14:backgroundMark x1="48718" y1="45581" x2="48718" y2="45581"/>
                        <a14:backgroundMark x1="48718" y1="45581" x2="48718" y2="45581"/>
                        <a14:backgroundMark x1="48718" y1="45581" x2="48718" y2="45581"/>
                        <a14:backgroundMark x1="48718" y1="45581" x2="48718" y2="45581"/>
                        <a14:backgroundMark x1="48718" y1="45581" x2="48718" y2="45581"/>
                        <a14:backgroundMark x1="46154" y1="45581" x2="46154" y2="45581"/>
                        <a14:backgroundMark x1="46154" y1="45581" x2="46154" y2="45581"/>
                        <a14:backgroundMark x1="46154" y1="45581" x2="46154" y2="45581"/>
                        <a14:backgroundMark x1="27778" y1="18140" x2="27778" y2="18140"/>
                        <a14:backgroundMark x1="24359" y1="16744" x2="22650" y2="14884"/>
                        <a14:backgroundMark x1="21368" y1="14419" x2="19658" y2="13488"/>
                        <a14:backgroundMark x1="18803" y1="13488" x2="17521" y2="13488"/>
                        <a14:backgroundMark x1="15812" y1="13488" x2="12821" y2="13488"/>
                        <a14:backgroundMark x1="11966" y1="13953" x2="10684" y2="15814"/>
                        <a14:backgroundMark x1="10256" y1="16279" x2="9829" y2="18605"/>
                        <a14:backgroundMark x1="9829" y1="19070" x2="11111" y2="19070"/>
                        <a14:backgroundMark x1="13675" y1="15814" x2="21368" y2="15349"/>
                        <a14:backgroundMark x1="22650" y1="16279" x2="23504" y2="18140"/>
                        <a14:backgroundMark x1="23932" y1="18605" x2="24359" y2="195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4724400"/>
            <a:ext cx="2271323" cy="208689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1111D-C9D0-4976-8CB0-EFDA411E6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67126"/>
            <a:ext cx="8001000" cy="4525963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When emailing the RLC to withdraw a case, include the appraiser on the email. This saves us a step.</a:t>
            </a:r>
          </a:p>
          <a:p>
            <a:r>
              <a:rPr lang="en-US" sz="28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Reconsideration of Value (ROV) needs data that is relevant, logical, and sales need to compare to the property.</a:t>
            </a:r>
          </a:p>
          <a:p>
            <a:r>
              <a:rPr lang="en-US" sz="28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Don’t confuse an ROV with an appraiser complaint. </a:t>
            </a:r>
          </a:p>
          <a:p>
            <a:r>
              <a:rPr lang="en-US" sz="2800" b="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</a:rPr>
              <a:t>Before calling or emailing with questions, it is important to read the Lenders Handbook and recent circulars pertaining to the inquiry.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060E3-3D39-4E80-B05F-4EE09444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General Comments </a:t>
            </a:r>
          </a:p>
        </p:txBody>
      </p:sp>
    </p:spTree>
    <p:extLst>
      <p:ext uri="{BB962C8B-B14F-4D97-AF65-F5344CB8AC3E}">
        <p14:creationId xmlns:p14="http://schemas.microsoft.com/office/powerpoint/2010/main" val="164175338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- USB Slides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aster - USB Slides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eme1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284C8848-A922-4298-B2CD-8A402A39EC0B}" vid="{47E05427-AD2D-4A87-84B5-A826533E0D24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7114</TotalTime>
  <Words>621</Words>
  <Application>Microsoft Office PowerPoint</Application>
  <PresentationFormat>On-screen Show (4:3)</PresentationFormat>
  <Paragraphs>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MS PGothic</vt:lpstr>
      <vt:lpstr>Arial</vt:lpstr>
      <vt:lpstr>Calibri</vt:lpstr>
      <vt:lpstr>Georgia</vt:lpstr>
      <vt:lpstr>Myriad Pro</vt:lpstr>
      <vt:lpstr>Times New Roman</vt:lpstr>
      <vt:lpstr>Master - USB Slides_Final</vt:lpstr>
      <vt:lpstr>1_Master - USB Slides_Final</vt:lpstr>
      <vt:lpstr>Theme1</vt:lpstr>
      <vt:lpstr>1_Custom Design</vt:lpstr>
      <vt:lpstr>Custom Design</vt:lpstr>
      <vt:lpstr>Valuation Officers Top 10</vt:lpstr>
      <vt:lpstr>Case transfer between lenders </vt:lpstr>
      <vt:lpstr>Lender Certify Repair inspections  </vt:lpstr>
      <vt:lpstr>Payment to appraiser    </vt:lpstr>
      <vt:lpstr>COE first then the appraisal. </vt:lpstr>
      <vt:lpstr>SARs have the authority to ask appraisers for corrections. </vt:lpstr>
      <vt:lpstr>Changes to contracts.</vt:lpstr>
      <vt:lpstr>Leased equipment i.e. PV system. </vt:lpstr>
      <vt:lpstr>General Comments </vt:lpstr>
      <vt:lpstr>General Comments cont. </vt:lpstr>
      <vt:lpstr>PowerPoint Presentation</vt:lpstr>
    </vt:vector>
  </TitlesOfParts>
  <Company>Dept. of Veterans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Brandon, VBAVACO</dc:creator>
  <cp:lastModifiedBy>Heaslet, James, VBAVACO</cp:lastModifiedBy>
  <cp:revision>429</cp:revision>
  <cp:lastPrinted>2014-10-08T12:33:41Z</cp:lastPrinted>
  <dcterms:created xsi:type="dcterms:W3CDTF">2013-06-06T13:19:15Z</dcterms:created>
  <dcterms:modified xsi:type="dcterms:W3CDTF">2019-04-17T15:36:02Z</dcterms:modified>
</cp:coreProperties>
</file>