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5"/>
  </p:sldMasterIdLst>
  <p:notesMasterIdLst>
    <p:notesMasterId r:id="rId16"/>
  </p:notesMasterIdLst>
  <p:handoutMasterIdLst>
    <p:handoutMasterId r:id="rId17"/>
  </p:handoutMasterIdLst>
  <p:sldIdLst>
    <p:sldId id="269" r:id="rId6"/>
    <p:sldId id="423" r:id="rId7"/>
    <p:sldId id="430" r:id="rId8"/>
    <p:sldId id="431" r:id="rId9"/>
    <p:sldId id="432" r:id="rId10"/>
    <p:sldId id="433" r:id="rId11"/>
    <p:sldId id="434" r:id="rId12"/>
    <p:sldId id="425" r:id="rId13"/>
    <p:sldId id="436" r:id="rId14"/>
    <p:sldId id="435" r:id="rId15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cott, Brandon, VBAVACO" initials="SBV" lastIdx="3" clrIdx="0"/>
  <p:cmAuthor id="1" name="Deaso, Robert Colin, VBAVACO" initials="DRCV" lastIdx="2" clrIdx="1">
    <p:extLst>
      <p:ext uri="{19B8F6BF-5375-455C-9EA6-DF929625EA0E}">
        <p15:presenceInfo xmlns:p15="http://schemas.microsoft.com/office/powerpoint/2012/main" userId="S-1-5-21-1409082233-764733703-682003330-2691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3" autoAdjust="0"/>
    <p:restoredTop sz="77167" autoAdjust="0"/>
  </p:normalViewPr>
  <p:slideViewPr>
    <p:cSldViewPr>
      <p:cViewPr varScale="1">
        <p:scale>
          <a:sx n="95" d="100"/>
          <a:sy n="95" d="100"/>
        </p:scale>
        <p:origin x="92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375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Circulars (i.e. VA Policy Actions)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19</c:v>
                </c:pt>
                <c:pt idx="1">
                  <c:v>18</c:v>
                </c:pt>
                <c:pt idx="2">
                  <c:v>23</c:v>
                </c:pt>
                <c:pt idx="3">
                  <c:v>19</c:v>
                </c:pt>
                <c:pt idx="4">
                  <c:v>32</c:v>
                </c:pt>
                <c:pt idx="5">
                  <c:v>42</c:v>
                </c:pt>
                <c:pt idx="6">
                  <c:v>37</c:v>
                </c:pt>
                <c:pt idx="7">
                  <c:v>32</c:v>
                </c:pt>
                <c:pt idx="8">
                  <c:v>52</c:v>
                </c:pt>
                <c:pt idx="9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29-4D15-8070-358C5AE919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8882600"/>
        <c:axId val="429301680"/>
      </c:lineChart>
      <c:catAx>
        <c:axId val="428882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9301680"/>
        <c:crosses val="autoZero"/>
        <c:auto val="1"/>
        <c:lblAlgn val="ctr"/>
        <c:lblOffset val="100"/>
        <c:noMultiLvlLbl val="0"/>
      </c:catAx>
      <c:valAx>
        <c:axId val="429301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8882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89E6AF-9D6D-43D6-ADA8-1DA0F913DE26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A6A6C22E-4088-4D45-B90C-EB58874A4374}">
      <dgm:prSet phldrT="[Text]"/>
      <dgm:spPr/>
      <dgm:t>
        <a:bodyPr/>
        <a:lstStyle/>
        <a:p>
          <a:r>
            <a:rPr lang="en-US" dirty="0"/>
            <a:t>Communications</a:t>
          </a:r>
        </a:p>
      </dgm:t>
    </dgm:pt>
    <dgm:pt modelId="{883E96D7-5DEB-4798-8F61-0B6205041DE9}" type="parTrans" cxnId="{3592200C-308C-4421-AABA-473CC2D28471}">
      <dgm:prSet/>
      <dgm:spPr/>
      <dgm:t>
        <a:bodyPr/>
        <a:lstStyle/>
        <a:p>
          <a:endParaRPr lang="en-US"/>
        </a:p>
      </dgm:t>
    </dgm:pt>
    <dgm:pt modelId="{1459DD69-08C1-43E2-A22E-2B1F5BB48CE1}" type="sibTrans" cxnId="{3592200C-308C-4421-AABA-473CC2D28471}">
      <dgm:prSet/>
      <dgm:spPr/>
      <dgm:t>
        <a:bodyPr/>
        <a:lstStyle/>
        <a:p>
          <a:endParaRPr lang="en-US"/>
        </a:p>
      </dgm:t>
    </dgm:pt>
    <dgm:pt modelId="{6B21805D-FB12-4D55-955E-8489A1D8330F}">
      <dgm:prSet phldrT="[Text]"/>
      <dgm:spPr/>
      <dgm:t>
        <a:bodyPr/>
        <a:lstStyle/>
        <a:p>
          <a:r>
            <a:rPr lang="en-US" dirty="0"/>
            <a:t>Training</a:t>
          </a:r>
        </a:p>
      </dgm:t>
    </dgm:pt>
    <dgm:pt modelId="{CADCE203-A08C-4403-BAC2-2196587D3DB6}" type="parTrans" cxnId="{08EB39D8-9317-46DA-A4B0-B6CD47E63773}">
      <dgm:prSet/>
      <dgm:spPr/>
      <dgm:t>
        <a:bodyPr/>
        <a:lstStyle/>
        <a:p>
          <a:endParaRPr lang="en-US"/>
        </a:p>
      </dgm:t>
    </dgm:pt>
    <dgm:pt modelId="{BA58405D-EB7A-4297-9103-B1629BB6BA7C}" type="sibTrans" cxnId="{08EB39D8-9317-46DA-A4B0-B6CD47E63773}">
      <dgm:prSet/>
      <dgm:spPr/>
      <dgm:t>
        <a:bodyPr/>
        <a:lstStyle/>
        <a:p>
          <a:endParaRPr lang="en-US"/>
        </a:p>
      </dgm:t>
    </dgm:pt>
    <dgm:pt modelId="{A1B0199A-8BFC-4EDF-92C7-5E385C9CEEE2}">
      <dgm:prSet phldrT="[Text]"/>
      <dgm:spPr/>
      <dgm:t>
        <a:bodyPr/>
        <a:lstStyle/>
        <a:p>
          <a:r>
            <a:rPr lang="en-US" dirty="0"/>
            <a:t>Policy</a:t>
          </a:r>
        </a:p>
      </dgm:t>
    </dgm:pt>
    <dgm:pt modelId="{394B9039-9B90-4E21-BF01-1B7FE7C2964F}" type="parTrans" cxnId="{EFA4E809-AC27-4922-ACC1-B6A375C92977}">
      <dgm:prSet/>
      <dgm:spPr/>
      <dgm:t>
        <a:bodyPr/>
        <a:lstStyle/>
        <a:p>
          <a:endParaRPr lang="en-US"/>
        </a:p>
      </dgm:t>
    </dgm:pt>
    <dgm:pt modelId="{54F916D2-4128-44F4-AD1B-9F131D9932E4}" type="sibTrans" cxnId="{EFA4E809-AC27-4922-ACC1-B6A375C92977}">
      <dgm:prSet/>
      <dgm:spPr/>
      <dgm:t>
        <a:bodyPr/>
        <a:lstStyle/>
        <a:p>
          <a:endParaRPr lang="en-US"/>
        </a:p>
      </dgm:t>
    </dgm:pt>
    <dgm:pt modelId="{36ECFA1D-E30B-4ADF-91DE-90EAD96F05C9}" type="pres">
      <dgm:prSet presAssocID="{A889E6AF-9D6D-43D6-ADA8-1DA0F913DE2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E53A129-E62C-4419-BE89-1D4636131776}" type="pres">
      <dgm:prSet presAssocID="{A6A6C22E-4088-4D45-B90C-EB58874A4374}" presName="gear1" presStyleLbl="node1" presStyleIdx="0" presStyleCnt="3">
        <dgm:presLayoutVars>
          <dgm:chMax val="1"/>
          <dgm:bulletEnabled val="1"/>
        </dgm:presLayoutVars>
      </dgm:prSet>
      <dgm:spPr/>
    </dgm:pt>
    <dgm:pt modelId="{93BE8732-17E6-44CB-9FE7-2A04A55F5ECB}" type="pres">
      <dgm:prSet presAssocID="{A6A6C22E-4088-4D45-B90C-EB58874A4374}" presName="gear1srcNode" presStyleLbl="node1" presStyleIdx="0" presStyleCnt="3"/>
      <dgm:spPr/>
    </dgm:pt>
    <dgm:pt modelId="{50B9D9C9-40B3-4522-AB3B-A67944E7E1F8}" type="pres">
      <dgm:prSet presAssocID="{A6A6C22E-4088-4D45-B90C-EB58874A4374}" presName="gear1dstNode" presStyleLbl="node1" presStyleIdx="0" presStyleCnt="3"/>
      <dgm:spPr/>
    </dgm:pt>
    <dgm:pt modelId="{39B3F114-F578-4653-86A1-0F4BE8D66BB2}" type="pres">
      <dgm:prSet presAssocID="{6B21805D-FB12-4D55-955E-8489A1D8330F}" presName="gear2" presStyleLbl="node1" presStyleIdx="1" presStyleCnt="3">
        <dgm:presLayoutVars>
          <dgm:chMax val="1"/>
          <dgm:bulletEnabled val="1"/>
        </dgm:presLayoutVars>
      </dgm:prSet>
      <dgm:spPr/>
    </dgm:pt>
    <dgm:pt modelId="{E2D19DAB-4D1D-4EAB-A379-447317EB4381}" type="pres">
      <dgm:prSet presAssocID="{6B21805D-FB12-4D55-955E-8489A1D8330F}" presName="gear2srcNode" presStyleLbl="node1" presStyleIdx="1" presStyleCnt="3"/>
      <dgm:spPr/>
    </dgm:pt>
    <dgm:pt modelId="{97E33FF4-34CE-48E9-9416-C4848AF7EEBF}" type="pres">
      <dgm:prSet presAssocID="{6B21805D-FB12-4D55-955E-8489A1D8330F}" presName="gear2dstNode" presStyleLbl="node1" presStyleIdx="1" presStyleCnt="3"/>
      <dgm:spPr/>
    </dgm:pt>
    <dgm:pt modelId="{D3DB3614-63E2-4565-AF97-B1D5DBE67F9E}" type="pres">
      <dgm:prSet presAssocID="{A1B0199A-8BFC-4EDF-92C7-5E385C9CEEE2}" presName="gear3" presStyleLbl="node1" presStyleIdx="2" presStyleCnt="3"/>
      <dgm:spPr/>
    </dgm:pt>
    <dgm:pt modelId="{A9349AC2-341C-4C3F-AA56-CEAB77026FA8}" type="pres">
      <dgm:prSet presAssocID="{A1B0199A-8BFC-4EDF-92C7-5E385C9CEEE2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4436DB4B-89CE-4E96-B78C-9D368374AB21}" type="pres">
      <dgm:prSet presAssocID="{A1B0199A-8BFC-4EDF-92C7-5E385C9CEEE2}" presName="gear3srcNode" presStyleLbl="node1" presStyleIdx="2" presStyleCnt="3"/>
      <dgm:spPr/>
    </dgm:pt>
    <dgm:pt modelId="{79CD2245-F600-4D55-9F86-6C81AD92F366}" type="pres">
      <dgm:prSet presAssocID="{A1B0199A-8BFC-4EDF-92C7-5E385C9CEEE2}" presName="gear3dstNode" presStyleLbl="node1" presStyleIdx="2" presStyleCnt="3"/>
      <dgm:spPr/>
    </dgm:pt>
    <dgm:pt modelId="{E5800415-8A7C-44AE-8360-EF5F64CE4751}" type="pres">
      <dgm:prSet presAssocID="{1459DD69-08C1-43E2-A22E-2B1F5BB48CE1}" presName="connector1" presStyleLbl="sibTrans2D1" presStyleIdx="0" presStyleCnt="3"/>
      <dgm:spPr/>
    </dgm:pt>
    <dgm:pt modelId="{95B1D77F-1B72-44DD-964E-A00771054071}" type="pres">
      <dgm:prSet presAssocID="{BA58405D-EB7A-4297-9103-B1629BB6BA7C}" presName="connector2" presStyleLbl="sibTrans2D1" presStyleIdx="1" presStyleCnt="3"/>
      <dgm:spPr/>
    </dgm:pt>
    <dgm:pt modelId="{46C70636-E8B1-4752-826E-D989092159B6}" type="pres">
      <dgm:prSet presAssocID="{54F916D2-4128-44F4-AD1B-9F131D9932E4}" presName="connector3" presStyleLbl="sibTrans2D1" presStyleIdx="2" presStyleCnt="3"/>
      <dgm:spPr/>
    </dgm:pt>
  </dgm:ptLst>
  <dgm:cxnLst>
    <dgm:cxn modelId="{EFA4E809-AC27-4922-ACC1-B6A375C92977}" srcId="{A889E6AF-9D6D-43D6-ADA8-1DA0F913DE26}" destId="{A1B0199A-8BFC-4EDF-92C7-5E385C9CEEE2}" srcOrd="2" destOrd="0" parTransId="{394B9039-9B90-4E21-BF01-1B7FE7C2964F}" sibTransId="{54F916D2-4128-44F4-AD1B-9F131D9932E4}"/>
    <dgm:cxn modelId="{3592200C-308C-4421-AABA-473CC2D28471}" srcId="{A889E6AF-9D6D-43D6-ADA8-1DA0F913DE26}" destId="{A6A6C22E-4088-4D45-B90C-EB58874A4374}" srcOrd="0" destOrd="0" parTransId="{883E96D7-5DEB-4798-8F61-0B6205041DE9}" sibTransId="{1459DD69-08C1-43E2-A22E-2B1F5BB48CE1}"/>
    <dgm:cxn modelId="{FFFCAF11-5847-403F-8AFA-E60B22319526}" type="presOf" srcId="{A1B0199A-8BFC-4EDF-92C7-5E385C9CEEE2}" destId="{D3DB3614-63E2-4565-AF97-B1D5DBE67F9E}" srcOrd="0" destOrd="0" presId="urn:microsoft.com/office/officeart/2005/8/layout/gear1"/>
    <dgm:cxn modelId="{89FD9F15-D2C3-48E7-9167-ABA1DEAF9D9A}" type="presOf" srcId="{A1B0199A-8BFC-4EDF-92C7-5E385C9CEEE2}" destId="{4436DB4B-89CE-4E96-B78C-9D368374AB21}" srcOrd="2" destOrd="0" presId="urn:microsoft.com/office/officeart/2005/8/layout/gear1"/>
    <dgm:cxn modelId="{2969E538-BCCA-4E28-9283-BB94403F8E72}" type="presOf" srcId="{1459DD69-08C1-43E2-A22E-2B1F5BB48CE1}" destId="{E5800415-8A7C-44AE-8360-EF5F64CE4751}" srcOrd="0" destOrd="0" presId="urn:microsoft.com/office/officeart/2005/8/layout/gear1"/>
    <dgm:cxn modelId="{E329BB62-609A-4BD1-ACE1-38756D182372}" type="presOf" srcId="{A6A6C22E-4088-4D45-B90C-EB58874A4374}" destId="{50B9D9C9-40B3-4522-AB3B-A67944E7E1F8}" srcOrd="2" destOrd="0" presId="urn:microsoft.com/office/officeart/2005/8/layout/gear1"/>
    <dgm:cxn modelId="{CB09E144-435D-4E97-8532-F7067BAA53E7}" type="presOf" srcId="{A1B0199A-8BFC-4EDF-92C7-5E385C9CEEE2}" destId="{A9349AC2-341C-4C3F-AA56-CEAB77026FA8}" srcOrd="1" destOrd="0" presId="urn:microsoft.com/office/officeart/2005/8/layout/gear1"/>
    <dgm:cxn modelId="{3C9B436B-AB25-4AFB-B86A-7402562DD3B0}" type="presOf" srcId="{A6A6C22E-4088-4D45-B90C-EB58874A4374}" destId="{93BE8732-17E6-44CB-9FE7-2A04A55F5ECB}" srcOrd="1" destOrd="0" presId="urn:microsoft.com/office/officeart/2005/8/layout/gear1"/>
    <dgm:cxn modelId="{DF08B66F-35D3-478E-BF5D-12CF5B07163E}" type="presOf" srcId="{A1B0199A-8BFC-4EDF-92C7-5E385C9CEEE2}" destId="{79CD2245-F600-4D55-9F86-6C81AD92F366}" srcOrd="3" destOrd="0" presId="urn:microsoft.com/office/officeart/2005/8/layout/gear1"/>
    <dgm:cxn modelId="{7E754E5A-F966-452A-9FE2-A0E437216C49}" type="presOf" srcId="{A889E6AF-9D6D-43D6-ADA8-1DA0F913DE26}" destId="{36ECFA1D-E30B-4ADF-91DE-90EAD96F05C9}" srcOrd="0" destOrd="0" presId="urn:microsoft.com/office/officeart/2005/8/layout/gear1"/>
    <dgm:cxn modelId="{830E1082-BCB7-490C-96D8-92A57194E3AD}" type="presOf" srcId="{6B21805D-FB12-4D55-955E-8489A1D8330F}" destId="{97E33FF4-34CE-48E9-9416-C4848AF7EEBF}" srcOrd="2" destOrd="0" presId="urn:microsoft.com/office/officeart/2005/8/layout/gear1"/>
    <dgm:cxn modelId="{0ED53C9C-26C3-470F-96BF-31045BDB58A1}" type="presOf" srcId="{6B21805D-FB12-4D55-955E-8489A1D8330F}" destId="{39B3F114-F578-4653-86A1-0F4BE8D66BB2}" srcOrd="0" destOrd="0" presId="urn:microsoft.com/office/officeart/2005/8/layout/gear1"/>
    <dgm:cxn modelId="{EEFBA3C4-8416-4733-8D12-68A083E4DE39}" type="presOf" srcId="{54F916D2-4128-44F4-AD1B-9F131D9932E4}" destId="{46C70636-E8B1-4752-826E-D989092159B6}" srcOrd="0" destOrd="0" presId="urn:microsoft.com/office/officeart/2005/8/layout/gear1"/>
    <dgm:cxn modelId="{08EB39D8-9317-46DA-A4B0-B6CD47E63773}" srcId="{A889E6AF-9D6D-43D6-ADA8-1DA0F913DE26}" destId="{6B21805D-FB12-4D55-955E-8489A1D8330F}" srcOrd="1" destOrd="0" parTransId="{CADCE203-A08C-4403-BAC2-2196587D3DB6}" sibTransId="{BA58405D-EB7A-4297-9103-B1629BB6BA7C}"/>
    <dgm:cxn modelId="{F29C32F1-EBF8-454A-9D62-A31B35D330A5}" type="presOf" srcId="{6B21805D-FB12-4D55-955E-8489A1D8330F}" destId="{E2D19DAB-4D1D-4EAB-A379-447317EB4381}" srcOrd="1" destOrd="0" presId="urn:microsoft.com/office/officeart/2005/8/layout/gear1"/>
    <dgm:cxn modelId="{804ABAF2-89D0-4F28-9EEA-631752034799}" type="presOf" srcId="{A6A6C22E-4088-4D45-B90C-EB58874A4374}" destId="{9E53A129-E62C-4419-BE89-1D4636131776}" srcOrd="0" destOrd="0" presId="urn:microsoft.com/office/officeart/2005/8/layout/gear1"/>
    <dgm:cxn modelId="{38E515F4-42F7-4A50-B256-628B8AD5E806}" type="presOf" srcId="{BA58405D-EB7A-4297-9103-B1629BB6BA7C}" destId="{95B1D77F-1B72-44DD-964E-A00771054071}" srcOrd="0" destOrd="0" presId="urn:microsoft.com/office/officeart/2005/8/layout/gear1"/>
    <dgm:cxn modelId="{AEF679DF-1207-4F2F-AE4D-F71936B9AA9C}" type="presParOf" srcId="{36ECFA1D-E30B-4ADF-91DE-90EAD96F05C9}" destId="{9E53A129-E62C-4419-BE89-1D4636131776}" srcOrd="0" destOrd="0" presId="urn:microsoft.com/office/officeart/2005/8/layout/gear1"/>
    <dgm:cxn modelId="{D813FF2F-E618-41E3-8FD9-A16D855F3560}" type="presParOf" srcId="{36ECFA1D-E30B-4ADF-91DE-90EAD96F05C9}" destId="{93BE8732-17E6-44CB-9FE7-2A04A55F5ECB}" srcOrd="1" destOrd="0" presId="urn:microsoft.com/office/officeart/2005/8/layout/gear1"/>
    <dgm:cxn modelId="{2745423B-4E34-4AC1-B271-67750BFAFB25}" type="presParOf" srcId="{36ECFA1D-E30B-4ADF-91DE-90EAD96F05C9}" destId="{50B9D9C9-40B3-4522-AB3B-A67944E7E1F8}" srcOrd="2" destOrd="0" presId="urn:microsoft.com/office/officeart/2005/8/layout/gear1"/>
    <dgm:cxn modelId="{AB72D236-9838-46D9-8743-39D9A29F3554}" type="presParOf" srcId="{36ECFA1D-E30B-4ADF-91DE-90EAD96F05C9}" destId="{39B3F114-F578-4653-86A1-0F4BE8D66BB2}" srcOrd="3" destOrd="0" presId="urn:microsoft.com/office/officeart/2005/8/layout/gear1"/>
    <dgm:cxn modelId="{2F2079A6-5F64-4C1E-AAA9-C69AA9CCAE42}" type="presParOf" srcId="{36ECFA1D-E30B-4ADF-91DE-90EAD96F05C9}" destId="{E2D19DAB-4D1D-4EAB-A379-447317EB4381}" srcOrd="4" destOrd="0" presId="urn:microsoft.com/office/officeart/2005/8/layout/gear1"/>
    <dgm:cxn modelId="{69E9D34F-8A54-45C5-AA23-0E6ED76A4A30}" type="presParOf" srcId="{36ECFA1D-E30B-4ADF-91DE-90EAD96F05C9}" destId="{97E33FF4-34CE-48E9-9416-C4848AF7EEBF}" srcOrd="5" destOrd="0" presId="urn:microsoft.com/office/officeart/2005/8/layout/gear1"/>
    <dgm:cxn modelId="{287E050B-C4EF-49A5-A407-9933EE1595C4}" type="presParOf" srcId="{36ECFA1D-E30B-4ADF-91DE-90EAD96F05C9}" destId="{D3DB3614-63E2-4565-AF97-B1D5DBE67F9E}" srcOrd="6" destOrd="0" presId="urn:microsoft.com/office/officeart/2005/8/layout/gear1"/>
    <dgm:cxn modelId="{0F7C60CD-BB0B-4F06-A8DF-5E0E0CC877F2}" type="presParOf" srcId="{36ECFA1D-E30B-4ADF-91DE-90EAD96F05C9}" destId="{A9349AC2-341C-4C3F-AA56-CEAB77026FA8}" srcOrd="7" destOrd="0" presId="urn:microsoft.com/office/officeart/2005/8/layout/gear1"/>
    <dgm:cxn modelId="{5496F316-EC08-4FE7-B21C-49BC5443BB85}" type="presParOf" srcId="{36ECFA1D-E30B-4ADF-91DE-90EAD96F05C9}" destId="{4436DB4B-89CE-4E96-B78C-9D368374AB21}" srcOrd="8" destOrd="0" presId="urn:microsoft.com/office/officeart/2005/8/layout/gear1"/>
    <dgm:cxn modelId="{B4DCF839-974F-4B86-8A3E-E861709FC782}" type="presParOf" srcId="{36ECFA1D-E30B-4ADF-91DE-90EAD96F05C9}" destId="{79CD2245-F600-4D55-9F86-6C81AD92F366}" srcOrd="9" destOrd="0" presId="urn:microsoft.com/office/officeart/2005/8/layout/gear1"/>
    <dgm:cxn modelId="{6C2E48FF-8E6E-492E-B769-F399C66DA2AE}" type="presParOf" srcId="{36ECFA1D-E30B-4ADF-91DE-90EAD96F05C9}" destId="{E5800415-8A7C-44AE-8360-EF5F64CE4751}" srcOrd="10" destOrd="0" presId="urn:microsoft.com/office/officeart/2005/8/layout/gear1"/>
    <dgm:cxn modelId="{2BE5D76F-161B-461F-8A7F-80ED7200B52F}" type="presParOf" srcId="{36ECFA1D-E30B-4ADF-91DE-90EAD96F05C9}" destId="{95B1D77F-1B72-44DD-964E-A00771054071}" srcOrd="11" destOrd="0" presId="urn:microsoft.com/office/officeart/2005/8/layout/gear1"/>
    <dgm:cxn modelId="{4FC415D5-00A1-4691-A169-85DD48426D7A}" type="presParOf" srcId="{36ECFA1D-E30B-4ADF-91DE-90EAD96F05C9}" destId="{46C70636-E8B1-4752-826E-D989092159B6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53A129-E62C-4419-BE89-1D4636131776}">
      <dsp:nvSpPr>
        <dsp:cNvPr id="0" name=""/>
        <dsp:cNvSpPr/>
      </dsp:nvSpPr>
      <dsp:spPr>
        <a:xfrm>
          <a:off x="1817370" y="2061051"/>
          <a:ext cx="2221230" cy="2221230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Communications</a:t>
          </a:r>
        </a:p>
      </dsp:txBody>
      <dsp:txXfrm>
        <a:off x="2263936" y="2581364"/>
        <a:ext cx="1328098" cy="1141758"/>
      </dsp:txXfrm>
    </dsp:sp>
    <dsp:sp modelId="{39B3F114-F578-4653-86A1-0F4BE8D66BB2}">
      <dsp:nvSpPr>
        <dsp:cNvPr id="0" name=""/>
        <dsp:cNvSpPr/>
      </dsp:nvSpPr>
      <dsp:spPr>
        <a:xfrm>
          <a:off x="525018" y="1536033"/>
          <a:ext cx="1615440" cy="161544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Training</a:t>
          </a:r>
        </a:p>
      </dsp:txBody>
      <dsp:txXfrm>
        <a:off x="931710" y="1945183"/>
        <a:ext cx="802056" cy="797140"/>
      </dsp:txXfrm>
    </dsp:sp>
    <dsp:sp modelId="{D3DB3614-63E2-4565-AF97-B1D5DBE67F9E}">
      <dsp:nvSpPr>
        <dsp:cNvPr id="0" name=""/>
        <dsp:cNvSpPr/>
      </dsp:nvSpPr>
      <dsp:spPr>
        <a:xfrm rot="20700000">
          <a:off x="1429829" y="421544"/>
          <a:ext cx="1582801" cy="1582801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Policy</a:t>
          </a:r>
        </a:p>
      </dsp:txBody>
      <dsp:txXfrm rot="-20700000">
        <a:off x="1776984" y="768699"/>
        <a:ext cx="888492" cy="888492"/>
      </dsp:txXfrm>
    </dsp:sp>
    <dsp:sp modelId="{E5800415-8A7C-44AE-8360-EF5F64CE4751}">
      <dsp:nvSpPr>
        <dsp:cNvPr id="0" name=""/>
        <dsp:cNvSpPr/>
      </dsp:nvSpPr>
      <dsp:spPr>
        <a:xfrm>
          <a:off x="1644873" y="1726837"/>
          <a:ext cx="2843174" cy="2843174"/>
        </a:xfrm>
        <a:prstGeom prst="circularArrow">
          <a:avLst>
            <a:gd name="adj1" fmla="val 4687"/>
            <a:gd name="adj2" fmla="val 299029"/>
            <a:gd name="adj3" fmla="val 2512446"/>
            <a:gd name="adj4" fmla="val 15869313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B1D77F-1B72-44DD-964E-A00771054071}">
      <dsp:nvSpPr>
        <dsp:cNvPr id="0" name=""/>
        <dsp:cNvSpPr/>
      </dsp:nvSpPr>
      <dsp:spPr>
        <a:xfrm>
          <a:off x="238926" y="1179265"/>
          <a:ext cx="2065743" cy="206574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C70636-E8B1-4752-826E-D989092159B6}">
      <dsp:nvSpPr>
        <dsp:cNvPr id="0" name=""/>
        <dsp:cNvSpPr/>
      </dsp:nvSpPr>
      <dsp:spPr>
        <a:xfrm>
          <a:off x="1063710" y="75519"/>
          <a:ext cx="2227287" cy="222728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918" tIns="46460" rIns="92918" bIns="4646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9" y="0"/>
            <a:ext cx="3011699" cy="461804"/>
          </a:xfrm>
          <a:prstGeom prst="rect">
            <a:avLst/>
          </a:prstGeom>
        </p:spPr>
        <p:txBody>
          <a:bodyPr vert="horz" lIns="92918" tIns="46460" rIns="92918" bIns="46460" rtlCol="0"/>
          <a:lstStyle>
            <a:lvl1pPr algn="r">
              <a:defRPr sz="1200"/>
            </a:lvl1pPr>
          </a:lstStyle>
          <a:p>
            <a:fld id="{D378DE80-9498-45F1-9FDD-F830B8366044}" type="datetimeFigureOut">
              <a:rPr lang="en-US" smtClean="0"/>
              <a:t>04/19/2019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918" tIns="46460" rIns="92918" bIns="4646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9" y="8772668"/>
            <a:ext cx="3011699" cy="461804"/>
          </a:xfrm>
          <a:prstGeom prst="rect">
            <a:avLst/>
          </a:prstGeom>
        </p:spPr>
        <p:txBody>
          <a:bodyPr vert="horz" lIns="92918" tIns="46460" rIns="92918" bIns="46460" rtlCol="0" anchor="b"/>
          <a:lstStyle>
            <a:lvl1pPr algn="r">
              <a:defRPr sz="1200"/>
            </a:lvl1pPr>
          </a:lstStyle>
          <a:p>
            <a:fld id="{7E43ED2E-7FBD-4343-B911-CBC7664B76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973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918" tIns="46460" rIns="92918" bIns="4646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1804"/>
          </a:xfrm>
          <a:prstGeom prst="rect">
            <a:avLst/>
          </a:prstGeom>
        </p:spPr>
        <p:txBody>
          <a:bodyPr vert="horz" lIns="92918" tIns="46460" rIns="92918" bIns="46460" rtlCol="0"/>
          <a:lstStyle>
            <a:lvl1pPr algn="r">
              <a:defRPr sz="1200"/>
            </a:lvl1pPr>
          </a:lstStyle>
          <a:p>
            <a:fld id="{BBD9FB31-0ED2-42CD-BFA8-0D8D30FCBDBE}" type="datetimeFigureOut">
              <a:rPr lang="en-US" smtClean="0"/>
              <a:t>04/19/2019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0563"/>
            <a:ext cx="4619625" cy="3465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18" tIns="46460" rIns="92918" bIns="4646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918" tIns="46460" rIns="92918" bIns="4646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918" tIns="46460" rIns="92918" bIns="4646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68"/>
            <a:ext cx="3011699" cy="461804"/>
          </a:xfrm>
          <a:prstGeom prst="rect">
            <a:avLst/>
          </a:prstGeom>
        </p:spPr>
        <p:txBody>
          <a:bodyPr vert="horz" lIns="92918" tIns="46460" rIns="92918" bIns="46460" rtlCol="0" anchor="b"/>
          <a:lstStyle>
            <a:lvl1pPr algn="r">
              <a:defRPr sz="1200"/>
            </a:lvl1pPr>
          </a:lstStyle>
          <a:p>
            <a:fld id="{C0C607DC-E5A7-4CFE-8165-5B270512D7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905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you, Molly – and welcome everyone – I’m truly grateful for the opportunity to talk to you today about an exceptionally valuable benefit – the VA-guaranteed Home Loan benefit.</a:t>
            </a:r>
          </a:p>
          <a:p>
            <a:endParaRPr lang="en-US" dirty="0"/>
          </a:p>
          <a:p>
            <a:r>
              <a:rPr lang="en-US" dirty="0"/>
              <a:t>I think it’s always helpful for the audience to have some background on the presenter, so I’d like to briefly introduce myself.</a:t>
            </a:r>
          </a:p>
          <a:p>
            <a:endParaRPr lang="en-US" dirty="0"/>
          </a:p>
          <a:p>
            <a:r>
              <a:rPr lang="en-US" dirty="0"/>
              <a:t>I retired with just over 21 years from the Air Force – I spent half that time enlisted and half as a commissioned officer.  Following retirement, I went to work with the Small Business Administration – on their Disaster side, and was deployed to NY following 9/11 to process loans for businesses affected by the disaster. I then obtained my Certified Financial Planner – or CFP – designation and worked in the financial planning industry for a few years before taking a position with VA at our Houston Regional Loan Center.  For the past 8 years, I’ve worked our Central Office in Washington, DC – first on the Policy staff and now in my current role as Lender Liaison.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607DC-E5A7-4CFE-8165-5B270512D7A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815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9B6C4-39F8-4822-AF44-3E1909BEC4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5376954"/>
            <a:ext cx="9144000" cy="14811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921339" y="4803733"/>
            <a:ext cx="5775325" cy="45053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</a:rPr>
              <a:t>August 30, 2017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285686" y="1694038"/>
            <a:ext cx="6572628" cy="1558035"/>
            <a:chOff x="966536" y="1694131"/>
            <a:chExt cx="6572628" cy="1558035"/>
          </a:xfrm>
        </p:grpSpPr>
        <p:sp>
          <p:nvSpPr>
            <p:cNvPr id="13" name="Title 1"/>
            <p:cNvSpPr txBox="1">
              <a:spLocks/>
            </p:cNvSpPr>
            <p:nvPr/>
          </p:nvSpPr>
          <p:spPr>
            <a:xfrm>
              <a:off x="966536" y="1763943"/>
              <a:ext cx="2133600" cy="1488223"/>
            </a:xfrm>
            <a:prstGeom prst="rect">
              <a:avLst/>
            </a:prstGeom>
            <a:ln>
              <a:solidFill>
                <a:schemeClr val="bg1"/>
              </a:solidFill>
            </a:ln>
            <a:effectLst/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11500" b="1" spc="-100" dirty="0">
                  <a:solidFill>
                    <a:srgbClr val="003F72">
                      <a:lumMod val="50000"/>
                    </a:srgbClr>
                  </a:solidFill>
                  <a:latin typeface="Myriad Pro"/>
                  <a:cs typeface="Arial" panose="020B0604020202020204" pitchFamily="34" charset="0"/>
                </a:rPr>
                <a:t>VA</a:t>
              </a:r>
            </a:p>
          </p:txBody>
        </p:sp>
        <p:sp>
          <p:nvSpPr>
            <p:cNvPr id="14" name="Title 1"/>
            <p:cNvSpPr txBox="1">
              <a:spLocks/>
            </p:cNvSpPr>
            <p:nvPr/>
          </p:nvSpPr>
          <p:spPr>
            <a:xfrm>
              <a:off x="3316705" y="1750278"/>
              <a:ext cx="4222459" cy="130700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Key Leaders </a:t>
              </a:r>
              <a:b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Meeting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H="1">
              <a:off x="3172326" y="1694131"/>
              <a:ext cx="12032" cy="1280160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664" y="5644912"/>
            <a:ext cx="3048000" cy="82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10051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9B6C4-39F8-4822-AF44-3E1909BEC4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9917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9B6C4-39F8-4822-AF44-3E1909BEC4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Agenda</a:t>
            </a:r>
            <a:endParaRPr lang="en-US" sz="3600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331373" y="1659466"/>
            <a:ext cx="8481253" cy="369332"/>
          </a:xfrm>
          <a:prstGeom prst="rect">
            <a:avLst/>
          </a:prstGeom>
          <a:solidFill>
            <a:srgbClr val="00B0F0"/>
          </a:solidFill>
        </p:spPr>
        <p:txBody>
          <a:bodyPr wrap="square" lIns="91440" tIns="45720" rIns="91440" bIns="45720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693" y="2749897"/>
            <a:ext cx="7892223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Good News Story</a:t>
            </a:r>
          </a:p>
          <a:p>
            <a:pPr marL="0" lvl="1">
              <a:spcBef>
                <a:spcPts val="1200"/>
              </a:spcBef>
            </a:pPr>
            <a:endParaRPr 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69951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9B6C4-39F8-4822-AF44-3E1909BEC4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230802502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1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6937831" y="64002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33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B6C4-39F8-4822-AF44-3E1909BEC4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503849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B6C4-39F8-4822-AF44-3E1909BEC4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6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14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142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B6C4-39F8-4822-AF44-3E1909BEC4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422477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B6C4-39F8-4822-AF44-3E1909BEC4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262628018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B6C4-39F8-4822-AF44-3E1909BEC4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71800" y="63246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318527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9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140680"/>
            <a:ext cx="9144000" cy="7318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00232"/>
            <a:ext cx="3846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29B6C4-39F8-4822-AF44-3E1909BEC45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050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72200"/>
            <a:ext cx="2037558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PPSeal.pn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909" y="6184206"/>
            <a:ext cx="2563091" cy="64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2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0369" y="1066800"/>
            <a:ext cx="518257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2"/>
                </a:solidFill>
              </a:rPr>
              <a:t>VA Loan Guaranty Service</a:t>
            </a:r>
          </a:p>
          <a:p>
            <a:pPr algn="ctr"/>
            <a:endParaRPr lang="en-US" sz="3600" b="1" dirty="0">
              <a:solidFill>
                <a:schemeClr val="tx2"/>
              </a:solidFill>
            </a:endParaRPr>
          </a:p>
          <a:p>
            <a:pPr algn="ctr"/>
            <a:r>
              <a:rPr lang="en-US" sz="3600" b="1" dirty="0">
                <a:solidFill>
                  <a:schemeClr val="tx2"/>
                </a:solidFill>
              </a:rPr>
              <a:t>April 23, 2019</a:t>
            </a:r>
          </a:p>
          <a:p>
            <a:pPr algn="ctr"/>
            <a:endParaRPr lang="en-US" sz="3600" b="1" dirty="0">
              <a:solidFill>
                <a:schemeClr val="tx2"/>
              </a:solidFill>
            </a:endParaRPr>
          </a:p>
          <a:p>
            <a:pPr algn="ctr"/>
            <a:r>
              <a:rPr lang="en-US" sz="4000" b="1" dirty="0">
                <a:solidFill>
                  <a:srgbClr val="FF0000"/>
                </a:solidFill>
              </a:rPr>
              <a:t>Policy Updates:</a:t>
            </a:r>
          </a:p>
          <a:p>
            <a:pPr algn="ctr"/>
            <a:r>
              <a:rPr lang="en-US" sz="4000" b="1" dirty="0">
                <a:solidFill>
                  <a:srgbClr val="FF0000"/>
                </a:solidFill>
              </a:rPr>
              <a:t>Policy in 2019 and 2020</a:t>
            </a:r>
          </a:p>
          <a:p>
            <a:pPr algn="ctr"/>
            <a:endParaRPr lang="en-US" sz="4000" b="1" dirty="0">
              <a:solidFill>
                <a:srgbClr val="FF0000"/>
              </a:solidFill>
            </a:endParaRPr>
          </a:p>
          <a:p>
            <a:pPr algn="ctr"/>
            <a:r>
              <a:rPr lang="en-US" sz="2800" b="1" dirty="0">
                <a:solidFill>
                  <a:schemeClr val="tx2"/>
                </a:solidFill>
              </a:rPr>
              <a:t>R. Colin Deaso, Chief, Loan Policy</a:t>
            </a:r>
          </a:p>
          <a:p>
            <a:pPr algn="ctr"/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46031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A3DBB39-435C-47A6-93D2-8F383B593B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8450" y="1539081"/>
            <a:ext cx="3467100" cy="342900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670EA6-482D-4B24-86C9-291498B83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B6C4-39F8-4822-AF44-3E1909BEC45D}" type="slidenum">
              <a:rPr lang="en-US" smtClean="0"/>
              <a:t>10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238B8F3-1625-42A1-AE4F-A998FB2ED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 &amp; ANSWERS</a:t>
            </a:r>
          </a:p>
        </p:txBody>
      </p:sp>
    </p:spTree>
    <p:extLst>
      <p:ext uri="{BB962C8B-B14F-4D97-AF65-F5344CB8AC3E}">
        <p14:creationId xmlns:p14="http://schemas.microsoft.com/office/powerpoint/2010/main" val="1534262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2D369-9C70-4AE6-AF2C-F1D423C1C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10:15 - 10:30 -  Policy in 2019 and 2020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10:30 – 10:45 – Cash Out : WebLGY </a:t>
            </a:r>
          </a:p>
          <a:p>
            <a:pPr lvl="1"/>
            <a:r>
              <a:rPr lang="en-US" dirty="0"/>
              <a:t>Jennifer Spencer, Loan Specialist</a:t>
            </a:r>
          </a:p>
          <a:p>
            <a:pPr lvl="1"/>
            <a:r>
              <a:rPr lang="en-US" dirty="0"/>
              <a:t>Jeff Bolla, Loan Specialist</a:t>
            </a:r>
          </a:p>
          <a:p>
            <a:endParaRPr lang="en-US" dirty="0"/>
          </a:p>
          <a:p>
            <a:r>
              <a:rPr lang="en-US" dirty="0"/>
              <a:t>10:45 – 12:00 – Cash Out : FAQ</a:t>
            </a:r>
          </a:p>
          <a:p>
            <a:pPr lvl="1"/>
            <a:r>
              <a:rPr lang="en-US" dirty="0"/>
              <a:t>Amy Berumen, Loan Production Officer, Pheonix</a:t>
            </a:r>
          </a:p>
          <a:p>
            <a:pPr lvl="1"/>
            <a:r>
              <a:rPr lang="en-US" dirty="0"/>
              <a:t>Kent Koehler, Loan Production Officer, St. Paul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75EC86-2689-4ECB-8198-FE19BED0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B6C4-39F8-4822-AF44-3E1909BEC45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6607ED-336F-429E-A420-BD985CC30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Policy Update Agenda</a:t>
            </a:r>
          </a:p>
        </p:txBody>
      </p:sp>
    </p:spTree>
    <p:extLst>
      <p:ext uri="{BB962C8B-B14F-4D97-AF65-F5344CB8AC3E}">
        <p14:creationId xmlns:p14="http://schemas.microsoft.com/office/powerpoint/2010/main" val="3296228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75EC86-2689-4ECB-8198-FE19BED0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B6C4-39F8-4822-AF44-3E1909BEC45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6607ED-336F-429E-A420-BD985CC30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Policy Updates</a:t>
            </a:r>
          </a:p>
        </p:txBody>
      </p:sp>
      <p:graphicFrame>
        <p:nvGraphicFramePr>
          <p:cNvPr id="9" name="Content Placeholder 9">
            <a:extLst>
              <a:ext uri="{FF2B5EF4-FFF2-40B4-BE49-F238E27FC236}">
                <a16:creationId xmlns:a16="http://schemas.microsoft.com/office/drawing/2014/main" id="{6E69E404-9CB2-45FF-9AB0-EACF58F2D2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4752300"/>
              </p:ext>
            </p:extLst>
          </p:nvPr>
        </p:nvGraphicFramePr>
        <p:xfrm>
          <a:off x="381000" y="1073581"/>
          <a:ext cx="4038599" cy="4710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4835">
                  <a:extLst>
                    <a:ext uri="{9D8B030D-6E8A-4147-A177-3AD203B41FA5}">
                      <a16:colId xmlns:a16="http://schemas.microsoft.com/office/drawing/2014/main" val="3617065937"/>
                    </a:ext>
                  </a:extLst>
                </a:gridCol>
                <a:gridCol w="791882">
                  <a:extLst>
                    <a:ext uri="{9D8B030D-6E8A-4147-A177-3AD203B41FA5}">
                      <a16:colId xmlns:a16="http://schemas.microsoft.com/office/drawing/2014/main" val="238470836"/>
                    </a:ext>
                  </a:extLst>
                </a:gridCol>
                <a:gridCol w="791882">
                  <a:extLst>
                    <a:ext uri="{9D8B030D-6E8A-4147-A177-3AD203B41FA5}">
                      <a16:colId xmlns:a16="http://schemas.microsoft.com/office/drawing/2014/main" val="3678720365"/>
                    </a:ext>
                  </a:extLst>
                </a:gridCol>
              </a:tblGrid>
              <a:tr h="262209">
                <a:tc>
                  <a:txBody>
                    <a:bodyPr/>
                    <a:lstStyle/>
                    <a:p>
                      <a:r>
                        <a:rPr lang="en-US" sz="1000" dirty="0"/>
                        <a:t>Circular</a:t>
                      </a:r>
                    </a:p>
                  </a:txBody>
                  <a:tcPr marL="103101" marR="103101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Date</a:t>
                      </a:r>
                    </a:p>
                  </a:txBody>
                  <a:tcPr marL="103101" marR="103101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Changes</a:t>
                      </a:r>
                    </a:p>
                  </a:txBody>
                  <a:tcPr marL="103101" marR="103101"/>
                </a:tc>
                <a:extLst>
                  <a:ext uri="{0D108BD9-81ED-4DB2-BD59-A6C34878D82A}">
                    <a16:rowId xmlns:a16="http://schemas.microsoft.com/office/drawing/2014/main" val="1895713518"/>
                  </a:ext>
                </a:extLst>
              </a:tr>
              <a:tr h="445755">
                <a:tc>
                  <a:txBody>
                    <a:bodyPr/>
                    <a:lstStyle/>
                    <a:p>
                      <a:r>
                        <a:rPr lang="en-US" sz="1000" dirty="0">
                          <a:highlight>
                            <a:srgbClr val="FFFF00"/>
                          </a:highlight>
                        </a:rPr>
                        <a:t>Policy Guidance for VA Interest Rate Reduction Refinance Loans (IRRRL)</a:t>
                      </a:r>
                    </a:p>
                  </a:txBody>
                  <a:tcPr marL="103101" marR="103101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highlight>
                            <a:srgbClr val="FFFF00"/>
                          </a:highlight>
                        </a:rPr>
                        <a:t>2/1/18</a:t>
                      </a:r>
                    </a:p>
                  </a:txBody>
                  <a:tcPr marL="103101" marR="103101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highlight>
                            <a:srgbClr val="FFFF00"/>
                          </a:highlight>
                        </a:rPr>
                        <a:t>Change 1 – 4/5/18</a:t>
                      </a:r>
                    </a:p>
                  </a:txBody>
                  <a:tcPr marL="103101" marR="103101"/>
                </a:tc>
                <a:extLst>
                  <a:ext uri="{0D108BD9-81ED-4DB2-BD59-A6C34878D82A}">
                    <a16:rowId xmlns:a16="http://schemas.microsoft.com/office/drawing/2014/main" val="3742014040"/>
                  </a:ext>
                </a:extLst>
              </a:tr>
              <a:tr h="262209">
                <a:tc>
                  <a:txBody>
                    <a:bodyPr/>
                    <a:lstStyle/>
                    <a:p>
                      <a:r>
                        <a:rPr lang="en-US" sz="1000" dirty="0"/>
                        <a:t>Loans for Alteration and Repair (26-18-6)</a:t>
                      </a:r>
                    </a:p>
                  </a:txBody>
                  <a:tcPr marL="103101" marR="103101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4/5/18</a:t>
                      </a:r>
                    </a:p>
                  </a:txBody>
                  <a:tcPr marL="103101" marR="103101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103101" marR="103101"/>
                </a:tc>
                <a:extLst>
                  <a:ext uri="{0D108BD9-81ED-4DB2-BD59-A6C34878D82A}">
                    <a16:rowId xmlns:a16="http://schemas.microsoft.com/office/drawing/2014/main" val="41704500"/>
                  </a:ext>
                </a:extLst>
              </a:tr>
              <a:tr h="262209">
                <a:tc>
                  <a:txBody>
                    <a:bodyPr/>
                    <a:lstStyle/>
                    <a:p>
                      <a:r>
                        <a:rPr lang="en-US" sz="1000" dirty="0"/>
                        <a:t>Construction/Permanent Home Loans</a:t>
                      </a:r>
                    </a:p>
                  </a:txBody>
                  <a:tcPr marL="103101" marR="103101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4/6/18</a:t>
                      </a:r>
                    </a:p>
                  </a:txBody>
                  <a:tcPr marL="103101" marR="103101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103101" marR="103101"/>
                </a:tc>
                <a:extLst>
                  <a:ext uri="{0D108BD9-81ED-4DB2-BD59-A6C34878D82A}">
                    <a16:rowId xmlns:a16="http://schemas.microsoft.com/office/drawing/2014/main" val="2894932115"/>
                  </a:ext>
                </a:extLst>
              </a:tr>
              <a:tr h="629301">
                <a:tc>
                  <a:txBody>
                    <a:bodyPr/>
                    <a:lstStyle/>
                    <a:p>
                      <a:r>
                        <a:rPr lang="en-US" sz="1000" dirty="0">
                          <a:highlight>
                            <a:srgbClr val="FFFF00"/>
                          </a:highlight>
                        </a:rPr>
                        <a:t>Policy Guidance Update: VA Refinance Loans and the Economic Growth, Regulatory Relief and Consumer Protection Act</a:t>
                      </a:r>
                    </a:p>
                  </a:txBody>
                  <a:tcPr marL="103101" marR="103101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highlight>
                            <a:srgbClr val="FFFF00"/>
                          </a:highlight>
                        </a:rPr>
                        <a:t>5/25/18</a:t>
                      </a:r>
                    </a:p>
                  </a:txBody>
                  <a:tcPr marL="103101" marR="103101"/>
                </a:tc>
                <a:tc>
                  <a:txBody>
                    <a:bodyPr/>
                    <a:lstStyle/>
                    <a:p>
                      <a:endParaRPr lang="en-US" sz="1000" dirty="0">
                        <a:highlight>
                          <a:srgbClr val="FFFF00"/>
                        </a:highlight>
                      </a:endParaRPr>
                    </a:p>
                  </a:txBody>
                  <a:tcPr marL="103101" marR="103101"/>
                </a:tc>
                <a:extLst>
                  <a:ext uri="{0D108BD9-81ED-4DB2-BD59-A6C34878D82A}">
                    <a16:rowId xmlns:a16="http://schemas.microsoft.com/office/drawing/2014/main" val="1589023701"/>
                  </a:ext>
                </a:extLst>
              </a:tr>
              <a:tr h="445755">
                <a:tc>
                  <a:txBody>
                    <a:bodyPr/>
                    <a:lstStyle/>
                    <a:p>
                      <a:r>
                        <a:rPr lang="en-US" sz="1000" dirty="0"/>
                        <a:t>Lender's Certification Requirement for VA Guaranteed Loans</a:t>
                      </a:r>
                    </a:p>
                  </a:txBody>
                  <a:tcPr marL="103101" marR="103101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5/31/18</a:t>
                      </a:r>
                    </a:p>
                  </a:txBody>
                  <a:tcPr marL="103101" marR="103101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103101" marR="103101"/>
                </a:tc>
                <a:extLst>
                  <a:ext uri="{0D108BD9-81ED-4DB2-BD59-A6C34878D82A}">
                    <a16:rowId xmlns:a16="http://schemas.microsoft.com/office/drawing/2014/main" val="1834042921"/>
                  </a:ext>
                </a:extLst>
              </a:tr>
              <a:tr h="445755">
                <a:tc>
                  <a:txBody>
                    <a:bodyPr/>
                    <a:lstStyle/>
                    <a:p>
                      <a:r>
                        <a:rPr lang="en-US" sz="1000" dirty="0"/>
                        <a:t>2019 Department of Veterans Affairs County Loan Limits (26-18-27)</a:t>
                      </a:r>
                    </a:p>
                  </a:txBody>
                  <a:tcPr marL="103101" marR="103101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12/12/18</a:t>
                      </a:r>
                    </a:p>
                  </a:txBody>
                  <a:tcPr marL="103101" marR="103101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103101" marR="103101"/>
                </a:tc>
                <a:extLst>
                  <a:ext uri="{0D108BD9-81ED-4DB2-BD59-A6C34878D82A}">
                    <a16:rowId xmlns:a16="http://schemas.microsoft.com/office/drawing/2014/main" val="1895635877"/>
                  </a:ext>
                </a:extLst>
              </a:tr>
              <a:tr h="445755">
                <a:tc>
                  <a:txBody>
                    <a:bodyPr/>
                    <a:lstStyle/>
                    <a:p>
                      <a:r>
                        <a:rPr lang="en-US" sz="1000" dirty="0">
                          <a:highlight>
                            <a:srgbClr val="FFFF00"/>
                          </a:highlight>
                        </a:rPr>
                        <a:t>Revisions to VA-Guaranteed Cash-Out Refinancing Home Loans (RIN 2900-AQ42) (26-18-30)</a:t>
                      </a:r>
                    </a:p>
                  </a:txBody>
                  <a:tcPr marL="103101" marR="103101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highlight>
                            <a:srgbClr val="FFFF00"/>
                          </a:highlight>
                        </a:rPr>
                        <a:t>12/19/18</a:t>
                      </a:r>
                    </a:p>
                  </a:txBody>
                  <a:tcPr marL="103101" marR="103101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highlight>
                            <a:srgbClr val="FFFF00"/>
                          </a:highlight>
                        </a:rPr>
                        <a:t>Change 1 – 12/21/18</a:t>
                      </a:r>
                    </a:p>
                  </a:txBody>
                  <a:tcPr marL="103101" marR="103101"/>
                </a:tc>
                <a:extLst>
                  <a:ext uri="{0D108BD9-81ED-4DB2-BD59-A6C34878D82A}">
                    <a16:rowId xmlns:a16="http://schemas.microsoft.com/office/drawing/2014/main" val="150547307"/>
                  </a:ext>
                </a:extLst>
              </a:tr>
              <a:tr h="445755">
                <a:tc>
                  <a:txBody>
                    <a:bodyPr/>
                    <a:lstStyle/>
                    <a:p>
                      <a:r>
                        <a:rPr lang="en-US" sz="1000" dirty="0"/>
                        <a:t>Special Relief Following the Federal Government Shutdown (26-19-2)</a:t>
                      </a:r>
                    </a:p>
                  </a:txBody>
                  <a:tcPr marL="103101" marR="103101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1/8/19</a:t>
                      </a:r>
                    </a:p>
                  </a:txBody>
                  <a:tcPr marL="103101" marR="103101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103101" marR="103101"/>
                </a:tc>
                <a:extLst>
                  <a:ext uri="{0D108BD9-81ED-4DB2-BD59-A6C34878D82A}">
                    <a16:rowId xmlns:a16="http://schemas.microsoft.com/office/drawing/2014/main" val="2261168044"/>
                  </a:ext>
                </a:extLst>
              </a:tr>
              <a:tr h="445755">
                <a:tc>
                  <a:txBody>
                    <a:bodyPr/>
                    <a:lstStyle/>
                    <a:p>
                      <a:r>
                        <a:rPr lang="en-US" sz="1000" dirty="0">
                          <a:highlight>
                            <a:srgbClr val="FFFF00"/>
                          </a:highlight>
                        </a:rPr>
                        <a:t>VA-Guaranteed Cash-Out Refinancing Home Loans (AQ42) (29-19-5)</a:t>
                      </a:r>
                    </a:p>
                  </a:txBody>
                  <a:tcPr marL="103101" marR="103101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highlight>
                            <a:srgbClr val="FFFF00"/>
                          </a:highlight>
                        </a:rPr>
                        <a:t>2/14/19</a:t>
                      </a:r>
                    </a:p>
                  </a:txBody>
                  <a:tcPr marL="103101" marR="103101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highlight>
                            <a:srgbClr val="FFFF00"/>
                          </a:highlight>
                        </a:rPr>
                        <a:t>Change 1 – 2/14/19</a:t>
                      </a:r>
                    </a:p>
                  </a:txBody>
                  <a:tcPr marL="103101" marR="103101"/>
                </a:tc>
                <a:extLst>
                  <a:ext uri="{0D108BD9-81ED-4DB2-BD59-A6C34878D82A}">
                    <a16:rowId xmlns:a16="http://schemas.microsoft.com/office/drawing/2014/main" val="2534298622"/>
                  </a:ext>
                </a:extLst>
              </a:tr>
              <a:tr h="445755">
                <a:tc>
                  <a:txBody>
                    <a:bodyPr/>
                    <a:lstStyle/>
                    <a:p>
                      <a:r>
                        <a:rPr lang="en-US" sz="1000" dirty="0"/>
                        <a:t>Handling Unreimbursed Business Expenses and Commission Income (26-19-9)</a:t>
                      </a:r>
                    </a:p>
                  </a:txBody>
                  <a:tcPr marL="103101" marR="103101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3/15/19</a:t>
                      </a:r>
                    </a:p>
                  </a:txBody>
                  <a:tcPr marL="103101" marR="103101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103101" marR="103101"/>
                </a:tc>
                <a:extLst>
                  <a:ext uri="{0D108BD9-81ED-4DB2-BD59-A6C34878D82A}">
                    <a16:rowId xmlns:a16="http://schemas.microsoft.com/office/drawing/2014/main" val="3129791652"/>
                  </a:ext>
                </a:extLst>
              </a:tr>
            </a:tbl>
          </a:graphicData>
        </a:graphic>
      </p:graphicFrame>
      <p:graphicFrame>
        <p:nvGraphicFramePr>
          <p:cNvPr id="10" name="Content Placeholder 6">
            <a:extLst>
              <a:ext uri="{FF2B5EF4-FFF2-40B4-BE49-F238E27FC236}">
                <a16:creationId xmlns:a16="http://schemas.microsoft.com/office/drawing/2014/main" id="{9208D6C5-CB65-4104-A360-71E3278039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9197211"/>
              </p:ext>
            </p:extLst>
          </p:nvPr>
        </p:nvGraphicFramePr>
        <p:xfrm>
          <a:off x="4572000" y="1357312"/>
          <a:ext cx="39624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Arrow: Down 2">
            <a:extLst>
              <a:ext uri="{FF2B5EF4-FFF2-40B4-BE49-F238E27FC236}">
                <a16:creationId xmlns:a16="http://schemas.microsoft.com/office/drawing/2014/main" id="{69079749-E0F8-432F-8B4C-E4BA4C14B46D}"/>
              </a:ext>
            </a:extLst>
          </p:cNvPr>
          <p:cNvSpPr/>
          <p:nvPr/>
        </p:nvSpPr>
        <p:spPr>
          <a:xfrm>
            <a:off x="7986486" y="2895599"/>
            <a:ext cx="381000" cy="10668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3059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75EC86-2689-4ECB-8198-FE19BED0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B6C4-39F8-4822-AF44-3E1909BEC45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6607ED-336F-429E-A420-BD985CC30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Policy Updates (cont.)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1D1DEC49-39B7-499C-8F7E-07C4786F03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004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More Handbook Updates = Less Circulars</a:t>
            </a:r>
          </a:p>
          <a:p>
            <a:r>
              <a:rPr lang="en-US" dirty="0"/>
              <a:t>Plain English &amp; FAQs</a:t>
            </a:r>
          </a:p>
          <a:p>
            <a:r>
              <a:rPr lang="en-US" dirty="0"/>
              <a:t>Work in Progress</a:t>
            </a:r>
          </a:p>
          <a:p>
            <a:pPr lvl="1"/>
            <a:r>
              <a:rPr lang="en-US" dirty="0"/>
              <a:t>Updates to Chapter 1, 2, 4, 5, 7, 9</a:t>
            </a:r>
          </a:p>
          <a:p>
            <a:pPr lvl="1"/>
            <a:r>
              <a:rPr lang="en-US" dirty="0"/>
              <a:t>Live Manual transition</a:t>
            </a:r>
          </a:p>
          <a:p>
            <a:r>
              <a:rPr lang="en-US" dirty="0"/>
              <a:t>90-Day Implementation Periods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graphicFrame>
        <p:nvGraphicFramePr>
          <p:cNvPr id="7" name="Content Placeholder 11">
            <a:extLst>
              <a:ext uri="{FF2B5EF4-FFF2-40B4-BE49-F238E27FC236}">
                <a16:creationId xmlns:a16="http://schemas.microsoft.com/office/drawing/2014/main" id="{F3D64006-88F4-48AC-926A-D67EFFAF62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4759292"/>
              </p:ext>
            </p:extLst>
          </p:nvPr>
        </p:nvGraphicFramePr>
        <p:xfrm>
          <a:off x="4495800" y="1600200"/>
          <a:ext cx="39624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384808552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963564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j-lt"/>
                        </a:rPr>
                        <a:t>Chapter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j-lt"/>
                        </a:rPr>
                        <a:t>Effective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103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February 1, 2019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9871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June 26, 2019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5493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Publication Imminent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4436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May 23, 2019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0995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June 30, 2019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4158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 process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4430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June 9, 2019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2860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 process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694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Publication Imminent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9749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420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75EC86-2689-4ECB-8198-FE19BED0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B6C4-39F8-4822-AF44-3E1909BEC45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6607ED-336F-429E-A420-BD985CC30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to expect in 2019/2020: Policy Focus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65EB529-4DFC-49B5-BACF-68117A3C7C31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Rule Making </a:t>
            </a:r>
          </a:p>
          <a:p>
            <a:pPr lvl="1"/>
            <a:r>
              <a:rPr lang="en-US" dirty="0"/>
              <a:t>Cash Out : Final Rule</a:t>
            </a:r>
          </a:p>
          <a:p>
            <a:pPr lvl="1"/>
            <a:r>
              <a:rPr lang="en-US" dirty="0"/>
              <a:t>IRRRL Rule Making</a:t>
            </a:r>
          </a:p>
          <a:p>
            <a:pPr lvl="1"/>
            <a:r>
              <a:rPr lang="en-US" dirty="0"/>
              <a:t>Enforcement Regulation</a:t>
            </a:r>
          </a:p>
          <a:p>
            <a:r>
              <a:rPr lang="en-US" dirty="0"/>
              <a:t>Handbook/Circulars</a:t>
            </a:r>
          </a:p>
          <a:p>
            <a:pPr lvl="1"/>
            <a:r>
              <a:rPr lang="en-US" dirty="0"/>
              <a:t>Chapter 6 and 8</a:t>
            </a:r>
          </a:p>
          <a:p>
            <a:pPr lvl="1"/>
            <a:r>
              <a:rPr lang="en-US" dirty="0"/>
              <a:t>Revisions/clarifications</a:t>
            </a:r>
          </a:p>
          <a:p>
            <a:pPr lvl="1"/>
            <a:r>
              <a:rPr lang="en-US" dirty="0"/>
              <a:t>90 day implementation window &amp; refinements</a:t>
            </a:r>
          </a:p>
          <a:p>
            <a:r>
              <a:rPr lang="en-US" i="1" dirty="0">
                <a:highlight>
                  <a:srgbClr val="FFFF00"/>
                </a:highlight>
              </a:rPr>
              <a:t>Possible</a:t>
            </a:r>
            <a:r>
              <a:rPr lang="en-US" dirty="0"/>
              <a:t> Congressional Mandates</a:t>
            </a:r>
          </a:p>
          <a:p>
            <a:pPr lvl="1"/>
            <a:r>
              <a:rPr lang="en-US" dirty="0"/>
              <a:t>Blue Water Navy</a:t>
            </a:r>
          </a:p>
          <a:p>
            <a:pPr lvl="1"/>
            <a:r>
              <a:rPr lang="en-US" dirty="0"/>
              <a:t>Increased Funding Fees</a:t>
            </a:r>
          </a:p>
          <a:p>
            <a:pPr lvl="1"/>
            <a:r>
              <a:rPr lang="en-US" dirty="0"/>
              <a:t>25% Guaranty, across the board</a:t>
            </a:r>
          </a:p>
          <a:p>
            <a:pPr lvl="1"/>
            <a:r>
              <a:rPr lang="en-US" dirty="0"/>
              <a:t>Technology Fee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FE8AE87-0E26-46DA-9A79-B0518497FCDD}"/>
              </a:ext>
            </a:extLst>
          </p:cNvPr>
          <p:cNvSpPr txBox="1">
            <a:spLocks/>
          </p:cNvSpPr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Goals for Policy Development &amp; Deployment</a:t>
            </a:r>
          </a:p>
          <a:p>
            <a:pPr marL="457200" lvl="1" indent="0">
              <a:buFont typeface="Arial"/>
              <a:buNone/>
            </a:pPr>
            <a:r>
              <a:rPr lang="en-US" sz="1800" dirty="0"/>
              <a:t>       Simple</a:t>
            </a:r>
          </a:p>
          <a:p>
            <a:pPr marL="457200" lvl="1" indent="0">
              <a:buFont typeface="Arial"/>
              <a:buNone/>
            </a:pPr>
            <a:r>
              <a:rPr lang="en-US" sz="1800" dirty="0"/>
              <a:t>       Aligned</a:t>
            </a:r>
          </a:p>
          <a:p>
            <a:pPr marL="457200" lvl="1" indent="0">
              <a:buFont typeface="Arial"/>
              <a:buNone/>
            </a:pPr>
            <a:r>
              <a:rPr lang="en-US" sz="1800" dirty="0"/>
              <a:t>       Communicated</a:t>
            </a:r>
          </a:p>
          <a:p>
            <a:pPr marL="457200" lvl="1" indent="0">
              <a:buFont typeface="Arial"/>
              <a:buNone/>
            </a:pPr>
            <a:r>
              <a:rPr lang="en-US" sz="1800" dirty="0"/>
              <a:t>       System-based</a:t>
            </a:r>
          </a:p>
          <a:p>
            <a:endParaRPr lang="en-US" sz="2000" dirty="0"/>
          </a:p>
        </p:txBody>
      </p:sp>
      <p:pic>
        <p:nvPicPr>
          <p:cNvPr id="10" name="Graphic 9" descr="Network diagram">
            <a:extLst>
              <a:ext uri="{FF2B5EF4-FFF2-40B4-BE49-F238E27FC236}">
                <a16:creationId xmlns:a16="http://schemas.microsoft.com/office/drawing/2014/main" id="{92A637BF-7F27-45E2-8EBA-36F3FF0640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3500" y="2644595"/>
            <a:ext cx="381000" cy="381000"/>
          </a:xfrm>
          <a:prstGeom prst="rect">
            <a:avLst/>
          </a:prstGeom>
        </p:spPr>
      </p:pic>
      <p:pic>
        <p:nvPicPr>
          <p:cNvPr id="11" name="Graphic 10" descr="Marketing">
            <a:extLst>
              <a:ext uri="{FF2B5EF4-FFF2-40B4-BE49-F238E27FC236}">
                <a16:creationId xmlns:a16="http://schemas.microsoft.com/office/drawing/2014/main" id="{1F4E43E4-211B-4DEF-A4FC-3D489A18643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43500" y="2985397"/>
            <a:ext cx="304800" cy="304800"/>
          </a:xfrm>
          <a:prstGeom prst="rect">
            <a:avLst/>
          </a:prstGeom>
        </p:spPr>
      </p:pic>
      <p:pic>
        <p:nvPicPr>
          <p:cNvPr id="12" name="Graphic 11" descr="Laptop">
            <a:extLst>
              <a:ext uri="{FF2B5EF4-FFF2-40B4-BE49-F238E27FC236}">
                <a16:creationId xmlns:a16="http://schemas.microsoft.com/office/drawing/2014/main" id="{37A871EA-5126-4090-9C4C-7A277F367ED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05400" y="3290197"/>
            <a:ext cx="381000" cy="381000"/>
          </a:xfrm>
          <a:prstGeom prst="rect">
            <a:avLst/>
          </a:prstGeom>
        </p:spPr>
      </p:pic>
      <p:pic>
        <p:nvPicPr>
          <p:cNvPr id="13" name="Graphic 12" descr="Plant">
            <a:extLst>
              <a:ext uri="{FF2B5EF4-FFF2-40B4-BE49-F238E27FC236}">
                <a16:creationId xmlns:a16="http://schemas.microsoft.com/office/drawing/2014/main" id="{247B19F6-B04F-4FFC-83BD-9F7F403BFA0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143500" y="2339795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544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49F677-B3CD-4C87-8640-983D10028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VALERI-R</a:t>
            </a:r>
          </a:p>
          <a:p>
            <a:r>
              <a:rPr lang="en-US" dirty="0"/>
              <a:t>UCD/ULAD Implementation</a:t>
            </a:r>
          </a:p>
          <a:p>
            <a:r>
              <a:rPr lang="en-US" dirty="0"/>
              <a:t>Improved “lights out“ COE automation</a:t>
            </a:r>
          </a:p>
          <a:p>
            <a:r>
              <a:rPr lang="en-US" dirty="0"/>
              <a:t>Assumption Workflow</a:t>
            </a:r>
          </a:p>
          <a:p>
            <a:r>
              <a:rPr lang="en-US" dirty="0"/>
              <a:t>Release Communications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75EC86-2689-4ECB-8198-FE19BED0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B6C4-39F8-4822-AF44-3E1909BEC45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6607ED-336F-429E-A420-BD985CC30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to expect in 2019/2020: Tech Focus</a:t>
            </a:r>
          </a:p>
        </p:txBody>
      </p:sp>
    </p:spTree>
    <p:extLst>
      <p:ext uri="{BB962C8B-B14F-4D97-AF65-F5344CB8AC3E}">
        <p14:creationId xmlns:p14="http://schemas.microsoft.com/office/powerpoint/2010/main" val="362212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49F677-B3CD-4C87-8640-983D10028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33528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Communications</a:t>
            </a:r>
          </a:p>
          <a:p>
            <a:pPr lvl="1"/>
            <a:r>
              <a:rPr lang="en-US" sz="2000" dirty="0"/>
              <a:t>Quarterly Push Calls</a:t>
            </a:r>
          </a:p>
          <a:p>
            <a:pPr lvl="1"/>
            <a:r>
              <a:rPr lang="en-US" sz="2000" dirty="0"/>
              <a:t>Handbook Updates</a:t>
            </a:r>
          </a:p>
          <a:p>
            <a:r>
              <a:rPr lang="en-US" sz="2400" dirty="0"/>
              <a:t>Analytics</a:t>
            </a:r>
          </a:p>
          <a:p>
            <a:pPr lvl="1"/>
            <a:r>
              <a:rPr lang="en-US" sz="2000" dirty="0"/>
              <a:t>Improved oversight/audits targeting</a:t>
            </a:r>
          </a:p>
          <a:p>
            <a:pPr lvl="1"/>
            <a:r>
              <a:rPr lang="en-US" sz="2000" dirty="0"/>
              <a:t>Different types of conversations</a:t>
            </a:r>
          </a:p>
          <a:p>
            <a:r>
              <a:rPr lang="en-US" sz="2400" dirty="0"/>
              <a:t>Training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75EC86-2689-4ECB-8198-FE19BED0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B6C4-39F8-4822-AF44-3E1909BEC45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6607ED-336F-429E-A420-BD985CC30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to expect in 2019/2020: Ops Focus</a:t>
            </a:r>
          </a:p>
        </p:txBody>
      </p:sp>
      <p:graphicFrame>
        <p:nvGraphicFramePr>
          <p:cNvPr id="6" name="Content Placeholder 6">
            <a:extLst>
              <a:ext uri="{FF2B5EF4-FFF2-40B4-BE49-F238E27FC236}">
                <a16:creationId xmlns:a16="http://schemas.microsoft.com/office/drawing/2014/main" id="{0B7C6267-46AB-41CD-B17B-4846A9B614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4567388"/>
              </p:ext>
            </p:extLst>
          </p:nvPr>
        </p:nvGraphicFramePr>
        <p:xfrm>
          <a:off x="4191000" y="9144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7043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ontent Placeholder 21">
            <a:extLst>
              <a:ext uri="{FF2B5EF4-FFF2-40B4-BE49-F238E27FC236}">
                <a16:creationId xmlns:a16="http://schemas.microsoft.com/office/drawing/2014/main" id="{C4E1D8D7-29E0-44B8-93CC-D38131B4B5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4792484"/>
              </p:ext>
            </p:extLst>
          </p:nvPr>
        </p:nvGraphicFramePr>
        <p:xfrm>
          <a:off x="457200" y="985520"/>
          <a:ext cx="8009792" cy="44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3612082533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12826568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885648107"/>
                    </a:ext>
                  </a:extLst>
                </a:gridCol>
                <a:gridCol w="1608992">
                  <a:extLst>
                    <a:ext uri="{9D8B030D-6E8A-4147-A177-3AD203B41FA5}">
                      <a16:colId xmlns:a16="http://schemas.microsoft.com/office/drawing/2014/main" val="22458208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Type of Waste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Explanation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Symptoms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Solutions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484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highlight>
                            <a:srgbClr val="FFFF00"/>
                          </a:highlight>
                        </a:rPr>
                        <a:t>Defect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Doesn’t meet expectation</a:t>
                      </a: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r>
                        <a:rPr lang="en-US" sz="1400" dirty="0">
                          <a:highlight>
                            <a:srgbClr val="FFFF00"/>
                          </a:highlight>
                        </a:rPr>
                        <a:t>Customer dissatisfaction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Decreased volume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Decreased productivity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Policy conflicts 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System defects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>
                          <a:highlight>
                            <a:srgbClr val="FFFF00"/>
                          </a:highlight>
                        </a:rPr>
                        <a:t>Inconsistency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>
                          <a:highlight>
                            <a:srgbClr val="FFFF00"/>
                          </a:highlight>
                        </a:rPr>
                        <a:t>Substandard processes/procedures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Audit deficiencies</a:t>
                      </a:r>
                      <a:endParaRPr lang="en-US" sz="1400" dirty="0">
                        <a:highlight>
                          <a:srgbClr val="FFFF00"/>
                        </a:highlight>
                      </a:endParaRPr>
                    </a:p>
                    <a:p>
                      <a:endParaRPr lang="en-US" sz="1400" dirty="0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endParaRPr lang="en-US" sz="1400" i="0" u="none" dirty="0"/>
                    </a:p>
                    <a:p>
                      <a:endParaRPr lang="en-US" sz="1400" i="0" u="none" dirty="0"/>
                    </a:p>
                    <a:p>
                      <a:endParaRPr lang="en-US" sz="1400" i="0" u="none" dirty="0"/>
                    </a:p>
                    <a:p>
                      <a:endParaRPr lang="en-US" sz="1400" i="0" u="none" dirty="0"/>
                    </a:p>
                    <a:p>
                      <a:endParaRPr lang="en-US" sz="1400" i="0" u="none" dirty="0"/>
                    </a:p>
                    <a:p>
                      <a:r>
                        <a:rPr lang="en-US" sz="1400" i="0" u="none" dirty="0"/>
                        <a:t>Planning</a:t>
                      </a:r>
                    </a:p>
                    <a:p>
                      <a:endParaRPr lang="en-US" sz="1400" i="0" u="none" dirty="0"/>
                    </a:p>
                    <a:p>
                      <a:r>
                        <a:rPr lang="en-US" sz="1400" i="0" u="none" dirty="0"/>
                        <a:t>Communication</a:t>
                      </a:r>
                    </a:p>
                    <a:p>
                      <a:endParaRPr lang="en-US" sz="1400" i="0" u="none" dirty="0"/>
                    </a:p>
                    <a:p>
                      <a:r>
                        <a:rPr lang="en-US" sz="1400" b="1" i="0" u="sng" dirty="0"/>
                        <a:t>***Process***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416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Overproduction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Doing more than you need to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82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Transportation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Shipping stuff to different locations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74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highlight>
                            <a:srgbClr val="FFFF00"/>
                          </a:highlight>
                        </a:rPr>
                        <a:t>Waiting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Didn’t happen when it should have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934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Inventory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Keeping stuff on hand unnecessarily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131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Motion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Excess movement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910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Processing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Doing more that you need to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843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highlight>
                            <a:srgbClr val="FFFF00"/>
                          </a:highlight>
                        </a:rPr>
                        <a:t>Intelligence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Not including the input of critical stakeholders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1423374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92360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72DD45-776D-4755-A2C4-440F63DFF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B6C4-39F8-4822-AF44-3E1909BEC45D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D90A060-07B2-46CA-ABBD-C13FECBB0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to expect in 2019/2020: Ops Focus</a:t>
            </a:r>
          </a:p>
        </p:txBody>
      </p:sp>
    </p:spTree>
    <p:extLst>
      <p:ext uri="{BB962C8B-B14F-4D97-AF65-F5344CB8AC3E}">
        <p14:creationId xmlns:p14="http://schemas.microsoft.com/office/powerpoint/2010/main" val="907124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B02AB0F-FC9B-4D29-AACE-A885FCBDD2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655320"/>
            <a:ext cx="5943600" cy="545453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72DD45-776D-4755-A2C4-440F63DFF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B6C4-39F8-4822-AF44-3E1909BEC45D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D90A060-07B2-46CA-ABBD-C13FECBB0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to expect in 2019/2020: Ops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93053-BC86-4AF3-9C2B-C56912DCB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1828800" cy="5029199"/>
          </a:xfrm>
        </p:spPr>
        <p:txBody>
          <a:bodyPr>
            <a:normAutofit/>
          </a:bodyPr>
          <a:lstStyle/>
          <a:p>
            <a:r>
              <a:rPr lang="en-US" sz="1400" dirty="0"/>
              <a:t>Broad authority for Lenders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sz="1400" dirty="0"/>
              <a:t>Lenders have access to the same source material (law, regulation, policy) as VA employees</a:t>
            </a:r>
          </a:p>
          <a:p>
            <a:endParaRPr lang="en-US" sz="1400" dirty="0"/>
          </a:p>
          <a:p>
            <a:r>
              <a:rPr lang="en-US" sz="1400" dirty="0"/>
              <a:t>VA Loan Specialists do not interpret policy</a:t>
            </a:r>
          </a:p>
          <a:p>
            <a:endParaRPr lang="en-US" sz="1400" dirty="0"/>
          </a:p>
          <a:p>
            <a:r>
              <a:rPr lang="en-US" sz="1400" dirty="0"/>
              <a:t>RLC management has certain delegated decisioning and escalation authority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2381051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me1" id="{284C8848-A922-4298-B2CD-8A402A39EC0B}" vid="{47E05427-AD2D-4A87-84B5-A826533E0D2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BA27414AB42C4F8FDD6DB7071BDA3D" ma:contentTypeVersion="0" ma:contentTypeDescription="Create a new document." ma:contentTypeScope="" ma:versionID="e3f61fd02e9155bf1180efec7571f5db">
  <xsd:schema xmlns:xsd="http://www.w3.org/2001/XMLSchema" xmlns:xs="http://www.w3.org/2001/XMLSchema" xmlns:p="http://schemas.microsoft.com/office/2006/metadata/properties" xmlns:ns2="2e0c7dc2-1d56-4919-9b4c-7f020262b18f" targetNamespace="http://schemas.microsoft.com/office/2006/metadata/properties" ma:root="true" ma:fieldsID="ed80206dc1258da405da77e4ab5e8159" ns2:_="">
    <xsd:import namespace="2e0c7dc2-1d56-4919-9b4c-7f020262b18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c7dc2-1d56-4919-9b4c-7f020262b18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e0c7dc2-1d56-4919-9b4c-7f020262b18f">LGYCO26-484389520-59</_dlc_DocId>
    <_dlc_DocIdUrl xmlns="2e0c7dc2-1d56-4919-9b4c-7f020262b18f">
      <Url>https://vaww.portal2.va.gov/sites/Loan%20Guaranty%20Service/Loan_Policy_Valuation/Loan%20Policy/_layouts/15/DocIdRedir.aspx?ID=LGYCO26-484389520-59</Url>
      <Description>LGYCO26-484389520-59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0F5081-8B65-4274-AD7B-B4EDAFF3AF5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257F0CCE-0722-47AF-A11D-D87AEEEAD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0c7dc2-1d56-4919-9b4c-7f020262b1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7DE567-ECEE-4DEE-BA20-0D4555C7ED5C}">
  <ds:schemaRefs>
    <ds:schemaRef ds:uri="http://schemas.microsoft.com/office/2006/metadata/properties"/>
    <ds:schemaRef ds:uri="http://www.w3.org/XML/1998/namespace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2e0c7dc2-1d56-4919-9b4c-7f020262b18f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9540CC0-BBE6-401E-942D-41F98F9583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7857</TotalTime>
  <Words>749</Words>
  <Application>Microsoft Office PowerPoint</Application>
  <PresentationFormat>On-screen Show (4:3)</PresentationFormat>
  <Paragraphs>182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Myriad Pro</vt:lpstr>
      <vt:lpstr>Theme1</vt:lpstr>
      <vt:lpstr>PowerPoint Presentation</vt:lpstr>
      <vt:lpstr>Policy Update Agenda</vt:lpstr>
      <vt:lpstr>Policy Updates</vt:lpstr>
      <vt:lpstr>Policy Updates (cont.)</vt:lpstr>
      <vt:lpstr>What to expect in 2019/2020: Policy Focus</vt:lpstr>
      <vt:lpstr>What to expect in 2019/2020: Tech Focus</vt:lpstr>
      <vt:lpstr>What to expect in 2019/2020: Ops Focus</vt:lpstr>
      <vt:lpstr>What to expect in 2019/2020: Ops Focus</vt:lpstr>
      <vt:lpstr>What to expect in 2019/2020: Ops Focus</vt:lpstr>
      <vt:lpstr>QUESTIONS &amp; ANSWERS</vt:lpstr>
    </vt:vector>
  </TitlesOfParts>
  <Company>Dept. of Veterans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Scott, Brandon, VBAVACO</dc:creator>
  <cp:lastModifiedBy>Sniegon, Paul, VBAVACO</cp:lastModifiedBy>
  <cp:revision>459</cp:revision>
  <cp:lastPrinted>2014-10-08T12:33:41Z</cp:lastPrinted>
  <dcterms:created xsi:type="dcterms:W3CDTF">2013-06-06T13:19:15Z</dcterms:created>
  <dcterms:modified xsi:type="dcterms:W3CDTF">2019-04-19T12:18:21Z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0x010100D0BA27414AB42C4F8FDD6DB7071BDA3D</vt:lpwstr>
  </property>
  <property fmtid="{D5CDD505-2E9C-101B-9397-08002B2CF9AE}" pid="3" name="_dlc_DocIdItemGuid">
    <vt:lpwstr>6e9944bf-b3b5-4bc4-97bb-cc6725db44a1</vt:lpwstr>
  </property>
</Properties>
</file>