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4391" r:id="rId5"/>
    <p:sldMasterId id="2147484398" r:id="rId6"/>
    <p:sldMasterId id="2147484405" r:id="rId7"/>
  </p:sldMasterIdLst>
  <p:notesMasterIdLst>
    <p:notesMasterId r:id="rId33"/>
  </p:notesMasterIdLst>
  <p:handoutMasterIdLst>
    <p:handoutMasterId r:id="rId34"/>
  </p:handoutMasterIdLst>
  <p:sldIdLst>
    <p:sldId id="452" r:id="rId8"/>
    <p:sldId id="437" r:id="rId9"/>
    <p:sldId id="270" r:id="rId10"/>
    <p:sldId id="765" r:id="rId11"/>
    <p:sldId id="271" r:id="rId12"/>
    <p:sldId id="501" r:id="rId13"/>
    <p:sldId id="2262" r:id="rId14"/>
    <p:sldId id="560" r:id="rId15"/>
    <p:sldId id="779" r:id="rId16"/>
    <p:sldId id="2264" r:id="rId17"/>
    <p:sldId id="778" r:id="rId18"/>
    <p:sldId id="281" r:id="rId19"/>
    <p:sldId id="529" r:id="rId20"/>
    <p:sldId id="2260" r:id="rId21"/>
    <p:sldId id="563" r:id="rId22"/>
    <p:sldId id="2248" r:id="rId23"/>
    <p:sldId id="554" r:id="rId24"/>
    <p:sldId id="511" r:id="rId25"/>
    <p:sldId id="780" r:id="rId26"/>
    <p:sldId id="493" r:id="rId27"/>
    <p:sldId id="494" r:id="rId28"/>
    <p:sldId id="2267" r:id="rId29"/>
    <p:sldId id="2268" r:id="rId30"/>
    <p:sldId id="2269" r:id="rId31"/>
    <p:sldId id="290" r:id="rId32"/>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24A"/>
    <a:srgbClr val="186C8C"/>
    <a:srgbClr val="911414"/>
    <a:srgbClr val="571350"/>
    <a:srgbClr val="C25E03"/>
    <a:srgbClr val="004C45"/>
    <a:srgbClr val="FF671B"/>
    <a:srgbClr val="003E4A"/>
    <a:srgbClr val="830051"/>
    <a:srgbClr val="F1F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napToObjects="1" showGuides="1">
      <p:cViewPr varScale="1">
        <p:scale>
          <a:sx n="76" d="100"/>
          <a:sy n="76" d="100"/>
        </p:scale>
        <p:origin x="126" y="89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4926"/>
    </p:cViewPr>
  </p:sorterViewPr>
  <p:notesViewPr>
    <p:cSldViewPr snapToGrid="0" snapToObjects="1" showGuides="1">
      <p:cViewPr varScale="1">
        <p:scale>
          <a:sx n="119" d="100"/>
          <a:sy n="119" d="100"/>
        </p:scale>
        <p:origin x="6762" y="90"/>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epage\OneDrive%20-%20CoreLogic%20Solutions,%20LLC\PowerPoint%20Presentations\Frank%20VA%20Lender%20Conf%2004-18\VA%20DQ%20Stats%20for%20FN%20Slide%2004-03-18temp.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epage\OneDrive%20-%20CoreLogic%20Solutions,%20LLC\PowerPoint%20Presentations\Frank%20VA%20Lender%20Conf%2004-18\FN%20VA%20DQ%20Stats%2004-03-18temp.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Recession Start Year</c:v>
                </c:pt>
              </c:strCache>
            </c:strRef>
          </c:tx>
          <c:spPr>
            <a:solidFill>
              <a:srgbClr val="0AA0C6"/>
            </a:solidFill>
            <a:ln>
              <a:noFill/>
            </a:ln>
            <a:effectLst/>
          </c:spPr>
          <c:invertIfNegative val="0"/>
          <c:cat>
            <c:strRef>
              <c:f>Sheet1!$A$2:$A$4</c:f>
              <c:strCache>
                <c:ptCount val="3"/>
                <c:pt idx="0">
                  <c:v>2019</c:v>
                </c:pt>
                <c:pt idx="1">
                  <c:v>2020</c:v>
                </c:pt>
                <c:pt idx="2">
                  <c:v>2021 or Later</c:v>
                </c:pt>
              </c:strCache>
            </c:strRef>
          </c:cat>
          <c:val>
            <c:numRef>
              <c:f>Sheet1!$B$2:$B$4</c:f>
              <c:numCache>
                <c:formatCode>General</c:formatCode>
                <c:ptCount val="3"/>
                <c:pt idx="0">
                  <c:v>11.4</c:v>
                </c:pt>
                <c:pt idx="1">
                  <c:v>47.7</c:v>
                </c:pt>
                <c:pt idx="2">
                  <c:v>40.9</c:v>
                </c:pt>
              </c:numCache>
            </c:numRef>
          </c:val>
          <c:extLst>
            <c:ext xmlns:c16="http://schemas.microsoft.com/office/drawing/2014/chart" uri="{C3380CC4-5D6E-409C-BE32-E72D297353CC}">
              <c16:uniqueId val="{00000000-CB4B-42E2-B2F5-98ACB9BF216D}"/>
            </c:ext>
          </c:extLst>
        </c:ser>
        <c:dLbls>
          <c:showLegendKey val="0"/>
          <c:showVal val="0"/>
          <c:showCatName val="0"/>
          <c:showSerName val="0"/>
          <c:showPercent val="0"/>
          <c:showBubbleSize val="0"/>
        </c:dLbls>
        <c:gapWidth val="219"/>
        <c:overlap val="-27"/>
        <c:axId val="554049312"/>
        <c:axId val="554048000"/>
      </c:barChart>
      <c:catAx>
        <c:axId val="55404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554048000"/>
        <c:crosses val="autoZero"/>
        <c:auto val="1"/>
        <c:lblAlgn val="ctr"/>
        <c:lblOffset val="100"/>
        <c:noMultiLvlLbl val="0"/>
      </c:catAx>
      <c:valAx>
        <c:axId val="554048000"/>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entury Gothic" panose="020B0502020202020204" pitchFamily="34" charset="0"/>
                <a:ea typeface="+mn-ea"/>
                <a:cs typeface="+mn-cs"/>
              </a:defRPr>
            </a:pPr>
            <a:endParaRPr lang="en-US"/>
          </a:p>
        </c:txPr>
        <c:crossAx val="554049312"/>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dirty="0">
                <a:solidFill>
                  <a:schemeClr val="tx1"/>
                </a:solidFill>
                <a:latin typeface="Calibri" panose="020F0502020204030204" pitchFamily="34" charset="0"/>
                <a:cs typeface="Calibri" panose="020F0502020204030204" pitchFamily="34" charset="0"/>
              </a:rPr>
              <a:t>Number</a:t>
            </a:r>
            <a:r>
              <a:rPr lang="en-US" sz="2000" b="0" baseline="0" dirty="0">
                <a:solidFill>
                  <a:schemeClr val="tx1"/>
                </a:solidFill>
                <a:latin typeface="Calibri" panose="020F0502020204030204" pitchFamily="34" charset="0"/>
                <a:cs typeface="Calibri" panose="020F0502020204030204" pitchFamily="34" charset="0"/>
              </a:rPr>
              <a:t> of Years A Home Is Owned (Median)</a:t>
            </a:r>
            <a:endParaRPr lang="en-US" sz="2000" b="0" dirty="0">
              <a:solidFill>
                <a:schemeClr val="tx1"/>
              </a:solidFill>
              <a:latin typeface="Calibri" panose="020F0502020204030204" pitchFamily="34" charset="0"/>
              <a:cs typeface="Calibri" panose="020F0502020204030204" pitchFamily="34" charset="0"/>
            </a:endParaRPr>
          </a:p>
        </c:rich>
      </c:tx>
      <c:layout>
        <c:manualLayout>
          <c:xMode val="edge"/>
          <c:yMode val="edge"/>
          <c:x val="0.17284767706290854"/>
          <c:y val="1.72215804935994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Sheet1!$B$1</c:f>
              <c:strCache>
                <c:ptCount val="1"/>
                <c:pt idx="0">
                  <c:v>American Housing Survey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Sheet1!$B$2:$B$35</c:f>
              <c:numCache>
                <c:formatCode>General</c:formatCode>
                <c:ptCount val="34"/>
                <c:pt idx="0">
                  <c:v>9</c:v>
                </c:pt>
                <c:pt idx="2">
                  <c:v>9</c:v>
                </c:pt>
                <c:pt idx="4">
                  <c:v>10</c:v>
                </c:pt>
                <c:pt idx="6">
                  <c:v>10</c:v>
                </c:pt>
                <c:pt idx="8">
                  <c:v>9</c:v>
                </c:pt>
                <c:pt idx="10">
                  <c:v>9</c:v>
                </c:pt>
                <c:pt idx="12">
                  <c:v>9</c:v>
                </c:pt>
                <c:pt idx="14">
                  <c:v>8</c:v>
                </c:pt>
                <c:pt idx="16">
                  <c:v>9</c:v>
                </c:pt>
                <c:pt idx="18">
                  <c:v>9</c:v>
                </c:pt>
                <c:pt idx="20">
                  <c:v>9</c:v>
                </c:pt>
                <c:pt idx="22">
                  <c:v>9</c:v>
                </c:pt>
                <c:pt idx="24">
                  <c:v>10</c:v>
                </c:pt>
                <c:pt idx="26">
                  <c:v>11</c:v>
                </c:pt>
                <c:pt idx="28">
                  <c:v>12</c:v>
                </c:pt>
                <c:pt idx="30">
                  <c:v>13</c:v>
                </c:pt>
                <c:pt idx="32">
                  <c:v>13</c:v>
                </c:pt>
              </c:numCache>
            </c:numRef>
          </c:val>
          <c:smooth val="0"/>
          <c:extLst>
            <c:ext xmlns:c16="http://schemas.microsoft.com/office/drawing/2014/chart" uri="{C3380CC4-5D6E-409C-BE32-E72D297353CC}">
              <c16:uniqueId val="{00000001-2D76-4069-B162-EDD712E28EF9}"/>
            </c:ext>
          </c:extLst>
        </c:ser>
        <c:ser>
          <c:idx val="2"/>
          <c:order val="1"/>
          <c:tx>
            <c:strRef>
              <c:f>Sheet1!$C$1</c:f>
              <c:strCache>
                <c:ptCount val="1"/>
                <c:pt idx="0">
                  <c:v>Public Record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Sheet1!$A$2:$A$35</c:f>
              <c:numCache>
                <c:formatCode>General</c:formatCode>
                <c:ptCount val="34"/>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numCache>
            </c:numRef>
          </c:cat>
          <c:val>
            <c:numRef>
              <c:f>Sheet1!$C$2:$C$35</c:f>
              <c:numCache>
                <c:formatCode>General</c:formatCode>
                <c:ptCount val="34"/>
                <c:pt idx="8" formatCode="_(* #,##0.0_);_(* \(#,##0.0\);_(* &quot;-&quot;??_);_(@_)">
                  <c:v>4.666666666666667</c:v>
                </c:pt>
                <c:pt idx="9" formatCode="_(* #,##0.0_);_(* \(#,##0.0\);_(* &quot;-&quot;??_);_(@_)">
                  <c:v>4.916666666666667</c:v>
                </c:pt>
                <c:pt idx="10" formatCode="_(* #,##0.0_);_(* \(#,##0.0\);_(* &quot;-&quot;??_);_(@_)">
                  <c:v>5</c:v>
                </c:pt>
                <c:pt idx="11" formatCode="_(* #,##0.0_);_(* \(#,##0.0\);_(* &quot;-&quot;??_);_(@_)">
                  <c:v>4.916666666666667</c:v>
                </c:pt>
                <c:pt idx="12" formatCode="_(* #,##0.0_);_(* \(#,##0.0\);_(* &quot;-&quot;??_);_(@_)">
                  <c:v>4.916666666666667</c:v>
                </c:pt>
                <c:pt idx="13" formatCode="_(* #,##0.0_);_(* \(#,##0.0\);_(* &quot;-&quot;??_);_(@_)">
                  <c:v>5.083333333333333</c:v>
                </c:pt>
                <c:pt idx="14" formatCode="_(* #,##0.0_);_(* \(#,##0.0\);_(* &quot;-&quot;??_);_(@_)">
                  <c:v>5.416666666666667</c:v>
                </c:pt>
                <c:pt idx="15" formatCode="_(* #,##0.0_);_(* \(#,##0.0\);_(* &quot;-&quot;??_);_(@_)">
                  <c:v>5.25</c:v>
                </c:pt>
                <c:pt idx="16" formatCode="_(* #,##0.0_);_(* \(#,##0.0\);_(* &quot;-&quot;??_);_(@_)">
                  <c:v>5.166666666666667</c:v>
                </c:pt>
                <c:pt idx="17" formatCode="_(* #,##0.0_);_(* \(#,##0.0\);_(* &quot;-&quot;??_);_(@_)">
                  <c:v>5</c:v>
                </c:pt>
                <c:pt idx="18" formatCode="_(* #,##0.0_);_(* \(#,##0.0\);_(* &quot;-&quot;??_);_(@_)">
                  <c:v>4.916666666666667</c:v>
                </c:pt>
                <c:pt idx="19" formatCode="_(* #,##0.0_);_(* \(#,##0.0\);_(* &quot;-&quot;??_);_(@_)">
                  <c:v>4.75</c:v>
                </c:pt>
                <c:pt idx="20" formatCode="_(* #,##0.0_);_(* \(#,##0.0\);_(* &quot;-&quot;??_);_(@_)">
                  <c:v>4.416666666666667</c:v>
                </c:pt>
                <c:pt idx="21" formatCode="_(* #,##0.0_);_(* \(#,##0.0\);_(* &quot;-&quot;??_);_(@_)">
                  <c:v>4.333333333333333</c:v>
                </c:pt>
                <c:pt idx="22" formatCode="_(* #,##0.0_);_(* \(#,##0.0\);_(* &quot;-&quot;??_);_(@_)">
                  <c:v>4.583333333333333</c:v>
                </c:pt>
                <c:pt idx="23" formatCode="_(* #,##0.0_);_(* \(#,##0.0\);_(* &quot;-&quot;??_);_(@_)">
                  <c:v>5.083333333333333</c:v>
                </c:pt>
                <c:pt idx="24" formatCode="_(* #,##0.0_);_(* \(#,##0.0\);_(* &quot;-&quot;??_);_(@_)">
                  <c:v>5.666666666666667</c:v>
                </c:pt>
                <c:pt idx="25" formatCode="_(* #,##0.0_);_(* \(#,##0.0\);_(* &quot;-&quot;??_);_(@_)">
                  <c:v>6.25</c:v>
                </c:pt>
                <c:pt idx="26" formatCode="_(* #,##0.0_);_(* \(#,##0.0\);_(* &quot;-&quot;??_);_(@_)">
                  <c:v>7</c:v>
                </c:pt>
                <c:pt idx="27" formatCode="_(* #,##0.0_);_(* \(#,##0.0\);_(* &quot;-&quot;??_);_(@_)">
                  <c:v>7.5</c:v>
                </c:pt>
                <c:pt idx="28" formatCode="_(* #,##0.0_);_(* \(#,##0.0\);_(* &quot;-&quot;??_);_(@_)">
                  <c:v>7.75</c:v>
                </c:pt>
                <c:pt idx="29" formatCode="_(* #,##0.0_);_(* \(#,##0.0\);_(* &quot;-&quot;??_);_(@_)">
                  <c:v>8</c:v>
                </c:pt>
                <c:pt idx="30" formatCode="_(* #,##0.0_);_(* \(#,##0.0\);_(* &quot;-&quot;??_);_(@_)">
                  <c:v>8.25</c:v>
                </c:pt>
                <c:pt idx="31" formatCode="_(* #,##0.0_);_(* \(#,##0.0\);_(* &quot;-&quot;??_);_(@_)">
                  <c:v>8.5</c:v>
                </c:pt>
                <c:pt idx="32" formatCode="_(* #,##0.0_);_(* \(#,##0.0\);_(* &quot;-&quot;??_);_(@_)">
                  <c:v>8.75</c:v>
                </c:pt>
                <c:pt idx="33" formatCode="_(* #,##0.0_);_(* \(#,##0.0\);_(* &quot;-&quot;??_);_(@_)">
                  <c:v>8.5833333333333339</c:v>
                </c:pt>
              </c:numCache>
            </c:numRef>
          </c:val>
          <c:smooth val="0"/>
          <c:extLst>
            <c:ext xmlns:c16="http://schemas.microsoft.com/office/drawing/2014/chart" uri="{C3380CC4-5D6E-409C-BE32-E72D297353CC}">
              <c16:uniqueId val="{00000001-BEC4-49A3-BE7D-A972B1B20391}"/>
            </c:ext>
          </c:extLst>
        </c:ser>
        <c:dLbls>
          <c:showLegendKey val="0"/>
          <c:showVal val="0"/>
          <c:showCatName val="0"/>
          <c:showSerName val="0"/>
          <c:showPercent val="0"/>
          <c:showBubbleSize val="0"/>
        </c:dLbls>
        <c:marker val="1"/>
        <c:smooth val="0"/>
        <c:axId val="170472280"/>
        <c:axId val="170471624"/>
      </c:lineChart>
      <c:catAx>
        <c:axId val="17047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70471624"/>
        <c:crosses val="autoZero"/>
        <c:auto val="1"/>
        <c:lblAlgn val="ctr"/>
        <c:lblOffset val="100"/>
        <c:tickLblSkip val="8"/>
        <c:noMultiLvlLbl val="0"/>
      </c:catAx>
      <c:valAx>
        <c:axId val="170471624"/>
        <c:scaling>
          <c:orientation val="minMax"/>
          <c:max val="14"/>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70472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Sheet1!$C$1</c:f>
              <c:strCache>
                <c:ptCount val="1"/>
                <c:pt idx="0">
                  <c:v>Four-Quarter Moving Total in Billions</c:v>
                </c:pt>
              </c:strCache>
            </c:strRef>
          </c:tx>
          <c:spPr>
            <a:ln w="28575" cap="rnd">
              <a:solidFill>
                <a:schemeClr val="accent1"/>
              </a:solidFill>
              <a:round/>
            </a:ln>
            <a:effectLst/>
          </c:spPr>
          <c:marker>
            <c:symbol val="none"/>
          </c:marker>
          <c:cat>
            <c:strRef>
              <c:f>Sheet1!$B$15:$B$94</c:f>
              <c:strCache>
                <c:ptCount val="80"/>
                <c:pt idx="0">
                  <c:v>2000</c:v>
                </c:pt>
                <c:pt idx="1">
                  <c:v>2000</c:v>
                </c:pt>
                <c:pt idx="2">
                  <c:v>2000</c:v>
                </c:pt>
                <c:pt idx="3">
                  <c:v>2000</c:v>
                </c:pt>
                <c:pt idx="4">
                  <c:v>2001</c:v>
                </c:pt>
                <c:pt idx="5">
                  <c:v>2001</c:v>
                </c:pt>
                <c:pt idx="6">
                  <c:v>2001</c:v>
                </c:pt>
                <c:pt idx="7">
                  <c:v>2001</c:v>
                </c:pt>
                <c:pt idx="8">
                  <c:v>2002</c:v>
                </c:pt>
                <c:pt idx="9">
                  <c:v>2002</c:v>
                </c:pt>
                <c:pt idx="10">
                  <c:v>2002</c:v>
                </c:pt>
                <c:pt idx="11">
                  <c:v>2002</c:v>
                </c:pt>
                <c:pt idx="12">
                  <c:v>2003</c:v>
                </c:pt>
                <c:pt idx="13">
                  <c:v>2003</c:v>
                </c:pt>
                <c:pt idx="14">
                  <c:v>2003</c:v>
                </c:pt>
                <c:pt idx="15">
                  <c:v>2003</c:v>
                </c:pt>
                <c:pt idx="16">
                  <c:v>2004</c:v>
                </c:pt>
                <c:pt idx="17">
                  <c:v>2004</c:v>
                </c:pt>
                <c:pt idx="18">
                  <c:v>2004</c:v>
                </c:pt>
                <c:pt idx="19">
                  <c:v>2004</c:v>
                </c:pt>
                <c:pt idx="20">
                  <c:v>2005</c:v>
                </c:pt>
                <c:pt idx="21">
                  <c:v>2005</c:v>
                </c:pt>
                <c:pt idx="22">
                  <c:v>2005</c:v>
                </c:pt>
                <c:pt idx="23">
                  <c:v>2005</c:v>
                </c:pt>
                <c:pt idx="24">
                  <c:v>2006</c:v>
                </c:pt>
                <c:pt idx="25">
                  <c:v>2006</c:v>
                </c:pt>
                <c:pt idx="26">
                  <c:v>2006</c:v>
                </c:pt>
                <c:pt idx="27">
                  <c:v>2006</c:v>
                </c:pt>
                <c:pt idx="28">
                  <c:v>2007</c:v>
                </c:pt>
                <c:pt idx="29">
                  <c:v>2007</c:v>
                </c:pt>
                <c:pt idx="30">
                  <c:v>2007</c:v>
                </c:pt>
                <c:pt idx="31">
                  <c:v>2007</c:v>
                </c:pt>
                <c:pt idx="32">
                  <c:v>2008</c:v>
                </c:pt>
                <c:pt idx="33">
                  <c:v>2008</c:v>
                </c:pt>
                <c:pt idx="34">
                  <c:v>2008</c:v>
                </c:pt>
                <c:pt idx="35">
                  <c:v>2008</c:v>
                </c:pt>
                <c:pt idx="36">
                  <c:v>2009</c:v>
                </c:pt>
                <c:pt idx="37">
                  <c:v>2009</c:v>
                </c:pt>
                <c:pt idx="38">
                  <c:v>2009</c:v>
                </c:pt>
                <c:pt idx="39">
                  <c:v>2009</c:v>
                </c:pt>
                <c:pt idx="40">
                  <c:v>2010</c:v>
                </c:pt>
                <c:pt idx="41">
                  <c:v>2010</c:v>
                </c:pt>
                <c:pt idx="42">
                  <c:v>2010</c:v>
                </c:pt>
                <c:pt idx="43">
                  <c:v>2010</c:v>
                </c:pt>
                <c:pt idx="44">
                  <c:v>2011</c:v>
                </c:pt>
                <c:pt idx="45">
                  <c:v>2011</c:v>
                </c:pt>
                <c:pt idx="46">
                  <c:v>2011</c:v>
                </c:pt>
                <c:pt idx="47">
                  <c:v>2011</c:v>
                </c:pt>
                <c:pt idx="48">
                  <c:v>2012</c:v>
                </c:pt>
                <c:pt idx="49">
                  <c:v>2012</c:v>
                </c:pt>
                <c:pt idx="50">
                  <c:v>2012</c:v>
                </c:pt>
                <c:pt idx="51">
                  <c:v>2012</c:v>
                </c:pt>
                <c:pt idx="52">
                  <c:v>2013</c:v>
                </c:pt>
                <c:pt idx="53">
                  <c:v>2013</c:v>
                </c:pt>
                <c:pt idx="54">
                  <c:v>2013</c:v>
                </c:pt>
                <c:pt idx="55">
                  <c:v>2013</c:v>
                </c:pt>
                <c:pt idx="56">
                  <c:v>2014</c:v>
                </c:pt>
                <c:pt idx="57">
                  <c:v>2014</c:v>
                </c:pt>
                <c:pt idx="58">
                  <c:v>2014</c:v>
                </c:pt>
                <c:pt idx="59">
                  <c:v>2014</c:v>
                </c:pt>
                <c:pt idx="60">
                  <c:v>2015</c:v>
                </c:pt>
                <c:pt idx="61">
                  <c:v>2015</c:v>
                </c:pt>
                <c:pt idx="62">
                  <c:v>2015</c:v>
                </c:pt>
                <c:pt idx="63">
                  <c:v>2015</c:v>
                </c:pt>
                <c:pt idx="64">
                  <c:v>2016</c:v>
                </c:pt>
                <c:pt idx="65">
                  <c:v>2016</c:v>
                </c:pt>
                <c:pt idx="66">
                  <c:v>2016</c:v>
                </c:pt>
                <c:pt idx="67">
                  <c:v>2016</c:v>
                </c:pt>
                <c:pt idx="68">
                  <c:v>2017</c:v>
                </c:pt>
                <c:pt idx="69">
                  <c:v>2017</c:v>
                </c:pt>
                <c:pt idx="70">
                  <c:v>2017</c:v>
                </c:pt>
                <c:pt idx="71">
                  <c:v>2017</c:v>
                </c:pt>
                <c:pt idx="72">
                  <c:v>2018</c:v>
                </c:pt>
                <c:pt idx="73">
                  <c:v>2018</c:v>
                </c:pt>
                <c:pt idx="74">
                  <c:v>2018</c:v>
                </c:pt>
                <c:pt idx="75">
                  <c:v>2018</c:v>
                </c:pt>
                <c:pt idx="76">
                  <c:v>2019</c:v>
                </c:pt>
                <c:pt idx="77">
                  <c:v>2019</c:v>
                </c:pt>
                <c:pt idx="78">
                  <c:v>2019</c:v>
                </c:pt>
                <c:pt idx="79">
                  <c:v>2019</c:v>
                </c:pt>
              </c:strCache>
            </c:strRef>
          </c:cat>
          <c:val>
            <c:numRef>
              <c:f>Sheet1!$C$15:$C$94</c:f>
              <c:numCache>
                <c:formatCode>"$"#,##0.0_);[Red]\("$"#,##0.0\)</c:formatCode>
                <c:ptCount val="80"/>
                <c:pt idx="0">
                  <c:v>145</c:v>
                </c:pt>
                <c:pt idx="1">
                  <c:v>150.5</c:v>
                </c:pt>
                <c:pt idx="2">
                  <c:v>156.4</c:v>
                </c:pt>
                <c:pt idx="3">
                  <c:v>161.19999999999999</c:v>
                </c:pt>
                <c:pt idx="4">
                  <c:v>162.69999999999999</c:v>
                </c:pt>
                <c:pt idx="5">
                  <c:v>164.9</c:v>
                </c:pt>
                <c:pt idx="6">
                  <c:v>167.2</c:v>
                </c:pt>
                <c:pt idx="7">
                  <c:v>169.1</c:v>
                </c:pt>
                <c:pt idx="8">
                  <c:v>168.3</c:v>
                </c:pt>
                <c:pt idx="9">
                  <c:v>167.1</c:v>
                </c:pt>
                <c:pt idx="10">
                  <c:v>165.9</c:v>
                </c:pt>
                <c:pt idx="11">
                  <c:v>164.9</c:v>
                </c:pt>
                <c:pt idx="12">
                  <c:v>166.8</c:v>
                </c:pt>
                <c:pt idx="13">
                  <c:v>169.5</c:v>
                </c:pt>
                <c:pt idx="14">
                  <c:v>172.3</c:v>
                </c:pt>
                <c:pt idx="15">
                  <c:v>174.7</c:v>
                </c:pt>
                <c:pt idx="16">
                  <c:v>183.4</c:v>
                </c:pt>
                <c:pt idx="17">
                  <c:v>195.8</c:v>
                </c:pt>
                <c:pt idx="18">
                  <c:v>209</c:v>
                </c:pt>
                <c:pt idx="19">
                  <c:v>219.9</c:v>
                </c:pt>
                <c:pt idx="20">
                  <c:v>223.7</c:v>
                </c:pt>
                <c:pt idx="21">
                  <c:v>229.3</c:v>
                </c:pt>
                <c:pt idx="22">
                  <c:v>235.2</c:v>
                </c:pt>
                <c:pt idx="23">
                  <c:v>240</c:v>
                </c:pt>
                <c:pt idx="24">
                  <c:v>247.1</c:v>
                </c:pt>
                <c:pt idx="25">
                  <c:v>257.2</c:v>
                </c:pt>
                <c:pt idx="26">
                  <c:v>267.89999999999998</c:v>
                </c:pt>
                <c:pt idx="27">
                  <c:v>276.7</c:v>
                </c:pt>
                <c:pt idx="28">
                  <c:v>274.7</c:v>
                </c:pt>
                <c:pt idx="29">
                  <c:v>271.8</c:v>
                </c:pt>
                <c:pt idx="30">
                  <c:v>268.8</c:v>
                </c:pt>
                <c:pt idx="31">
                  <c:v>266.3</c:v>
                </c:pt>
                <c:pt idx="32">
                  <c:v>262.89999999999998</c:v>
                </c:pt>
                <c:pt idx="33">
                  <c:v>258.10000000000002</c:v>
                </c:pt>
                <c:pt idx="34">
                  <c:v>253</c:v>
                </c:pt>
                <c:pt idx="35">
                  <c:v>248.8</c:v>
                </c:pt>
                <c:pt idx="36">
                  <c:v>243.7</c:v>
                </c:pt>
                <c:pt idx="37">
                  <c:v>236.4</c:v>
                </c:pt>
                <c:pt idx="38">
                  <c:v>228.7</c:v>
                </c:pt>
                <c:pt idx="39">
                  <c:v>222.4</c:v>
                </c:pt>
                <c:pt idx="40">
                  <c:v>222.9</c:v>
                </c:pt>
                <c:pt idx="41">
                  <c:v>223.5</c:v>
                </c:pt>
                <c:pt idx="42">
                  <c:v>224.3</c:v>
                </c:pt>
                <c:pt idx="43">
                  <c:v>224.8</c:v>
                </c:pt>
                <c:pt idx="44">
                  <c:v>226.2</c:v>
                </c:pt>
                <c:pt idx="45">
                  <c:v>228.2</c:v>
                </c:pt>
                <c:pt idx="46">
                  <c:v>230.3</c:v>
                </c:pt>
                <c:pt idx="47">
                  <c:v>232</c:v>
                </c:pt>
                <c:pt idx="48">
                  <c:v>232.6</c:v>
                </c:pt>
                <c:pt idx="49">
                  <c:v>233.3</c:v>
                </c:pt>
                <c:pt idx="50">
                  <c:v>234.1</c:v>
                </c:pt>
                <c:pt idx="51">
                  <c:v>234.8</c:v>
                </c:pt>
                <c:pt idx="52">
                  <c:v>237.7</c:v>
                </c:pt>
                <c:pt idx="53">
                  <c:v>241.8</c:v>
                </c:pt>
                <c:pt idx="54">
                  <c:v>246.1</c:v>
                </c:pt>
                <c:pt idx="55">
                  <c:v>249.7</c:v>
                </c:pt>
                <c:pt idx="56">
                  <c:v>252.5</c:v>
                </c:pt>
                <c:pt idx="57">
                  <c:v>256.60000000000002</c:v>
                </c:pt>
                <c:pt idx="58">
                  <c:v>260.89999999999998</c:v>
                </c:pt>
                <c:pt idx="59">
                  <c:v>264.39999999999998</c:v>
                </c:pt>
                <c:pt idx="60">
                  <c:v>267</c:v>
                </c:pt>
                <c:pt idx="61">
                  <c:v>270.8</c:v>
                </c:pt>
                <c:pt idx="62">
                  <c:v>274.7</c:v>
                </c:pt>
                <c:pt idx="63">
                  <c:v>278</c:v>
                </c:pt>
                <c:pt idx="64">
                  <c:v>279.02379557803516</c:v>
                </c:pt>
                <c:pt idx="65">
                  <c:v>284.35146057101485</c:v>
                </c:pt>
                <c:pt idx="66">
                  <c:v>290.33431619536196</c:v>
                </c:pt>
                <c:pt idx="67">
                  <c:v>295.1699736632184</c:v>
                </c:pt>
                <c:pt idx="68">
                  <c:v>297.01199080952722</c:v>
                </c:pt>
                <c:pt idx="69">
                  <c:v>302.30287191988606</c:v>
                </c:pt>
                <c:pt idx="70">
                  <c:v>308.00839560132385</c:v>
                </c:pt>
                <c:pt idx="71">
                  <c:v>313.55091109602807</c:v>
                </c:pt>
                <c:pt idx="72">
                  <c:v>316.8568886957961</c:v>
                </c:pt>
                <c:pt idx="73">
                  <c:v>323.5472812708208</c:v>
                </c:pt>
                <c:pt idx="74">
                  <c:v>330.73832002621276</c:v>
                </c:pt>
                <c:pt idx="75">
                  <c:v>336.91962890828239</c:v>
                </c:pt>
              </c:numCache>
            </c:numRef>
          </c:val>
          <c:smooth val="0"/>
          <c:extLst>
            <c:ext xmlns:c16="http://schemas.microsoft.com/office/drawing/2014/chart" uri="{C3380CC4-5D6E-409C-BE32-E72D297353CC}">
              <c16:uniqueId val="{00000000-D9FE-4AC2-9F2B-B5FF465DDCCC}"/>
            </c:ext>
          </c:extLst>
        </c:ser>
        <c:ser>
          <c:idx val="1"/>
          <c:order val="1"/>
          <c:spPr>
            <a:ln w="28575" cap="rnd">
              <a:solidFill>
                <a:schemeClr val="accent2"/>
              </a:solidFill>
              <a:prstDash val="sysDash"/>
              <a:round/>
            </a:ln>
            <a:effectLst/>
          </c:spPr>
          <c:marker>
            <c:symbol val="none"/>
          </c:marker>
          <c:cat>
            <c:strRef>
              <c:f>Sheet1!$B$15:$B$94</c:f>
              <c:strCache>
                <c:ptCount val="80"/>
                <c:pt idx="0">
                  <c:v>2000</c:v>
                </c:pt>
                <c:pt idx="1">
                  <c:v>2000</c:v>
                </c:pt>
                <c:pt idx="2">
                  <c:v>2000</c:v>
                </c:pt>
                <c:pt idx="3">
                  <c:v>2000</c:v>
                </c:pt>
                <c:pt idx="4">
                  <c:v>2001</c:v>
                </c:pt>
                <c:pt idx="5">
                  <c:v>2001</c:v>
                </c:pt>
                <c:pt idx="6">
                  <c:v>2001</c:v>
                </c:pt>
                <c:pt idx="7">
                  <c:v>2001</c:v>
                </c:pt>
                <c:pt idx="8">
                  <c:v>2002</c:v>
                </c:pt>
                <c:pt idx="9">
                  <c:v>2002</c:v>
                </c:pt>
                <c:pt idx="10">
                  <c:v>2002</c:v>
                </c:pt>
                <c:pt idx="11">
                  <c:v>2002</c:v>
                </c:pt>
                <c:pt idx="12">
                  <c:v>2003</c:v>
                </c:pt>
                <c:pt idx="13">
                  <c:v>2003</c:v>
                </c:pt>
                <c:pt idx="14">
                  <c:v>2003</c:v>
                </c:pt>
                <c:pt idx="15">
                  <c:v>2003</c:v>
                </c:pt>
                <c:pt idx="16">
                  <c:v>2004</c:v>
                </c:pt>
                <c:pt idx="17">
                  <c:v>2004</c:v>
                </c:pt>
                <c:pt idx="18">
                  <c:v>2004</c:v>
                </c:pt>
                <c:pt idx="19">
                  <c:v>2004</c:v>
                </c:pt>
                <c:pt idx="20">
                  <c:v>2005</c:v>
                </c:pt>
                <c:pt idx="21">
                  <c:v>2005</c:v>
                </c:pt>
                <c:pt idx="22">
                  <c:v>2005</c:v>
                </c:pt>
                <c:pt idx="23">
                  <c:v>2005</c:v>
                </c:pt>
                <c:pt idx="24">
                  <c:v>2006</c:v>
                </c:pt>
                <c:pt idx="25">
                  <c:v>2006</c:v>
                </c:pt>
                <c:pt idx="26">
                  <c:v>2006</c:v>
                </c:pt>
                <c:pt idx="27">
                  <c:v>2006</c:v>
                </c:pt>
                <c:pt idx="28">
                  <c:v>2007</c:v>
                </c:pt>
                <c:pt idx="29">
                  <c:v>2007</c:v>
                </c:pt>
                <c:pt idx="30">
                  <c:v>2007</c:v>
                </c:pt>
                <c:pt idx="31">
                  <c:v>2007</c:v>
                </c:pt>
                <c:pt idx="32">
                  <c:v>2008</c:v>
                </c:pt>
                <c:pt idx="33">
                  <c:v>2008</c:v>
                </c:pt>
                <c:pt idx="34">
                  <c:v>2008</c:v>
                </c:pt>
                <c:pt idx="35">
                  <c:v>2008</c:v>
                </c:pt>
                <c:pt idx="36">
                  <c:v>2009</c:v>
                </c:pt>
                <c:pt idx="37">
                  <c:v>2009</c:v>
                </c:pt>
                <c:pt idx="38">
                  <c:v>2009</c:v>
                </c:pt>
                <c:pt idx="39">
                  <c:v>2009</c:v>
                </c:pt>
                <c:pt idx="40">
                  <c:v>2010</c:v>
                </c:pt>
                <c:pt idx="41">
                  <c:v>2010</c:v>
                </c:pt>
                <c:pt idx="42">
                  <c:v>2010</c:v>
                </c:pt>
                <c:pt idx="43">
                  <c:v>2010</c:v>
                </c:pt>
                <c:pt idx="44">
                  <c:v>2011</c:v>
                </c:pt>
                <c:pt idx="45">
                  <c:v>2011</c:v>
                </c:pt>
                <c:pt idx="46">
                  <c:v>2011</c:v>
                </c:pt>
                <c:pt idx="47">
                  <c:v>2011</c:v>
                </c:pt>
                <c:pt idx="48">
                  <c:v>2012</c:v>
                </c:pt>
                <c:pt idx="49">
                  <c:v>2012</c:v>
                </c:pt>
                <c:pt idx="50">
                  <c:v>2012</c:v>
                </c:pt>
                <c:pt idx="51">
                  <c:v>2012</c:v>
                </c:pt>
                <c:pt idx="52">
                  <c:v>2013</c:v>
                </c:pt>
                <c:pt idx="53">
                  <c:v>2013</c:v>
                </c:pt>
                <c:pt idx="54">
                  <c:v>2013</c:v>
                </c:pt>
                <c:pt idx="55">
                  <c:v>2013</c:v>
                </c:pt>
                <c:pt idx="56">
                  <c:v>2014</c:v>
                </c:pt>
                <c:pt idx="57">
                  <c:v>2014</c:v>
                </c:pt>
                <c:pt idx="58">
                  <c:v>2014</c:v>
                </c:pt>
                <c:pt idx="59">
                  <c:v>2014</c:v>
                </c:pt>
                <c:pt idx="60">
                  <c:v>2015</c:v>
                </c:pt>
                <c:pt idx="61">
                  <c:v>2015</c:v>
                </c:pt>
                <c:pt idx="62">
                  <c:v>2015</c:v>
                </c:pt>
                <c:pt idx="63">
                  <c:v>2015</c:v>
                </c:pt>
                <c:pt idx="64">
                  <c:v>2016</c:v>
                </c:pt>
                <c:pt idx="65">
                  <c:v>2016</c:v>
                </c:pt>
                <c:pt idx="66">
                  <c:v>2016</c:v>
                </c:pt>
                <c:pt idx="67">
                  <c:v>2016</c:v>
                </c:pt>
                <c:pt idx="68">
                  <c:v>2017</c:v>
                </c:pt>
                <c:pt idx="69">
                  <c:v>2017</c:v>
                </c:pt>
                <c:pt idx="70">
                  <c:v>2017</c:v>
                </c:pt>
                <c:pt idx="71">
                  <c:v>2017</c:v>
                </c:pt>
                <c:pt idx="72">
                  <c:v>2018</c:v>
                </c:pt>
                <c:pt idx="73">
                  <c:v>2018</c:v>
                </c:pt>
                <c:pt idx="74">
                  <c:v>2018</c:v>
                </c:pt>
                <c:pt idx="75">
                  <c:v>2018</c:v>
                </c:pt>
                <c:pt idx="76">
                  <c:v>2019</c:v>
                </c:pt>
                <c:pt idx="77">
                  <c:v>2019</c:v>
                </c:pt>
                <c:pt idx="78">
                  <c:v>2019</c:v>
                </c:pt>
                <c:pt idx="79">
                  <c:v>2019</c:v>
                </c:pt>
              </c:strCache>
            </c:strRef>
          </c:cat>
          <c:val>
            <c:numRef>
              <c:f>Sheet1!$D$15:$D$94</c:f>
              <c:numCache>
                <c:formatCode>General</c:formatCode>
                <c:ptCount val="80"/>
                <c:pt idx="76" formatCode="&quot;$&quot;#,##0.0_);[Red]\(&quot;$&quot;#,##0.0\)">
                  <c:v>339.51547152634657</c:v>
                </c:pt>
                <c:pt idx="77" formatCode="&quot;$&quot;#,##0.0_);[Red]\(&quot;$&quot;#,##0.0\)">
                  <c:v>346.22690699813404</c:v>
                </c:pt>
                <c:pt idx="78" formatCode="&quot;$&quot;#,##0.0_);[Red]\(&quot;$&quot;#,##0.0\)">
                  <c:v>352.87099073099807</c:v>
                </c:pt>
                <c:pt idx="79" formatCode="&quot;$&quot;#,##0.0_);[Red]\(&quot;$&quot;#,##0.0\)">
                  <c:v>354.15894376434176</c:v>
                </c:pt>
              </c:numCache>
            </c:numRef>
          </c:val>
          <c:smooth val="0"/>
          <c:extLst>
            <c:ext xmlns:c16="http://schemas.microsoft.com/office/drawing/2014/chart" uri="{C3380CC4-5D6E-409C-BE32-E72D297353CC}">
              <c16:uniqueId val="{00000003-D9FE-4AC2-9F2B-B5FF465DDCCC}"/>
            </c:ext>
          </c:extLst>
        </c:ser>
        <c:dLbls>
          <c:showLegendKey val="0"/>
          <c:showVal val="0"/>
          <c:showCatName val="0"/>
          <c:showSerName val="0"/>
          <c:showPercent val="0"/>
          <c:showBubbleSize val="0"/>
        </c:dLbls>
        <c:smooth val="0"/>
        <c:axId val="619738280"/>
        <c:axId val="619738608"/>
      </c:lineChart>
      <c:catAx>
        <c:axId val="619738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9738608"/>
        <c:crosses val="autoZero"/>
        <c:auto val="1"/>
        <c:lblAlgn val="ctr"/>
        <c:lblOffset val="100"/>
        <c:tickLblSkip val="11"/>
        <c:noMultiLvlLbl val="0"/>
      </c:catAx>
      <c:valAx>
        <c:axId val="619738608"/>
        <c:scaling>
          <c:orientation val="minMax"/>
          <c:max val="400"/>
          <c:min val="100"/>
        </c:scaling>
        <c:delete val="0"/>
        <c:axPos val="l"/>
        <c:numFmt formatCode="&quot;$&quot;#,##0_);[Red]\(&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9738280"/>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Sheet1!$D$1</c:f>
              <c:strCache>
                <c:ptCount val="1"/>
                <c:pt idx="0">
                  <c:v>Refi Boom</c:v>
                </c:pt>
              </c:strCache>
            </c:strRef>
          </c:tx>
          <c:spPr>
            <a:solidFill>
              <a:schemeClr val="tx2">
                <a:lumMod val="40000"/>
                <a:lumOff val="60000"/>
              </a:schemeClr>
            </a:solidFill>
            <a:ln>
              <a:solidFill>
                <a:schemeClr val="tx2">
                  <a:lumMod val="40000"/>
                  <a:lumOff val="60000"/>
                </a:schemeClr>
              </a:solidFill>
            </a:ln>
            <a:effectLst/>
          </c:spPr>
          <c:invertIfNegative val="0"/>
          <c:cat>
            <c:strRef>
              <c:f>Sheet1!$A$2:$A$229</c:f>
              <c:strCache>
                <c:ptCount val="228"/>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strCache>
            </c:strRef>
          </c:cat>
          <c:val>
            <c:numRef>
              <c:f>Sheet1!$D$2:$D$229</c:f>
              <c:numCache>
                <c:formatCode>General</c:formatCode>
                <c:ptCount val="228"/>
                <c:pt idx="0">
                  <c:v>0</c:v>
                </c:pt>
                <c:pt idx="1">
                  <c:v>0</c:v>
                </c:pt>
                <c:pt idx="2">
                  <c:v>0</c:v>
                </c:pt>
                <c:pt idx="3">
                  <c:v>0</c:v>
                </c:pt>
                <c:pt idx="4">
                  <c:v>0</c:v>
                </c:pt>
                <c:pt idx="5">
                  <c:v>0</c:v>
                </c:pt>
                <c:pt idx="6">
                  <c:v>0</c:v>
                </c:pt>
                <c:pt idx="7">
                  <c:v>0</c:v>
                </c:pt>
                <c:pt idx="8">
                  <c:v>0</c:v>
                </c:pt>
                <c:pt idx="9">
                  <c:v>0</c:v>
                </c:pt>
                <c:pt idx="10">
                  <c:v>0</c:v>
                </c:pt>
                <c:pt idx="11">
                  <c:v>0</c:v>
                </c:pt>
                <c:pt idx="12" formatCode="0%">
                  <c:v>0.42</c:v>
                </c:pt>
                <c:pt idx="13" formatCode="0%">
                  <c:v>0.42</c:v>
                </c:pt>
                <c:pt idx="14" formatCode="0%">
                  <c:v>0.42</c:v>
                </c:pt>
                <c:pt idx="15" formatCode="0%">
                  <c:v>0.42</c:v>
                </c:pt>
                <c:pt idx="16" formatCode="0%">
                  <c:v>0.42</c:v>
                </c:pt>
                <c:pt idx="17" formatCode="0%">
                  <c:v>0.42</c:v>
                </c:pt>
                <c:pt idx="18" formatCode="0%">
                  <c:v>0.42</c:v>
                </c:pt>
                <c:pt idx="19" formatCode="0%">
                  <c:v>0.42</c:v>
                </c:pt>
                <c:pt idx="20" formatCode="0%">
                  <c:v>0.42</c:v>
                </c:pt>
                <c:pt idx="21" formatCode="0%">
                  <c:v>0.42</c:v>
                </c:pt>
                <c:pt idx="22" formatCode="0%">
                  <c:v>0.42</c:v>
                </c:pt>
                <c:pt idx="23" formatCode="0%">
                  <c:v>0.42</c:v>
                </c:pt>
                <c:pt idx="24" formatCode="0%">
                  <c:v>0.42</c:v>
                </c:pt>
                <c:pt idx="25" formatCode="0%">
                  <c:v>0.42</c:v>
                </c:pt>
                <c:pt idx="26" formatCode="0%">
                  <c:v>0.42</c:v>
                </c:pt>
                <c:pt idx="27" formatCode="0%">
                  <c:v>0.42</c:v>
                </c:pt>
                <c:pt idx="28" formatCode="0%">
                  <c:v>0.42</c:v>
                </c:pt>
                <c:pt idx="29" formatCode="0%">
                  <c:v>0.42</c:v>
                </c:pt>
                <c:pt idx="30" formatCode="0%">
                  <c:v>0.42</c:v>
                </c:pt>
                <c:pt idx="31" formatCode="0%">
                  <c:v>0.42</c:v>
                </c:pt>
                <c:pt idx="32" formatCode="0%">
                  <c:v>0.42</c:v>
                </c:pt>
                <c:pt idx="33" formatCode="0%">
                  <c:v>0.42</c:v>
                </c:pt>
                <c:pt idx="34" formatCode="0%">
                  <c:v>0.42</c:v>
                </c:pt>
                <c:pt idx="35" formatCode="0%">
                  <c:v>0.42</c:v>
                </c:pt>
                <c:pt idx="36" formatCode="0%">
                  <c:v>0.42</c:v>
                </c:pt>
                <c:pt idx="37" formatCode="0%">
                  <c:v>0.42</c:v>
                </c:pt>
                <c:pt idx="38" formatCode="0%">
                  <c:v>0.42</c:v>
                </c:pt>
                <c:pt idx="39" formatCode="0%">
                  <c:v>0.42</c:v>
                </c:pt>
                <c:pt idx="40" formatCode="0%">
                  <c:v>0.42</c:v>
                </c:pt>
                <c:pt idx="41" formatCode="0%">
                  <c:v>0.42</c:v>
                </c:pt>
                <c:pt idx="42" formatCode="0%">
                  <c:v>0.42</c:v>
                </c:pt>
                <c:pt idx="43" formatCode="0%">
                  <c:v>0.42</c:v>
                </c:pt>
                <c:pt idx="44" formatCode="0%">
                  <c:v>0.42</c:v>
                </c:pt>
                <c:pt idx="45" formatCode="0%">
                  <c:v>0.42</c:v>
                </c:pt>
                <c:pt idx="46" formatCode="0%">
                  <c:v>0.42</c:v>
                </c:pt>
                <c:pt idx="47" formatCode="0%">
                  <c:v>0.42</c:v>
                </c:pt>
                <c:pt idx="48" formatCode="0%">
                  <c:v>0.42</c:v>
                </c:pt>
                <c:pt idx="49" formatCode="0%">
                  <c:v>0.42</c:v>
                </c:pt>
                <c:pt idx="50" formatCode="0%">
                  <c:v>0.42</c:v>
                </c:pt>
                <c:pt idx="51" formatCode="0%">
                  <c:v>0.42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formatCode="0%">
                  <c:v>0.42</c:v>
                </c:pt>
                <c:pt idx="109" formatCode="0%">
                  <c:v>0.42</c:v>
                </c:pt>
                <c:pt idx="110" formatCode="0%">
                  <c:v>0.42</c:v>
                </c:pt>
                <c:pt idx="111" formatCode="0%">
                  <c:v>0.42</c:v>
                </c:pt>
                <c:pt idx="112" formatCode="0%">
                  <c:v>0.42</c:v>
                </c:pt>
                <c:pt idx="113" formatCode="0%">
                  <c:v>0.42</c:v>
                </c:pt>
                <c:pt idx="114" formatCode="0%">
                  <c:v>0.42</c:v>
                </c:pt>
                <c:pt idx="115" formatCode="0%">
                  <c:v>0.42</c:v>
                </c:pt>
                <c:pt idx="116" formatCode="0%">
                  <c:v>0.42</c:v>
                </c:pt>
                <c:pt idx="117" formatCode="0%">
                  <c:v>0.42</c:v>
                </c:pt>
                <c:pt idx="118" formatCode="0%">
                  <c:v>0.42</c:v>
                </c:pt>
                <c:pt idx="119" formatCode="0%">
                  <c:v>0.42</c:v>
                </c:pt>
                <c:pt idx="120" formatCode="0%">
                  <c:v>0.42</c:v>
                </c:pt>
                <c:pt idx="121" formatCode="0%">
                  <c:v>0.42</c:v>
                </c:pt>
                <c:pt idx="122" formatCode="0%">
                  <c:v>0.42</c:v>
                </c:pt>
                <c:pt idx="123" formatCode="0%">
                  <c:v>0.42</c:v>
                </c:pt>
                <c:pt idx="124" formatCode="0%">
                  <c:v>0.42</c:v>
                </c:pt>
                <c:pt idx="125" formatCode="0%">
                  <c:v>0.42</c:v>
                </c:pt>
                <c:pt idx="126" formatCode="0%">
                  <c:v>0.42</c:v>
                </c:pt>
                <c:pt idx="127" formatCode="0%">
                  <c:v>0.42</c:v>
                </c:pt>
                <c:pt idx="128" formatCode="0%">
                  <c:v>0.42</c:v>
                </c:pt>
                <c:pt idx="129" formatCode="0%">
                  <c:v>0.42</c:v>
                </c:pt>
                <c:pt idx="130" formatCode="0%">
                  <c:v>0.42</c:v>
                </c:pt>
                <c:pt idx="131" formatCode="0%">
                  <c:v>0.42</c:v>
                </c:pt>
                <c:pt idx="132" formatCode="0%">
                  <c:v>0.42</c:v>
                </c:pt>
                <c:pt idx="133" formatCode="0%">
                  <c:v>0.42</c:v>
                </c:pt>
                <c:pt idx="134" formatCode="0%">
                  <c:v>0.42</c:v>
                </c:pt>
                <c:pt idx="135" formatCode="0%">
                  <c:v>0.42</c:v>
                </c:pt>
                <c:pt idx="136" formatCode="0%">
                  <c:v>0.42</c:v>
                </c:pt>
                <c:pt idx="137" formatCode="0%">
                  <c:v>0.42</c:v>
                </c:pt>
                <c:pt idx="138" formatCode="0%">
                  <c:v>0.42</c:v>
                </c:pt>
                <c:pt idx="139" formatCode="0%">
                  <c:v>0.42</c:v>
                </c:pt>
                <c:pt idx="140" formatCode="0%">
                  <c:v>0.42</c:v>
                </c:pt>
                <c:pt idx="141" formatCode="0%">
                  <c:v>0.42</c:v>
                </c:pt>
                <c:pt idx="142" formatCode="0%">
                  <c:v>0.42</c:v>
                </c:pt>
                <c:pt idx="143" formatCode="0%">
                  <c:v>0.42</c:v>
                </c:pt>
                <c:pt idx="144" formatCode="0%">
                  <c:v>0.42</c:v>
                </c:pt>
                <c:pt idx="145" formatCode="0%">
                  <c:v>0.42</c:v>
                </c:pt>
                <c:pt idx="146" formatCode="0%">
                  <c:v>0.42</c:v>
                </c:pt>
                <c:pt idx="147" formatCode="0%">
                  <c:v>0.42</c:v>
                </c:pt>
                <c:pt idx="148" formatCode="0%">
                  <c:v>0.42</c:v>
                </c:pt>
                <c:pt idx="149" formatCode="0%">
                  <c:v>0.42</c:v>
                </c:pt>
                <c:pt idx="150" formatCode="0%">
                  <c:v>0.42</c:v>
                </c:pt>
                <c:pt idx="151" formatCode="0%">
                  <c:v>0.42</c:v>
                </c:pt>
                <c:pt idx="152" formatCode="0%">
                  <c:v>0.42</c:v>
                </c:pt>
                <c:pt idx="153" formatCode="0%">
                  <c:v>0.42</c:v>
                </c:pt>
                <c:pt idx="154" formatCode="0%">
                  <c:v>0.42</c:v>
                </c:pt>
                <c:pt idx="155" formatCode="0%">
                  <c:v>0.42</c:v>
                </c:pt>
                <c:pt idx="156" formatCode="0%">
                  <c:v>0.42</c:v>
                </c:pt>
                <c:pt idx="157" formatCode="0%">
                  <c:v>0.42</c:v>
                </c:pt>
                <c:pt idx="158" formatCode="0%">
                  <c:v>0.42</c:v>
                </c:pt>
                <c:pt idx="159" formatCode="0%">
                  <c:v>0.42</c:v>
                </c:pt>
                <c:pt idx="160" formatCode="0%">
                  <c:v>0.42</c:v>
                </c:pt>
                <c:pt idx="161" formatCode="0%">
                  <c:v>0.42</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numCache>
            </c:numRef>
          </c:val>
          <c:extLst>
            <c:ext xmlns:c16="http://schemas.microsoft.com/office/drawing/2014/chart" uri="{C3380CC4-5D6E-409C-BE32-E72D297353CC}">
              <c16:uniqueId val="{00000000-705D-464E-8706-776D12FE5EDE}"/>
            </c:ext>
          </c:extLst>
        </c:ser>
        <c:dLbls>
          <c:showLegendKey val="0"/>
          <c:showVal val="0"/>
          <c:showCatName val="0"/>
          <c:showSerName val="0"/>
          <c:showPercent val="0"/>
          <c:showBubbleSize val="0"/>
        </c:dLbls>
        <c:gapWidth val="0"/>
        <c:axId val="360409184"/>
        <c:axId val="360407544"/>
      </c:barChart>
      <c:lineChart>
        <c:grouping val="standard"/>
        <c:varyColors val="0"/>
        <c:ser>
          <c:idx val="0"/>
          <c:order val="1"/>
          <c:tx>
            <c:v>Share of refi</c:v>
          </c:tx>
          <c:spPr>
            <a:ln w="28575" cap="rnd">
              <a:solidFill>
                <a:schemeClr val="accent1"/>
              </a:solidFill>
              <a:round/>
            </a:ln>
            <a:effectLst/>
          </c:spPr>
          <c:marker>
            <c:symbol val="none"/>
          </c:marker>
          <c:cat>
            <c:strRef>
              <c:f>Sheet1!$A$2:$A$229</c:f>
              <c:strCache>
                <c:ptCount val="228"/>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strCache>
            </c:strRef>
          </c:cat>
          <c:val>
            <c:numRef>
              <c:f>Sheet1!$B$2:$B$229</c:f>
              <c:numCache>
                <c:formatCode>0.00%</c:formatCode>
                <c:ptCount val="228"/>
                <c:pt idx="0">
                  <c:v>0.36430227260326914</c:v>
                </c:pt>
                <c:pt idx="1">
                  <c:v>0.36936105264742464</c:v>
                </c:pt>
                <c:pt idx="2">
                  <c:v>0.37416384251989443</c:v>
                </c:pt>
                <c:pt idx="3">
                  <c:v>0.36704849158927094</c:v>
                </c:pt>
                <c:pt idx="4">
                  <c:v>0.35641856002828709</c:v>
                </c:pt>
                <c:pt idx="5">
                  <c:v>0.34786063885238233</c:v>
                </c:pt>
                <c:pt idx="6">
                  <c:v>0.34030596970292976</c:v>
                </c:pt>
                <c:pt idx="7">
                  <c:v>0.31505499595481912</c:v>
                </c:pt>
                <c:pt idx="8">
                  <c:v>0.31780136094186967</c:v>
                </c:pt>
                <c:pt idx="9">
                  <c:v>0.32482073198945793</c:v>
                </c:pt>
                <c:pt idx="10">
                  <c:v>0.32273350301907705</c:v>
                </c:pt>
                <c:pt idx="11">
                  <c:v>0.32198792326578585</c:v>
                </c:pt>
                <c:pt idx="12">
                  <c:v>0.28131230218309711</c:v>
                </c:pt>
                <c:pt idx="13">
                  <c:v>0.27423869327474404</c:v>
                </c:pt>
                <c:pt idx="14">
                  <c:v>0.2868123376859914</c:v>
                </c:pt>
                <c:pt idx="15">
                  <c:v>0.29315138081687975</c:v>
                </c:pt>
                <c:pt idx="16">
                  <c:v>0.30517162780500551</c:v>
                </c:pt>
                <c:pt idx="17">
                  <c:v>0.31539364844508949</c:v>
                </c:pt>
                <c:pt idx="18">
                  <c:v>0.32286067331710594</c:v>
                </c:pt>
                <c:pt idx="19">
                  <c:v>0.31586170134937591</c:v>
                </c:pt>
                <c:pt idx="20">
                  <c:v>0.29849516398984127</c:v>
                </c:pt>
                <c:pt idx="21">
                  <c:v>0.27609393771154317</c:v>
                </c:pt>
                <c:pt idx="22">
                  <c:v>0.25860833018804535</c:v>
                </c:pt>
                <c:pt idx="23">
                  <c:v>0.2658779881437226</c:v>
                </c:pt>
                <c:pt idx="24">
                  <c:v>0.28953998524481411</c:v>
                </c:pt>
                <c:pt idx="25">
                  <c:v>0.29841417129122993</c:v>
                </c:pt>
                <c:pt idx="26">
                  <c:v>0.29765704121565512</c:v>
                </c:pt>
                <c:pt idx="27">
                  <c:v>0.32511097893382085</c:v>
                </c:pt>
                <c:pt idx="28">
                  <c:v>0.31889591015766666</c:v>
                </c:pt>
                <c:pt idx="29">
                  <c:v>0.30988146759016694</c:v>
                </c:pt>
                <c:pt idx="30">
                  <c:v>0.27897293960854991</c:v>
                </c:pt>
                <c:pt idx="31">
                  <c:v>0.25343254773829244</c:v>
                </c:pt>
                <c:pt idx="32">
                  <c:v>0.24800894598621434</c:v>
                </c:pt>
                <c:pt idx="33">
                  <c:v>0.24718344967509839</c:v>
                </c:pt>
                <c:pt idx="34">
                  <c:v>0.25284266293744023</c:v>
                </c:pt>
                <c:pt idx="35">
                  <c:v>0.25907761652277461</c:v>
                </c:pt>
                <c:pt idx="36">
                  <c:v>0.25487563930903834</c:v>
                </c:pt>
                <c:pt idx="37">
                  <c:v>0.25233763812149401</c:v>
                </c:pt>
                <c:pt idx="38">
                  <c:v>0.24744623274440114</c:v>
                </c:pt>
                <c:pt idx="39">
                  <c:v>0.24377578253791873</c:v>
                </c:pt>
                <c:pt idx="40">
                  <c:v>0.25694828904164974</c:v>
                </c:pt>
                <c:pt idx="41">
                  <c:v>0.23654399228159728</c:v>
                </c:pt>
                <c:pt idx="42">
                  <c:v>0.23719650250835411</c:v>
                </c:pt>
                <c:pt idx="43">
                  <c:v>0.26586526631402396</c:v>
                </c:pt>
                <c:pt idx="44">
                  <c:v>0.31009416887915631</c:v>
                </c:pt>
                <c:pt idx="45">
                  <c:v>0.3416042778674041</c:v>
                </c:pt>
                <c:pt idx="46">
                  <c:v>0.36295256631406619</c:v>
                </c:pt>
                <c:pt idx="47">
                  <c:v>0.36948083751210314</c:v>
                </c:pt>
                <c:pt idx="48">
                  <c:v>0.35606927634206303</c:v>
                </c:pt>
                <c:pt idx="49">
                  <c:v>0.32816199741135466</c:v>
                </c:pt>
                <c:pt idx="50">
                  <c:v>0.31958633225720612</c:v>
                </c:pt>
                <c:pt idx="51">
                  <c:v>0.30051983181592185</c:v>
                </c:pt>
                <c:pt idx="52">
                  <c:v>0.35765000515326972</c:v>
                </c:pt>
                <c:pt idx="53">
                  <c:v>0.39981369100139563</c:v>
                </c:pt>
                <c:pt idx="54">
                  <c:v>0.4144423260153996</c:v>
                </c:pt>
                <c:pt idx="55">
                  <c:v>0.40825212116120274</c:v>
                </c:pt>
                <c:pt idx="56">
                  <c:v>0.39479371557207121</c:v>
                </c:pt>
                <c:pt idx="57">
                  <c:v>0.38418403704164961</c:v>
                </c:pt>
                <c:pt idx="58">
                  <c:v>0.37905737530282191</c:v>
                </c:pt>
                <c:pt idx="59">
                  <c:v>0.38350506779919735</c:v>
                </c:pt>
                <c:pt idx="60">
                  <c:v>0.37964217148439</c:v>
                </c:pt>
                <c:pt idx="61">
                  <c:v>0.37437118494259042</c:v>
                </c:pt>
                <c:pt idx="62">
                  <c:v>0.37082032562537348</c:v>
                </c:pt>
                <c:pt idx="63">
                  <c:v>0.38823618919193487</c:v>
                </c:pt>
                <c:pt idx="64">
                  <c:v>0.38276382478083626</c:v>
                </c:pt>
                <c:pt idx="65">
                  <c:v>0.37146133829282418</c:v>
                </c:pt>
                <c:pt idx="66">
                  <c:v>0.36316004572405597</c:v>
                </c:pt>
                <c:pt idx="67">
                  <c:v>0.37332830300712738</c:v>
                </c:pt>
                <c:pt idx="68">
                  <c:v>0.36967659569405348</c:v>
                </c:pt>
                <c:pt idx="69">
                  <c:v>0.36792784774899839</c:v>
                </c:pt>
                <c:pt idx="70">
                  <c:v>0.37274835017530017</c:v>
                </c:pt>
                <c:pt idx="71">
                  <c:v>0.37406681830226318</c:v>
                </c:pt>
                <c:pt idx="72">
                  <c:v>0.37643502642838245</c:v>
                </c:pt>
                <c:pt idx="73">
                  <c:v>0.3716844081329404</c:v>
                </c:pt>
                <c:pt idx="74">
                  <c:v>0.36958686338219693</c:v>
                </c:pt>
                <c:pt idx="75">
                  <c:v>0.36434394737920461</c:v>
                </c:pt>
                <c:pt idx="76">
                  <c:v>0.36468195148862476</c:v>
                </c:pt>
                <c:pt idx="77">
                  <c:v>0.36135148991325655</c:v>
                </c:pt>
                <c:pt idx="78">
                  <c:v>0.36428370151038109</c:v>
                </c:pt>
                <c:pt idx="79">
                  <c:v>0.3666027411150552</c:v>
                </c:pt>
                <c:pt idx="80">
                  <c:v>0.35470675299520038</c:v>
                </c:pt>
                <c:pt idx="81">
                  <c:v>0.35106411998698539</c:v>
                </c:pt>
                <c:pt idx="82">
                  <c:v>0.35049249299061497</c:v>
                </c:pt>
                <c:pt idx="83">
                  <c:v>0.34094150614234264</c:v>
                </c:pt>
                <c:pt idx="84">
                  <c:v>0.33855630417285598</c:v>
                </c:pt>
                <c:pt idx="85">
                  <c:v>0.34431417061248659</c:v>
                </c:pt>
                <c:pt idx="86">
                  <c:v>0.33515037548623783</c:v>
                </c:pt>
                <c:pt idx="87">
                  <c:v>0.33428001921813927</c:v>
                </c:pt>
                <c:pt idx="88">
                  <c:v>0.3407228288498797</c:v>
                </c:pt>
                <c:pt idx="89">
                  <c:v>0.34494684113227536</c:v>
                </c:pt>
                <c:pt idx="90">
                  <c:v>0.35342052244798233</c:v>
                </c:pt>
                <c:pt idx="91">
                  <c:v>0.33894015920232529</c:v>
                </c:pt>
                <c:pt idx="92">
                  <c:v>0.33669371296124612</c:v>
                </c:pt>
                <c:pt idx="93">
                  <c:v>0.33540246821480052</c:v>
                </c:pt>
                <c:pt idx="94">
                  <c:v>0.3257082407488387</c:v>
                </c:pt>
                <c:pt idx="95">
                  <c:v>0.30445815914441465</c:v>
                </c:pt>
                <c:pt idx="96">
                  <c:v>0.2849347331826742</c:v>
                </c:pt>
                <c:pt idx="97">
                  <c:v>0.2465935170225792</c:v>
                </c:pt>
                <c:pt idx="98">
                  <c:v>0.26331483369418707</c:v>
                </c:pt>
                <c:pt idx="99">
                  <c:v>0.27435354948064877</c:v>
                </c:pt>
                <c:pt idx="100">
                  <c:v>0.2883416472510999</c:v>
                </c:pt>
                <c:pt idx="101">
                  <c:v>0.28737934467636872</c:v>
                </c:pt>
                <c:pt idx="102">
                  <c:v>0.29808920812736972</c:v>
                </c:pt>
                <c:pt idx="103">
                  <c:v>0.30101566443693922</c:v>
                </c:pt>
                <c:pt idx="104">
                  <c:v>0.29215666168761101</c:v>
                </c:pt>
                <c:pt idx="105">
                  <c:v>0.27586719895451772</c:v>
                </c:pt>
                <c:pt idx="106">
                  <c:v>0.27605349361684622</c:v>
                </c:pt>
                <c:pt idx="107">
                  <c:v>0.23174738144698454</c:v>
                </c:pt>
                <c:pt idx="108">
                  <c:v>0.19573315694837212</c:v>
                </c:pt>
                <c:pt idx="109">
                  <c:v>0.19030831178540428</c:v>
                </c:pt>
                <c:pt idx="110">
                  <c:v>0.19606973352145168</c:v>
                </c:pt>
                <c:pt idx="111">
                  <c:v>0.18811251852242811</c:v>
                </c:pt>
                <c:pt idx="112">
                  <c:v>0.17801059379360834</c:v>
                </c:pt>
                <c:pt idx="113">
                  <c:v>0.17835114177221287</c:v>
                </c:pt>
                <c:pt idx="114">
                  <c:v>0.18826949396864467</c:v>
                </c:pt>
                <c:pt idx="115">
                  <c:v>0.19694136637228554</c:v>
                </c:pt>
                <c:pt idx="116">
                  <c:v>0.19447266728702059</c:v>
                </c:pt>
                <c:pt idx="117">
                  <c:v>0.17695194920266918</c:v>
                </c:pt>
                <c:pt idx="118">
                  <c:v>0.16608690227804845</c:v>
                </c:pt>
                <c:pt idx="119">
                  <c:v>0.15730113945010807</c:v>
                </c:pt>
                <c:pt idx="120">
                  <c:v>0.15090919112514273</c:v>
                </c:pt>
                <c:pt idx="121">
                  <c:v>0.1567014887290519</c:v>
                </c:pt>
                <c:pt idx="122">
                  <c:v>0.15744865095583205</c:v>
                </c:pt>
                <c:pt idx="123">
                  <c:v>0.15677131313577786</c:v>
                </c:pt>
                <c:pt idx="124">
                  <c:v>0.16339223775333506</c:v>
                </c:pt>
                <c:pt idx="125">
                  <c:v>0.14999233294089864</c:v>
                </c:pt>
                <c:pt idx="126">
                  <c:v>0.13151819983307675</c:v>
                </c:pt>
                <c:pt idx="127">
                  <c:v>0.12002630405802241</c:v>
                </c:pt>
                <c:pt idx="128">
                  <c:v>0.11575986691204397</c:v>
                </c:pt>
                <c:pt idx="129">
                  <c:v>0.11478329019272397</c:v>
                </c:pt>
                <c:pt idx="130">
                  <c:v>0.11380090495105881</c:v>
                </c:pt>
                <c:pt idx="131">
                  <c:v>0.11849073053749344</c:v>
                </c:pt>
                <c:pt idx="132">
                  <c:v>0.12072029525377101</c:v>
                </c:pt>
                <c:pt idx="133">
                  <c:v>0.12846707233301644</c:v>
                </c:pt>
                <c:pt idx="134">
                  <c:v>0.13983187249256884</c:v>
                </c:pt>
                <c:pt idx="135">
                  <c:v>0.13900852944451719</c:v>
                </c:pt>
                <c:pt idx="136">
                  <c:v>0.14424572772509656</c:v>
                </c:pt>
                <c:pt idx="137">
                  <c:v>0.13630572506367136</c:v>
                </c:pt>
                <c:pt idx="138">
                  <c:v>0.13008628365586833</c:v>
                </c:pt>
                <c:pt idx="139">
                  <c:v>0.12473600316006687</c:v>
                </c:pt>
                <c:pt idx="140">
                  <c:v>0.10319405290237206</c:v>
                </c:pt>
                <c:pt idx="141">
                  <c:v>0.10378110976512259</c:v>
                </c:pt>
                <c:pt idx="142">
                  <c:v>0.10762265609888921</c:v>
                </c:pt>
                <c:pt idx="143">
                  <c:v>0.11298068434813345</c:v>
                </c:pt>
                <c:pt idx="144">
                  <c:v>0.10245701377787481</c:v>
                </c:pt>
                <c:pt idx="145">
                  <c:v>9.6235800068293229E-2</c:v>
                </c:pt>
                <c:pt idx="146">
                  <c:v>0.10059306703631667</c:v>
                </c:pt>
                <c:pt idx="147">
                  <c:v>0.10609089008748418</c:v>
                </c:pt>
                <c:pt idx="148">
                  <c:v>0.11099153939026775</c:v>
                </c:pt>
                <c:pt idx="149">
                  <c:v>0.10664562576810259</c:v>
                </c:pt>
                <c:pt idx="150">
                  <c:v>0.10133091395428523</c:v>
                </c:pt>
                <c:pt idx="151">
                  <c:v>0.10272814202381966</c:v>
                </c:pt>
                <c:pt idx="152">
                  <c:v>0.10289731719899127</c:v>
                </c:pt>
                <c:pt idx="153">
                  <c:v>9.9854613449060034E-2</c:v>
                </c:pt>
                <c:pt idx="154">
                  <c:v>0.10154271700989349</c:v>
                </c:pt>
                <c:pt idx="155">
                  <c:v>0.10880738072713698</c:v>
                </c:pt>
                <c:pt idx="156">
                  <c:v>0.10476334179363347</c:v>
                </c:pt>
                <c:pt idx="157">
                  <c:v>0.10910057117303253</c:v>
                </c:pt>
                <c:pt idx="158">
                  <c:v>0.11741612108307325</c:v>
                </c:pt>
                <c:pt idx="159">
                  <c:v>0.1222359018921675</c:v>
                </c:pt>
                <c:pt idx="160">
                  <c:v>0.126241711829082</c:v>
                </c:pt>
                <c:pt idx="161">
                  <c:v>0.13892692954018709</c:v>
                </c:pt>
                <c:pt idx="162">
                  <c:v>0.15458086226416415</c:v>
                </c:pt>
                <c:pt idx="163">
                  <c:v>0.16970241333533972</c:v>
                </c:pt>
                <c:pt idx="164">
                  <c:v>0.18456395126369327</c:v>
                </c:pt>
                <c:pt idx="165">
                  <c:v>0.19098531416924658</c:v>
                </c:pt>
                <c:pt idx="166">
                  <c:v>0.19229545596171729</c:v>
                </c:pt>
                <c:pt idx="167">
                  <c:v>0.19604813720971043</c:v>
                </c:pt>
                <c:pt idx="168">
                  <c:v>0.19795672656998395</c:v>
                </c:pt>
                <c:pt idx="169">
                  <c:v>0.20319772278717341</c:v>
                </c:pt>
                <c:pt idx="170">
                  <c:v>0.20747311776612837</c:v>
                </c:pt>
                <c:pt idx="171">
                  <c:v>0.21620913188726995</c:v>
                </c:pt>
                <c:pt idx="172">
                  <c:v>0.22527497507094763</c:v>
                </c:pt>
                <c:pt idx="173">
                  <c:v>0.22751975162326957</c:v>
                </c:pt>
                <c:pt idx="174">
                  <c:v>0.22983433403100473</c:v>
                </c:pt>
                <c:pt idx="175">
                  <c:v>0.23487444207713054</c:v>
                </c:pt>
                <c:pt idx="176">
                  <c:v>0.23656552280144705</c:v>
                </c:pt>
                <c:pt idx="177">
                  <c:v>0.23691309377097117</c:v>
                </c:pt>
                <c:pt idx="178">
                  <c:v>0.21002638325502773</c:v>
                </c:pt>
                <c:pt idx="179">
                  <c:v>0.21266618972966653</c:v>
                </c:pt>
                <c:pt idx="180">
                  <c:v>0.1948004041859652</c:v>
                </c:pt>
                <c:pt idx="181">
                  <c:v>0.16011979642156329</c:v>
                </c:pt>
                <c:pt idx="182">
                  <c:v>0.17523281863987228</c:v>
                </c:pt>
                <c:pt idx="183">
                  <c:v>0.19291617623068227</c:v>
                </c:pt>
                <c:pt idx="184">
                  <c:v>0.20436809381622334</c:v>
                </c:pt>
                <c:pt idx="185">
                  <c:v>0.22934963889175305</c:v>
                </c:pt>
                <c:pt idx="186">
                  <c:v>0.24929618574609411</c:v>
                </c:pt>
                <c:pt idx="187">
                  <c:v>0.25861549864356104</c:v>
                </c:pt>
                <c:pt idx="188">
                  <c:v>0.25077710033519779</c:v>
                </c:pt>
                <c:pt idx="189">
                  <c:v>0.24909201641283302</c:v>
                </c:pt>
                <c:pt idx="190">
                  <c:v>0.24965931068938488</c:v>
                </c:pt>
                <c:pt idx="191">
                  <c:v>0.25035493394657132</c:v>
                </c:pt>
                <c:pt idx="192">
                  <c:v>0.25097562158519154</c:v>
                </c:pt>
                <c:pt idx="193">
                  <c:v>0.23579575061441718</c:v>
                </c:pt>
                <c:pt idx="194">
                  <c:v>0.21191888716004567</c:v>
                </c:pt>
                <c:pt idx="195">
                  <c:v>0.22958449945776038</c:v>
                </c:pt>
                <c:pt idx="196">
                  <c:v>0.23631026464791877</c:v>
                </c:pt>
                <c:pt idx="197">
                  <c:v>0.24499635724713198</c:v>
                </c:pt>
                <c:pt idx="198">
                  <c:v>0.23763102705070363</c:v>
                </c:pt>
                <c:pt idx="199">
                  <c:v>0.21667912535832243</c:v>
                </c:pt>
                <c:pt idx="200">
                  <c:v>0.22099655675166155</c:v>
                </c:pt>
                <c:pt idx="201">
                  <c:v>0.22965755259884979</c:v>
                </c:pt>
                <c:pt idx="202">
                  <c:v>0.23744755506609119</c:v>
                </c:pt>
                <c:pt idx="203">
                  <c:v>0.25360198590969973</c:v>
                </c:pt>
                <c:pt idx="204">
                  <c:v>0.271470540471273</c:v>
                </c:pt>
                <c:pt idx="205">
                  <c:v>0.28706881991748251</c:v>
                </c:pt>
                <c:pt idx="206">
                  <c:v>0.29815494472682524</c:v>
                </c:pt>
                <c:pt idx="207">
                  <c:v>0.30897317002332919</c:v>
                </c:pt>
                <c:pt idx="208">
                  <c:v>0.31588003455655167</c:v>
                </c:pt>
                <c:pt idx="209">
                  <c:v>0.31992943776741523</c:v>
                </c:pt>
                <c:pt idx="210">
                  <c:v>0.32615111241002459</c:v>
                </c:pt>
                <c:pt idx="211">
                  <c:v>0.33471136367435522</c:v>
                </c:pt>
                <c:pt idx="212">
                  <c:v>0.3263712027802515</c:v>
                </c:pt>
                <c:pt idx="213">
                  <c:v>0.31949041194693573</c:v>
                </c:pt>
                <c:pt idx="214">
                  <c:v>0.32959398980648796</c:v>
                </c:pt>
                <c:pt idx="215">
                  <c:v>0.33953440205550039</c:v>
                </c:pt>
                <c:pt idx="216">
                  <c:v>0.33879276607846681</c:v>
                </c:pt>
                <c:pt idx="217">
                  <c:v>0.34927225684517316</c:v>
                </c:pt>
                <c:pt idx="218">
                  <c:v>0.36057143690011162</c:v>
                </c:pt>
                <c:pt idx="219">
                  <c:v>0.36606930213024325</c:v>
                </c:pt>
                <c:pt idx="220">
                  <c:v>0.37510409763372471</c:v>
                </c:pt>
                <c:pt idx="221">
                  <c:v>0.38675169372346896</c:v>
                </c:pt>
                <c:pt idx="222">
                  <c:v>0.39559878844445168</c:v>
                </c:pt>
                <c:pt idx="223">
                  <c:v>0.40250399802922993</c:v>
                </c:pt>
                <c:pt idx="224">
                  <c:v>0.40645897428684202</c:v>
                </c:pt>
                <c:pt idx="225">
                  <c:v>0.40505373354443502</c:v>
                </c:pt>
                <c:pt idx="226">
                  <c:v>0.40140481899114466</c:v>
                </c:pt>
                <c:pt idx="227">
                  <c:v>0.39901025861383388</c:v>
                </c:pt>
              </c:numCache>
            </c:numRef>
          </c:val>
          <c:smooth val="0"/>
          <c:extLst>
            <c:ext xmlns:c16="http://schemas.microsoft.com/office/drawing/2014/chart" uri="{C3380CC4-5D6E-409C-BE32-E72D297353CC}">
              <c16:uniqueId val="{00000000-6359-420F-8F8E-1C9B3A0B0B68}"/>
            </c:ext>
          </c:extLst>
        </c:ser>
        <c:dLbls>
          <c:showLegendKey val="0"/>
          <c:showVal val="0"/>
          <c:showCatName val="0"/>
          <c:showSerName val="0"/>
          <c:showPercent val="0"/>
          <c:showBubbleSize val="0"/>
        </c:dLbls>
        <c:marker val="1"/>
        <c:smooth val="0"/>
        <c:axId val="360409184"/>
        <c:axId val="360407544"/>
      </c:lineChart>
      <c:catAx>
        <c:axId val="36040918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0407544"/>
        <c:crosses val="autoZero"/>
        <c:auto val="1"/>
        <c:lblAlgn val="ctr"/>
        <c:lblOffset val="100"/>
        <c:tickLblSkip val="24"/>
        <c:noMultiLvlLbl val="1"/>
      </c:catAx>
      <c:valAx>
        <c:axId val="360407544"/>
        <c:scaling>
          <c:orientation val="minMax"/>
          <c:max val="0.42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040918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63321933362827E-2"/>
          <c:y val="0.11348175677886879"/>
          <c:w val="0.89234121373427588"/>
          <c:h val="0.81292031588342539"/>
        </c:manualLayout>
      </c:layout>
      <c:lineChart>
        <c:grouping val="standard"/>
        <c:varyColors val="0"/>
        <c:ser>
          <c:idx val="0"/>
          <c:order val="0"/>
          <c:tx>
            <c:strRef>
              <c:f>Sheet1!$B$1</c:f>
              <c:strCache>
                <c:ptCount val="1"/>
                <c:pt idx="0">
                  <c:v>VA-to-VA Cash-out Refinance</c:v>
                </c:pt>
              </c:strCache>
            </c:strRef>
          </c:tx>
          <c:spPr>
            <a:ln w="28575" cap="rnd">
              <a:solidFill>
                <a:schemeClr val="accent1"/>
              </a:solidFill>
              <a:round/>
            </a:ln>
            <a:effectLst/>
          </c:spPr>
          <c:marker>
            <c:symbol val="none"/>
          </c:marker>
          <c:cat>
            <c:numRef>
              <c:f>Sheet1!$A$2:$A$231</c:f>
              <c:numCache>
                <c:formatCode>mmm\-yy</c:formatCode>
                <c:ptCount val="23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numCache>
            </c:numRef>
          </c:cat>
          <c:val>
            <c:numRef>
              <c:f>Sheet1!$B$2:$B$231</c:f>
              <c:numCache>
                <c:formatCode>_(* #,##0_);_(* \(#,##0\);_(* "-"??_);_(@_)</c:formatCode>
                <c:ptCount val="230"/>
                <c:pt idx="0">
                  <c:v>12</c:v>
                </c:pt>
                <c:pt idx="1">
                  <c:v>15</c:v>
                </c:pt>
                <c:pt idx="2">
                  <c:v>11</c:v>
                </c:pt>
                <c:pt idx="3">
                  <c:v>11</c:v>
                </c:pt>
                <c:pt idx="4">
                  <c:v>13</c:v>
                </c:pt>
                <c:pt idx="5">
                  <c:v>10</c:v>
                </c:pt>
                <c:pt idx="6">
                  <c:v>27</c:v>
                </c:pt>
                <c:pt idx="7">
                  <c:v>60</c:v>
                </c:pt>
                <c:pt idx="8">
                  <c:v>96</c:v>
                </c:pt>
                <c:pt idx="9">
                  <c:v>235</c:v>
                </c:pt>
                <c:pt idx="10">
                  <c:v>392</c:v>
                </c:pt>
                <c:pt idx="11">
                  <c:v>565</c:v>
                </c:pt>
                <c:pt idx="12">
                  <c:v>1069</c:v>
                </c:pt>
                <c:pt idx="13">
                  <c:v>2226</c:v>
                </c:pt>
                <c:pt idx="14">
                  <c:v>2777</c:v>
                </c:pt>
                <c:pt idx="15">
                  <c:v>2760</c:v>
                </c:pt>
                <c:pt idx="16">
                  <c:v>2640</c:v>
                </c:pt>
                <c:pt idx="17">
                  <c:v>2180</c:v>
                </c:pt>
                <c:pt idx="18">
                  <c:v>1819</c:v>
                </c:pt>
                <c:pt idx="19">
                  <c:v>1845</c:v>
                </c:pt>
                <c:pt idx="20">
                  <c:v>1470</c:v>
                </c:pt>
                <c:pt idx="21">
                  <c:v>2014</c:v>
                </c:pt>
                <c:pt idx="22">
                  <c:v>2134</c:v>
                </c:pt>
                <c:pt idx="23">
                  <c:v>1894</c:v>
                </c:pt>
                <c:pt idx="24">
                  <c:v>1287</c:v>
                </c:pt>
                <c:pt idx="25">
                  <c:v>1160</c:v>
                </c:pt>
                <c:pt idx="26">
                  <c:v>1133</c:v>
                </c:pt>
                <c:pt idx="27">
                  <c:v>832</c:v>
                </c:pt>
                <c:pt idx="28">
                  <c:v>809</c:v>
                </c:pt>
                <c:pt idx="29">
                  <c:v>788</c:v>
                </c:pt>
                <c:pt idx="30">
                  <c:v>921</c:v>
                </c:pt>
                <c:pt idx="31">
                  <c:v>1208</c:v>
                </c:pt>
                <c:pt idx="32">
                  <c:v>1594</c:v>
                </c:pt>
                <c:pt idx="33">
                  <c:v>2686</c:v>
                </c:pt>
                <c:pt idx="34">
                  <c:v>2705</c:v>
                </c:pt>
                <c:pt idx="35">
                  <c:v>2419</c:v>
                </c:pt>
                <c:pt idx="36">
                  <c:v>1970</c:v>
                </c:pt>
                <c:pt idx="37">
                  <c:v>1946</c:v>
                </c:pt>
                <c:pt idx="38">
                  <c:v>2731</c:v>
                </c:pt>
                <c:pt idx="39">
                  <c:v>2916</c:v>
                </c:pt>
                <c:pt idx="40">
                  <c:v>2809</c:v>
                </c:pt>
                <c:pt idx="41">
                  <c:v>3605</c:v>
                </c:pt>
                <c:pt idx="42">
                  <c:v>5598</c:v>
                </c:pt>
                <c:pt idx="43">
                  <c:v>2838</c:v>
                </c:pt>
                <c:pt idx="44">
                  <c:v>1455</c:v>
                </c:pt>
                <c:pt idx="45">
                  <c:v>2327</c:v>
                </c:pt>
                <c:pt idx="46">
                  <c:v>1880</c:v>
                </c:pt>
                <c:pt idx="47">
                  <c:v>2261</c:v>
                </c:pt>
                <c:pt idx="48">
                  <c:v>1779</c:v>
                </c:pt>
                <c:pt idx="49">
                  <c:v>2165</c:v>
                </c:pt>
                <c:pt idx="50">
                  <c:v>2894</c:v>
                </c:pt>
                <c:pt idx="51">
                  <c:v>2989</c:v>
                </c:pt>
                <c:pt idx="52">
                  <c:v>1709</c:v>
                </c:pt>
                <c:pt idx="53">
                  <c:v>1174</c:v>
                </c:pt>
                <c:pt idx="54">
                  <c:v>695</c:v>
                </c:pt>
                <c:pt idx="55">
                  <c:v>771</c:v>
                </c:pt>
                <c:pt idx="56">
                  <c:v>554</c:v>
                </c:pt>
                <c:pt idx="57">
                  <c:v>757</c:v>
                </c:pt>
                <c:pt idx="58">
                  <c:v>1213</c:v>
                </c:pt>
                <c:pt idx="59">
                  <c:v>966</c:v>
                </c:pt>
                <c:pt idx="60">
                  <c:v>876</c:v>
                </c:pt>
                <c:pt idx="61">
                  <c:v>820</c:v>
                </c:pt>
                <c:pt idx="62">
                  <c:v>1020</c:v>
                </c:pt>
                <c:pt idx="63">
                  <c:v>482</c:v>
                </c:pt>
                <c:pt idx="64">
                  <c:v>426</c:v>
                </c:pt>
                <c:pt idx="65">
                  <c:v>652</c:v>
                </c:pt>
                <c:pt idx="66">
                  <c:v>699</c:v>
                </c:pt>
                <c:pt idx="67">
                  <c:v>715</c:v>
                </c:pt>
                <c:pt idx="68">
                  <c:v>570</c:v>
                </c:pt>
                <c:pt idx="69">
                  <c:v>470</c:v>
                </c:pt>
                <c:pt idx="70">
                  <c:v>398</c:v>
                </c:pt>
                <c:pt idx="71">
                  <c:v>348</c:v>
                </c:pt>
                <c:pt idx="72">
                  <c:v>237</c:v>
                </c:pt>
                <c:pt idx="73">
                  <c:v>263</c:v>
                </c:pt>
                <c:pt idx="74">
                  <c:v>369</c:v>
                </c:pt>
                <c:pt idx="75">
                  <c:v>288</c:v>
                </c:pt>
                <c:pt idx="76">
                  <c:v>252</c:v>
                </c:pt>
                <c:pt idx="77">
                  <c:v>192</c:v>
                </c:pt>
                <c:pt idx="78">
                  <c:v>135</c:v>
                </c:pt>
                <c:pt idx="79">
                  <c:v>243</c:v>
                </c:pt>
                <c:pt idx="80">
                  <c:v>310</c:v>
                </c:pt>
                <c:pt idx="81">
                  <c:v>492</c:v>
                </c:pt>
                <c:pt idx="82">
                  <c:v>623</c:v>
                </c:pt>
                <c:pt idx="83">
                  <c:v>691</c:v>
                </c:pt>
                <c:pt idx="84">
                  <c:v>550</c:v>
                </c:pt>
                <c:pt idx="85">
                  <c:v>457</c:v>
                </c:pt>
                <c:pt idx="86">
                  <c:v>503</c:v>
                </c:pt>
                <c:pt idx="87">
                  <c:v>505</c:v>
                </c:pt>
                <c:pt idx="88">
                  <c:v>518</c:v>
                </c:pt>
                <c:pt idx="89">
                  <c:v>417</c:v>
                </c:pt>
                <c:pt idx="90">
                  <c:v>236</c:v>
                </c:pt>
                <c:pt idx="91">
                  <c:v>259</c:v>
                </c:pt>
                <c:pt idx="92">
                  <c:v>275</c:v>
                </c:pt>
                <c:pt idx="93">
                  <c:v>663</c:v>
                </c:pt>
                <c:pt idx="94">
                  <c:v>822</c:v>
                </c:pt>
                <c:pt idx="95">
                  <c:v>1058</c:v>
                </c:pt>
                <c:pt idx="96">
                  <c:v>1004</c:v>
                </c:pt>
                <c:pt idx="97">
                  <c:v>1776</c:v>
                </c:pt>
                <c:pt idx="98">
                  <c:v>1481</c:v>
                </c:pt>
                <c:pt idx="99">
                  <c:v>1534</c:v>
                </c:pt>
                <c:pt idx="100">
                  <c:v>1196</c:v>
                </c:pt>
                <c:pt idx="101">
                  <c:v>882</c:v>
                </c:pt>
                <c:pt idx="102">
                  <c:v>736</c:v>
                </c:pt>
                <c:pt idx="103">
                  <c:v>681</c:v>
                </c:pt>
                <c:pt idx="104">
                  <c:v>779</c:v>
                </c:pt>
                <c:pt idx="105">
                  <c:v>1242</c:v>
                </c:pt>
                <c:pt idx="106">
                  <c:v>824</c:v>
                </c:pt>
                <c:pt idx="107">
                  <c:v>1851</c:v>
                </c:pt>
                <c:pt idx="108">
                  <c:v>3965</c:v>
                </c:pt>
                <c:pt idx="109">
                  <c:v>4387</c:v>
                </c:pt>
                <c:pt idx="110">
                  <c:v>4584</c:v>
                </c:pt>
                <c:pt idx="111">
                  <c:v>4783</c:v>
                </c:pt>
                <c:pt idx="112">
                  <c:v>5103</c:v>
                </c:pt>
                <c:pt idx="113">
                  <c:v>4043</c:v>
                </c:pt>
                <c:pt idx="114">
                  <c:v>2740</c:v>
                </c:pt>
                <c:pt idx="115">
                  <c:v>1912</c:v>
                </c:pt>
                <c:pt idx="116">
                  <c:v>2029</c:v>
                </c:pt>
                <c:pt idx="117">
                  <c:v>2174</c:v>
                </c:pt>
                <c:pt idx="118">
                  <c:v>2513</c:v>
                </c:pt>
                <c:pt idx="119">
                  <c:v>2258</c:v>
                </c:pt>
                <c:pt idx="120">
                  <c:v>1653</c:v>
                </c:pt>
                <c:pt idx="121">
                  <c:v>1161</c:v>
                </c:pt>
                <c:pt idx="122">
                  <c:v>1495</c:v>
                </c:pt>
                <c:pt idx="123">
                  <c:v>1374</c:v>
                </c:pt>
                <c:pt idx="124">
                  <c:v>1360</c:v>
                </c:pt>
                <c:pt idx="125">
                  <c:v>1628</c:v>
                </c:pt>
                <c:pt idx="126">
                  <c:v>1757</c:v>
                </c:pt>
                <c:pt idx="127">
                  <c:v>1946</c:v>
                </c:pt>
                <c:pt idx="128">
                  <c:v>1955</c:v>
                </c:pt>
                <c:pt idx="129">
                  <c:v>2137</c:v>
                </c:pt>
                <c:pt idx="130">
                  <c:v>2062</c:v>
                </c:pt>
                <c:pt idx="131">
                  <c:v>2126</c:v>
                </c:pt>
                <c:pt idx="132">
                  <c:v>1241</c:v>
                </c:pt>
                <c:pt idx="133">
                  <c:v>976</c:v>
                </c:pt>
                <c:pt idx="134">
                  <c:v>1065</c:v>
                </c:pt>
                <c:pt idx="135">
                  <c:v>961</c:v>
                </c:pt>
                <c:pt idx="136">
                  <c:v>1056</c:v>
                </c:pt>
                <c:pt idx="137">
                  <c:v>1209</c:v>
                </c:pt>
                <c:pt idx="138">
                  <c:v>1511</c:v>
                </c:pt>
                <c:pt idx="139">
                  <c:v>1461</c:v>
                </c:pt>
                <c:pt idx="140">
                  <c:v>1742</c:v>
                </c:pt>
                <c:pt idx="141">
                  <c:v>1901</c:v>
                </c:pt>
                <c:pt idx="142">
                  <c:v>2000</c:v>
                </c:pt>
                <c:pt idx="143">
                  <c:v>1849</c:v>
                </c:pt>
                <c:pt idx="144">
                  <c:v>1500</c:v>
                </c:pt>
                <c:pt idx="145">
                  <c:v>1394</c:v>
                </c:pt>
                <c:pt idx="146">
                  <c:v>1605</c:v>
                </c:pt>
                <c:pt idx="147">
                  <c:v>1685</c:v>
                </c:pt>
                <c:pt idx="148">
                  <c:v>1752</c:v>
                </c:pt>
                <c:pt idx="149">
                  <c:v>1590</c:v>
                </c:pt>
                <c:pt idx="150">
                  <c:v>1546</c:v>
                </c:pt>
                <c:pt idx="151">
                  <c:v>1695</c:v>
                </c:pt>
                <c:pt idx="152">
                  <c:v>1509</c:v>
                </c:pt>
                <c:pt idx="153">
                  <c:v>1631</c:v>
                </c:pt>
                <c:pt idx="154">
                  <c:v>1556</c:v>
                </c:pt>
                <c:pt idx="155">
                  <c:v>1552</c:v>
                </c:pt>
                <c:pt idx="156">
                  <c:v>1407</c:v>
                </c:pt>
                <c:pt idx="157">
                  <c:v>1222</c:v>
                </c:pt>
                <c:pt idx="158">
                  <c:v>1360</c:v>
                </c:pt>
                <c:pt idx="159">
                  <c:v>1249</c:v>
                </c:pt>
                <c:pt idx="160">
                  <c:v>970</c:v>
                </c:pt>
                <c:pt idx="161">
                  <c:v>1194</c:v>
                </c:pt>
                <c:pt idx="162">
                  <c:v>1000</c:v>
                </c:pt>
                <c:pt idx="163">
                  <c:v>751</c:v>
                </c:pt>
                <c:pt idx="164">
                  <c:v>544</c:v>
                </c:pt>
                <c:pt idx="165">
                  <c:v>635</c:v>
                </c:pt>
                <c:pt idx="166">
                  <c:v>731</c:v>
                </c:pt>
                <c:pt idx="167">
                  <c:v>756</c:v>
                </c:pt>
                <c:pt idx="168">
                  <c:v>811</c:v>
                </c:pt>
                <c:pt idx="169">
                  <c:v>853</c:v>
                </c:pt>
                <c:pt idx="170">
                  <c:v>1114</c:v>
                </c:pt>
                <c:pt idx="171">
                  <c:v>1310</c:v>
                </c:pt>
                <c:pt idx="172">
                  <c:v>1419</c:v>
                </c:pt>
                <c:pt idx="173">
                  <c:v>1820</c:v>
                </c:pt>
                <c:pt idx="174">
                  <c:v>2071</c:v>
                </c:pt>
                <c:pt idx="175">
                  <c:v>2428</c:v>
                </c:pt>
                <c:pt idx="176">
                  <c:v>2657</c:v>
                </c:pt>
                <c:pt idx="177">
                  <c:v>3049</c:v>
                </c:pt>
                <c:pt idx="178">
                  <c:v>3202</c:v>
                </c:pt>
                <c:pt idx="179">
                  <c:v>3485</c:v>
                </c:pt>
                <c:pt idx="180">
                  <c:v>2926</c:v>
                </c:pt>
                <c:pt idx="181">
                  <c:v>2998</c:v>
                </c:pt>
                <c:pt idx="182">
                  <c:v>3608</c:v>
                </c:pt>
                <c:pt idx="183">
                  <c:v>3418</c:v>
                </c:pt>
                <c:pt idx="184">
                  <c:v>3077</c:v>
                </c:pt>
                <c:pt idx="185">
                  <c:v>3429</c:v>
                </c:pt>
                <c:pt idx="186">
                  <c:v>3507</c:v>
                </c:pt>
                <c:pt idx="187">
                  <c:v>3593</c:v>
                </c:pt>
                <c:pt idx="188">
                  <c:v>3696</c:v>
                </c:pt>
                <c:pt idx="189">
                  <c:v>4035</c:v>
                </c:pt>
                <c:pt idx="190">
                  <c:v>3477</c:v>
                </c:pt>
                <c:pt idx="191">
                  <c:v>3882</c:v>
                </c:pt>
                <c:pt idx="192">
                  <c:v>3498</c:v>
                </c:pt>
                <c:pt idx="193">
                  <c:v>3799</c:v>
                </c:pt>
                <c:pt idx="194">
                  <c:v>5236</c:v>
                </c:pt>
                <c:pt idx="195">
                  <c:v>5374</c:v>
                </c:pt>
                <c:pt idx="196">
                  <c:v>5509</c:v>
                </c:pt>
                <c:pt idx="197">
                  <c:v>5534</c:v>
                </c:pt>
                <c:pt idx="198">
                  <c:v>5583</c:v>
                </c:pt>
                <c:pt idx="199">
                  <c:v>7278</c:v>
                </c:pt>
                <c:pt idx="200">
                  <c:v>6927</c:v>
                </c:pt>
                <c:pt idx="201">
                  <c:v>7196</c:v>
                </c:pt>
                <c:pt idx="202">
                  <c:v>7102</c:v>
                </c:pt>
                <c:pt idx="203">
                  <c:v>6381</c:v>
                </c:pt>
                <c:pt idx="204">
                  <c:v>4471</c:v>
                </c:pt>
                <c:pt idx="205">
                  <c:v>3993</c:v>
                </c:pt>
                <c:pt idx="206">
                  <c:v>4792</c:v>
                </c:pt>
                <c:pt idx="207">
                  <c:v>4704</c:v>
                </c:pt>
                <c:pt idx="208">
                  <c:v>5691</c:v>
                </c:pt>
                <c:pt idx="209">
                  <c:v>5967</c:v>
                </c:pt>
                <c:pt idx="210">
                  <c:v>6883</c:v>
                </c:pt>
                <c:pt idx="211">
                  <c:v>8148</c:v>
                </c:pt>
                <c:pt idx="212">
                  <c:v>7532</c:v>
                </c:pt>
                <c:pt idx="213">
                  <c:v>8348</c:v>
                </c:pt>
                <c:pt idx="214">
                  <c:v>8047</c:v>
                </c:pt>
                <c:pt idx="215">
                  <c:v>7964</c:v>
                </c:pt>
                <c:pt idx="216">
                  <c:v>7061</c:v>
                </c:pt>
                <c:pt idx="217">
                  <c:v>6182</c:v>
                </c:pt>
                <c:pt idx="218">
                  <c:v>5996</c:v>
                </c:pt>
                <c:pt idx="219">
                  <c:v>5325</c:v>
                </c:pt>
                <c:pt idx="220">
                  <c:v>5159</c:v>
                </c:pt>
                <c:pt idx="221">
                  <c:v>4619</c:v>
                </c:pt>
                <c:pt idx="222">
                  <c:v>5116</c:v>
                </c:pt>
                <c:pt idx="223">
                  <c:v>6245</c:v>
                </c:pt>
                <c:pt idx="224">
                  <c:v>5738</c:v>
                </c:pt>
                <c:pt idx="225">
                  <c:v>6412</c:v>
                </c:pt>
                <c:pt idx="226">
                  <c:v>5216</c:v>
                </c:pt>
                <c:pt idx="227">
                  <c:v>5007</c:v>
                </c:pt>
                <c:pt idx="228">
                  <c:v>4996</c:v>
                </c:pt>
                <c:pt idx="229">
                  <c:v>5387</c:v>
                </c:pt>
              </c:numCache>
            </c:numRef>
          </c:val>
          <c:smooth val="0"/>
          <c:extLst>
            <c:ext xmlns:c16="http://schemas.microsoft.com/office/drawing/2014/chart" uri="{C3380CC4-5D6E-409C-BE32-E72D297353CC}">
              <c16:uniqueId val="{00000000-2D66-4667-8715-DE9D3EEB941E}"/>
            </c:ext>
          </c:extLst>
        </c:ser>
        <c:dLbls>
          <c:showLegendKey val="0"/>
          <c:showVal val="0"/>
          <c:showCatName val="0"/>
          <c:showSerName val="0"/>
          <c:showPercent val="0"/>
          <c:showBubbleSize val="0"/>
        </c:dLbls>
        <c:smooth val="0"/>
        <c:axId val="701152424"/>
        <c:axId val="701159640"/>
      </c:lineChart>
      <c:dateAx>
        <c:axId val="701152424"/>
        <c:scaling>
          <c:orientation val="minMax"/>
          <c:min val="36861"/>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1159640"/>
        <c:crosses val="autoZero"/>
        <c:auto val="1"/>
        <c:lblOffset val="100"/>
        <c:baseTimeUnit val="months"/>
        <c:majorUnit val="31"/>
        <c:majorTimeUnit val="months"/>
      </c:dateAx>
      <c:valAx>
        <c:axId val="701159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1152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VA 30-Day-Or-More Delinquency Rate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989937906999881"/>
          <c:y val="0.14812657090751136"/>
          <c:w val="0.77789497783148953"/>
          <c:h val="0.76653122272337981"/>
        </c:manualLayout>
      </c:layout>
      <c:lineChart>
        <c:grouping val="standard"/>
        <c:varyColors val="0"/>
        <c:ser>
          <c:idx val="0"/>
          <c:order val="0"/>
          <c:tx>
            <c:strRef>
              <c:f>'VA DQ'!$B$7</c:f>
              <c:strCache>
                <c:ptCount val="1"/>
                <c:pt idx="0">
                  <c:v>MBA DQ Pct Cnt 30+ (ROM)</c:v>
                </c:pt>
              </c:strCache>
            </c:strRef>
          </c:tx>
          <c:spPr>
            <a:ln w="25400" cap="rnd">
              <a:solidFill>
                <a:schemeClr val="accent5"/>
              </a:solidFill>
              <a:round/>
            </a:ln>
            <a:effectLst/>
          </c:spPr>
          <c:marker>
            <c:symbol val="none"/>
          </c:marker>
          <c:cat>
            <c:numRef>
              <c:f>'VA DQ'!$A$8:$A$248</c:f>
              <c:numCache>
                <c:formatCode>mmm\-yy</c:formatCode>
                <c:ptCount val="24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numCache>
            </c:numRef>
          </c:cat>
          <c:val>
            <c:numRef>
              <c:f>'VA DQ'!$B$8:$B$248</c:f>
              <c:numCache>
                <c:formatCode>0.0%</c:formatCode>
                <c:ptCount val="241"/>
                <c:pt idx="0">
                  <c:v>9.4643342588435098E-2</c:v>
                </c:pt>
                <c:pt idx="1">
                  <c:v>9.4054222962235104E-2</c:v>
                </c:pt>
                <c:pt idx="2">
                  <c:v>8.0531474020801797E-2</c:v>
                </c:pt>
                <c:pt idx="3">
                  <c:v>7.92810876328853E-2</c:v>
                </c:pt>
                <c:pt idx="4">
                  <c:v>8.41606007346416E-2</c:v>
                </c:pt>
                <c:pt idx="5">
                  <c:v>8.3859689537989696E-2</c:v>
                </c:pt>
                <c:pt idx="6">
                  <c:v>8.1171801331400506E-2</c:v>
                </c:pt>
                <c:pt idx="7">
                  <c:v>8.2113267373700297E-2</c:v>
                </c:pt>
                <c:pt idx="8">
                  <c:v>8.6368917654684504E-2</c:v>
                </c:pt>
                <c:pt idx="9">
                  <c:v>8.8337489000310299E-2</c:v>
                </c:pt>
                <c:pt idx="10">
                  <c:v>8.9760018254088997E-2</c:v>
                </c:pt>
                <c:pt idx="11">
                  <c:v>8.82806157109009E-2</c:v>
                </c:pt>
                <c:pt idx="12" formatCode="0.00%;\(0.00%\)">
                  <c:v>8.9729739536602099E-2</c:v>
                </c:pt>
                <c:pt idx="13" formatCode="0.00%;\(0.00%\)">
                  <c:v>8.5571212047294204E-2</c:v>
                </c:pt>
                <c:pt idx="14" formatCode="0.00%;\(0.00%\)">
                  <c:v>7.5298611723996697E-2</c:v>
                </c:pt>
                <c:pt idx="15" formatCode="0.00%;\(0.00%\)">
                  <c:v>8.1855309749532895E-2</c:v>
                </c:pt>
                <c:pt idx="16" formatCode="0.00%;\(0.00%\)">
                  <c:v>7.9546560968526095E-2</c:v>
                </c:pt>
                <c:pt idx="17" formatCode="0.00%;\(0.00%\)">
                  <c:v>7.9149869314734403E-2</c:v>
                </c:pt>
                <c:pt idx="18" formatCode="0.00%;\(0.00%\)">
                  <c:v>8.1589734006104794E-2</c:v>
                </c:pt>
                <c:pt idx="19" formatCode="0.00%;\(0.00%\)">
                  <c:v>8.2465281367950102E-2</c:v>
                </c:pt>
                <c:pt idx="20" formatCode="0.00%;\(0.00%\)">
                  <c:v>8.5203338889355995E-2</c:v>
                </c:pt>
                <c:pt idx="21" formatCode="0.00%;\(0.00%\)">
                  <c:v>8.4823382114488602E-2</c:v>
                </c:pt>
                <c:pt idx="22" formatCode="0.00%;\(0.00%\)">
                  <c:v>8.84854662978065E-2</c:v>
                </c:pt>
                <c:pt idx="23" formatCode="0.00%;\(0.00%\)">
                  <c:v>9.8218210233285003E-2</c:v>
                </c:pt>
                <c:pt idx="24" formatCode="0.00%;\(0.00%\)">
                  <c:v>9.0902635103863899E-2</c:v>
                </c:pt>
                <c:pt idx="25" formatCode="0.00%;\(0.00%\)">
                  <c:v>9.1656076005733597E-2</c:v>
                </c:pt>
                <c:pt idx="26" formatCode="0.00%;\(0.00%\)">
                  <c:v>8.2285172797695899E-2</c:v>
                </c:pt>
                <c:pt idx="27" formatCode="0.00%;\(0.00%\)">
                  <c:v>8.5838412575796094E-2</c:v>
                </c:pt>
                <c:pt idx="28" formatCode="0.00%;\(0.00%\)">
                  <c:v>8.69006368196691E-2</c:v>
                </c:pt>
                <c:pt idx="29" formatCode="0.00%;\(0.00%\)">
                  <c:v>8.9945593954565306E-2</c:v>
                </c:pt>
                <c:pt idx="30" formatCode="0.00%;\(0.00%\)">
                  <c:v>9.1340567389373906E-2</c:v>
                </c:pt>
                <c:pt idx="31" formatCode="0.00%;\(0.00%\)">
                  <c:v>8.9134581701349094E-2</c:v>
                </c:pt>
                <c:pt idx="32" formatCode="0.00%;\(0.00%\)">
                  <c:v>9.9381815304781601E-2</c:v>
                </c:pt>
                <c:pt idx="33" formatCode="0.00%;\(0.00%\)">
                  <c:v>9.4464907561723696E-2</c:v>
                </c:pt>
                <c:pt idx="34" formatCode="0.00%;\(0.00%\)">
                  <c:v>9.4964433482123495E-2</c:v>
                </c:pt>
                <c:pt idx="35" formatCode="0.00%;\(0.00%\)">
                  <c:v>0.10131642272263799</c:v>
                </c:pt>
                <c:pt idx="36" formatCode="0.00%;\(0.00%\)">
                  <c:v>9.7220842534787202E-2</c:v>
                </c:pt>
                <c:pt idx="37" formatCode="0.00%;\(0.00%\)">
                  <c:v>9.3914823740163397E-2</c:v>
                </c:pt>
                <c:pt idx="38" formatCode="0.00%;\(0.00%\)">
                  <c:v>8.7500995614159E-2</c:v>
                </c:pt>
                <c:pt idx="39" formatCode="0.00%;\(0.00%\)">
                  <c:v>8.4491084982782003E-2</c:v>
                </c:pt>
                <c:pt idx="40" formatCode="0.00%;\(0.00%\)">
                  <c:v>8.3577208693216706E-2</c:v>
                </c:pt>
                <c:pt idx="41" formatCode="0.00%;\(0.00%\)">
                  <c:v>9.1077939575705397E-2</c:v>
                </c:pt>
                <c:pt idx="42" formatCode="0.00%;\(0.00%\)">
                  <c:v>8.8882493783958003E-2</c:v>
                </c:pt>
                <c:pt idx="43" formatCode="0.00%;\(0.00%\)">
                  <c:v>9.0956702696898803E-2</c:v>
                </c:pt>
                <c:pt idx="44" formatCode="0.00%;\(0.00%\)">
                  <c:v>9.6437236383893093E-2</c:v>
                </c:pt>
                <c:pt idx="45" formatCode="0.00%;\(0.00%\)">
                  <c:v>9.6152597869447104E-2</c:v>
                </c:pt>
                <c:pt idx="46" formatCode="0.00%;\(0.00%\)">
                  <c:v>0.101886486897101</c:v>
                </c:pt>
                <c:pt idx="47" formatCode="0.00%;\(0.00%\)">
                  <c:v>0.105736462497838</c:v>
                </c:pt>
                <c:pt idx="48" formatCode="0.00%;\(0.00%\)">
                  <c:v>0.102113213732654</c:v>
                </c:pt>
                <c:pt idx="49" formatCode="0.00%;\(0.00%\)">
                  <c:v>0.100952392555604</c:v>
                </c:pt>
                <c:pt idx="50" formatCode="0.00%;\(0.00%\)">
                  <c:v>9.46822377508591E-2</c:v>
                </c:pt>
                <c:pt idx="51" formatCode="0.00%;\(0.00%\)">
                  <c:v>9.8970835697961904E-2</c:v>
                </c:pt>
                <c:pt idx="52" formatCode="0.00%;\(0.00%\)">
                  <c:v>9.9246536424409698E-2</c:v>
                </c:pt>
                <c:pt idx="53" formatCode="0.00%;\(0.00%\)">
                  <c:v>0.10144163658018999</c:v>
                </c:pt>
                <c:pt idx="54" formatCode="0.00%;\(0.00%\)">
                  <c:v>0.103357080751667</c:v>
                </c:pt>
                <c:pt idx="55" formatCode="0.00%;\(0.00%\)">
                  <c:v>0.10319913317833999</c:v>
                </c:pt>
                <c:pt idx="56" formatCode="0.00%;\(0.00%\)">
                  <c:v>0.105619302705019</c:v>
                </c:pt>
                <c:pt idx="57" formatCode="0.00%;\(0.00%\)">
                  <c:v>0.10144804097022</c:v>
                </c:pt>
                <c:pt idx="58" formatCode="0.00%;\(0.00%\)">
                  <c:v>0.11097703058457201</c:v>
                </c:pt>
                <c:pt idx="59" formatCode="0.00%;\(0.00%\)">
                  <c:v>0.109660359068767</c:v>
                </c:pt>
                <c:pt idx="60" formatCode="0.00%;\(0.00%\)">
                  <c:v>0.106882769505109</c:v>
                </c:pt>
                <c:pt idx="61" formatCode="0.00%;\(0.00%\)">
                  <c:v>0.10582605898966201</c:v>
                </c:pt>
                <c:pt idx="62" formatCode="0.00%;\(0.00%\)">
                  <c:v>9.3343632645745897E-2</c:v>
                </c:pt>
                <c:pt idx="63" formatCode="0.00%;\(0.00%\)">
                  <c:v>9.1355523669399502E-2</c:v>
                </c:pt>
                <c:pt idx="64" formatCode="0.00%;\(0.00%\)">
                  <c:v>0.101478184056306</c:v>
                </c:pt>
                <c:pt idx="65" formatCode="0.00%;\(0.00%\)">
                  <c:v>9.8783420799146301E-2</c:v>
                </c:pt>
                <c:pt idx="66" formatCode="0.00%;\(0.00%\)">
                  <c:v>9.7879967110902202E-2</c:v>
                </c:pt>
                <c:pt idx="67" formatCode="0.00%;\(0.00%\)">
                  <c:v>9.7557115610924006E-2</c:v>
                </c:pt>
                <c:pt idx="68" formatCode="0.00%;\(0.00%\)">
                  <c:v>0.101188343215282</c:v>
                </c:pt>
                <c:pt idx="69" formatCode="0.00%;\(0.00%\)">
                  <c:v>0.103810730200706</c:v>
                </c:pt>
                <c:pt idx="70" formatCode="0.00%;\(0.00%\)">
                  <c:v>0.101848058906368</c:v>
                </c:pt>
                <c:pt idx="71" formatCode="0.00%;\(0.00%\)">
                  <c:v>0.100152940536021</c:v>
                </c:pt>
                <c:pt idx="72" formatCode="0.00%;\(0.00%\)">
                  <c:v>9.8177079309154799E-2</c:v>
                </c:pt>
                <c:pt idx="73" formatCode="0.00%;\(0.00%\)">
                  <c:v>9.3622126262327507E-2</c:v>
                </c:pt>
                <c:pt idx="74" formatCode="0.00%;\(0.00%\)">
                  <c:v>8.5027979851576493E-2</c:v>
                </c:pt>
                <c:pt idx="75" formatCode="0.00%;\(0.00%\)">
                  <c:v>8.59777476804678E-2</c:v>
                </c:pt>
                <c:pt idx="76" formatCode="0.00%;\(0.00%\)">
                  <c:v>8.7367409676670296E-2</c:v>
                </c:pt>
                <c:pt idx="77" formatCode="0.00%;\(0.00%\)">
                  <c:v>8.9530665641129797E-2</c:v>
                </c:pt>
                <c:pt idx="78" formatCode="0.00%;\(0.00%\)">
                  <c:v>9.3579026210779598E-2</c:v>
                </c:pt>
                <c:pt idx="79" formatCode="0.00%;\(0.00%\)">
                  <c:v>9.0870586800633299E-2</c:v>
                </c:pt>
                <c:pt idx="80" formatCode="0.00%;\(0.00%\)">
                  <c:v>9.2694455326539305E-2</c:v>
                </c:pt>
                <c:pt idx="81" formatCode="0.00%;\(0.00%\)">
                  <c:v>9.46158645988293E-2</c:v>
                </c:pt>
                <c:pt idx="82" formatCode="0.00%;\(0.00%\)">
                  <c:v>9.67279319965694E-2</c:v>
                </c:pt>
                <c:pt idx="83" formatCode="0.00%;\(0.00%\)">
                  <c:v>9.5818480464108499E-2</c:v>
                </c:pt>
                <c:pt idx="84" formatCode="0.00%;\(0.00%\)">
                  <c:v>9.1257549988306499E-2</c:v>
                </c:pt>
                <c:pt idx="85" formatCode="0.00%;\(0.00%\)">
                  <c:v>8.6684010830532204E-2</c:v>
                </c:pt>
                <c:pt idx="86" formatCode="0.00%;\(0.00%\)">
                  <c:v>7.6436913263414605E-2</c:v>
                </c:pt>
                <c:pt idx="87" formatCode="0.00%;\(0.00%\)">
                  <c:v>8.4258374052829099E-2</c:v>
                </c:pt>
                <c:pt idx="88" formatCode="0.00%;\(0.00%\)">
                  <c:v>8.0224269685614094E-2</c:v>
                </c:pt>
                <c:pt idx="89" formatCode="0.00%;\(0.00%\)">
                  <c:v>7.9427391640130393E-2</c:v>
                </c:pt>
                <c:pt idx="90" formatCode="0.00%;\(0.00%\)">
                  <c:v>8.3649740524206803E-2</c:v>
                </c:pt>
                <c:pt idx="91" formatCode="0.00%;\(0.00%\)">
                  <c:v>8.4748387606980294E-2</c:v>
                </c:pt>
                <c:pt idx="92" formatCode="0.00%;\(0.00%\)">
                  <c:v>8.6585320034389193E-2</c:v>
                </c:pt>
                <c:pt idx="93" formatCode="0.00%;\(0.00%\)">
                  <c:v>8.5054528391259904E-2</c:v>
                </c:pt>
                <c:pt idx="94" formatCode="0.00%;\(0.00%\)">
                  <c:v>8.7590607231216602E-2</c:v>
                </c:pt>
                <c:pt idx="95" formatCode="0.00%;\(0.00%\)">
                  <c:v>9.1338295486781906E-2</c:v>
                </c:pt>
                <c:pt idx="96" formatCode="0.00%;\(0.00%\)">
                  <c:v>8.4687033776427695E-2</c:v>
                </c:pt>
                <c:pt idx="97" formatCode="0.00%;\(0.00%\)">
                  <c:v>8.2428145986030404E-2</c:v>
                </c:pt>
                <c:pt idx="98" formatCode="0.00%;\(0.00%\)">
                  <c:v>7.4084844803603195E-2</c:v>
                </c:pt>
                <c:pt idx="99" formatCode="0.00%;\(0.00%\)">
                  <c:v>7.6504082495162704E-2</c:v>
                </c:pt>
                <c:pt idx="100" formatCode="0.00%;\(0.00%\)">
                  <c:v>7.86246069581093E-2</c:v>
                </c:pt>
                <c:pt idx="101" formatCode="0.00%;\(0.00%\)">
                  <c:v>8.0347977027549297E-2</c:v>
                </c:pt>
                <c:pt idx="102" formatCode="0.00%;\(0.00%\)">
                  <c:v>8.0968646056926094E-2</c:v>
                </c:pt>
                <c:pt idx="103" formatCode="0.00%;\(0.00%\)">
                  <c:v>7.9554074957953205E-2</c:v>
                </c:pt>
                <c:pt idx="104" formatCode="0.00%;\(0.00%\)">
                  <c:v>9.0458205137910294E-2</c:v>
                </c:pt>
                <c:pt idx="105" formatCode="0.00%;\(0.00%\)">
                  <c:v>8.6705046118842999E-2</c:v>
                </c:pt>
                <c:pt idx="106" formatCode="0.00%;\(0.00%\)">
                  <c:v>8.7302764466186497E-2</c:v>
                </c:pt>
                <c:pt idx="107" formatCode="0.00%;\(0.00%\)">
                  <c:v>9.1392118863049099E-2</c:v>
                </c:pt>
                <c:pt idx="108" formatCode="0.00%;\(0.00%\)">
                  <c:v>9.0279410993937603E-2</c:v>
                </c:pt>
                <c:pt idx="109" formatCode="0.00%;\(0.00%\)">
                  <c:v>8.1721007681151606E-2</c:v>
                </c:pt>
                <c:pt idx="110" formatCode="0.00%;\(0.00%\)">
                  <c:v>7.9753804114873497E-2</c:v>
                </c:pt>
                <c:pt idx="111" formatCode="0.00%;\(0.00%\)">
                  <c:v>8.3420483303130205E-2</c:v>
                </c:pt>
                <c:pt idx="112" formatCode="0.00%;\(0.00%\)">
                  <c:v>8.1958274440050605E-2</c:v>
                </c:pt>
                <c:pt idx="113" formatCode="0.00%;\(0.00%\)">
                  <c:v>8.62844898631943E-2</c:v>
                </c:pt>
                <c:pt idx="114" formatCode="0.00%;\(0.00%\)">
                  <c:v>8.7199595211043299E-2</c:v>
                </c:pt>
                <c:pt idx="115" formatCode="0.00%;\(0.00%\)">
                  <c:v>9.3860920635618503E-2</c:v>
                </c:pt>
                <c:pt idx="116" formatCode="0.00%;\(0.00%\)">
                  <c:v>9.7124109597138894E-2</c:v>
                </c:pt>
                <c:pt idx="117" formatCode="0.00%;\(0.00%\)">
                  <c:v>9.5292835781286694E-2</c:v>
                </c:pt>
                <c:pt idx="118" formatCode="0.00%;\(0.00%\)">
                  <c:v>0.10742229791760299</c:v>
                </c:pt>
                <c:pt idx="119" formatCode="0.00%;\(0.00%\)">
                  <c:v>0.10674303763512</c:v>
                </c:pt>
                <c:pt idx="120" formatCode="0.00%;\(0.00%\)">
                  <c:v>0.10598817745875699</c:v>
                </c:pt>
                <c:pt idx="121" formatCode="0.00%;\(0.00%\)">
                  <c:v>0.100618472014736</c:v>
                </c:pt>
                <c:pt idx="122" formatCode="0.00%;\(0.00%\)">
                  <c:v>9.6142347657352301E-2</c:v>
                </c:pt>
                <c:pt idx="123" formatCode="0.00%;\(0.00%\)">
                  <c:v>9.8818810556193307E-2</c:v>
                </c:pt>
                <c:pt idx="124" formatCode="0.00%;\(0.00%\)">
                  <c:v>0.10294162793410699</c:v>
                </c:pt>
                <c:pt idx="125" formatCode="0.00%;\(0.00%\)">
                  <c:v>0.103622786430553</c:v>
                </c:pt>
                <c:pt idx="126" formatCode="0.00%;\(0.00%\)">
                  <c:v>0.10133942903488199</c:v>
                </c:pt>
                <c:pt idx="127" formatCode="0.00%;\(0.00%\)">
                  <c:v>0.10814817648803</c:v>
                </c:pt>
                <c:pt idx="128" formatCode="0.00%;\(0.00%\)">
                  <c:v>0.110433994796521</c:v>
                </c:pt>
                <c:pt idx="129" formatCode="0.00%;\(0.00%\)">
                  <c:v>0.10719571880183799</c:v>
                </c:pt>
                <c:pt idx="130" formatCode="0.00%;\(0.00%\)">
                  <c:v>0.111613774161303</c:v>
                </c:pt>
                <c:pt idx="131" formatCode="0.00%;\(0.00%\)">
                  <c:v>0.111238446976727</c:v>
                </c:pt>
                <c:pt idx="132" formatCode="0.00%;\(0.00%\)">
                  <c:v>0.116221453287197</c:v>
                </c:pt>
                <c:pt idx="133" formatCode="0.00%;\(0.00%\)">
                  <c:v>0.11039689546089899</c:v>
                </c:pt>
                <c:pt idx="134" formatCode="0.00%;\(0.00%\)">
                  <c:v>0.1005797108083</c:v>
                </c:pt>
                <c:pt idx="135" formatCode="0.00%;\(0.00%\)">
                  <c:v>9.9542102691709003E-2</c:v>
                </c:pt>
                <c:pt idx="136" formatCode="0.00%;\(0.00%\)">
                  <c:v>0.104585267069876</c:v>
                </c:pt>
                <c:pt idx="137" formatCode="0.00%;\(0.00%\)">
                  <c:v>0.10459403792580201</c:v>
                </c:pt>
                <c:pt idx="138" formatCode="0.00%;\(0.00%\)">
                  <c:v>0.10331879225237001</c:v>
                </c:pt>
                <c:pt idx="139" formatCode="0.00%;\(0.00%\)">
                  <c:v>0.105929521463797</c:v>
                </c:pt>
                <c:pt idx="140" formatCode="0.00%;\(0.00%\)">
                  <c:v>0.10682071574034301</c:v>
                </c:pt>
                <c:pt idx="141" formatCode="0.00%;\(0.00%\)">
                  <c:v>0.103846066073833</c:v>
                </c:pt>
                <c:pt idx="142" formatCode="0.00%;\(0.00%\)">
                  <c:v>0.10254941413184999</c:v>
                </c:pt>
                <c:pt idx="143" formatCode="0.00%;\(0.00%\)">
                  <c:v>9.9554922757168499E-2</c:v>
                </c:pt>
                <c:pt idx="144" formatCode="0.00%;\(0.00%\)">
                  <c:v>0.10047428353141601</c:v>
                </c:pt>
                <c:pt idx="145" formatCode="0.00%;\(0.00%\)">
                  <c:v>9.7069172637659407E-2</c:v>
                </c:pt>
                <c:pt idx="146" formatCode="0.00%;\(0.00%\)">
                  <c:v>8.7815683035808806E-2</c:v>
                </c:pt>
                <c:pt idx="147" formatCode="0.00%;\(0.00%\)">
                  <c:v>8.9248987852548201E-2</c:v>
                </c:pt>
                <c:pt idx="148" formatCode="0.00%;\(0.00%\)">
                  <c:v>9.1153339277849896E-2</c:v>
                </c:pt>
                <c:pt idx="149" formatCode="0.00%;\(0.00%\)">
                  <c:v>9.4102651553814004E-2</c:v>
                </c:pt>
                <c:pt idx="150" formatCode="0.00%;\(0.00%\)">
                  <c:v>9.8202803511185599E-2</c:v>
                </c:pt>
                <c:pt idx="151" formatCode="0.00%;\(0.00%\)">
                  <c:v>9.7452043717600106E-2</c:v>
                </c:pt>
                <c:pt idx="152" formatCode="0.00%;\(0.00%\)">
                  <c:v>9.65116620023002E-2</c:v>
                </c:pt>
                <c:pt idx="153" formatCode="0.00%;\(0.00%\)">
                  <c:v>9.7702596866601502E-2</c:v>
                </c:pt>
                <c:pt idx="154" formatCode="0.00%;\(0.00%\)">
                  <c:v>0.100155048801914</c:v>
                </c:pt>
                <c:pt idx="155" formatCode="0.00%;\(0.00%\)">
                  <c:v>0.101259528513799</c:v>
                </c:pt>
                <c:pt idx="156" formatCode="0.00%;\(0.00%\)">
                  <c:v>0.10154499959323</c:v>
                </c:pt>
                <c:pt idx="157" formatCode="0.00%;\(0.00%\)">
                  <c:v>9.5113498387784101E-2</c:v>
                </c:pt>
                <c:pt idx="158" formatCode="0.00%;\(0.00%\)">
                  <c:v>8.9131546971925601E-2</c:v>
                </c:pt>
                <c:pt idx="159" formatCode="0.00%;\(0.00%\)">
                  <c:v>9.1930005130280407E-2</c:v>
                </c:pt>
                <c:pt idx="160" formatCode="0.00%;\(0.00%\)">
                  <c:v>9.27973562701494E-2</c:v>
                </c:pt>
                <c:pt idx="161" formatCode="0.00%;\(0.00%\)">
                  <c:v>9.4363143162525906E-2</c:v>
                </c:pt>
                <c:pt idx="162" formatCode="0.00%;\(0.00%\)">
                  <c:v>9.5067771379017202E-2</c:v>
                </c:pt>
                <c:pt idx="163" formatCode="0.00%;\(0.00%\)">
                  <c:v>9.28429922361967E-2</c:v>
                </c:pt>
                <c:pt idx="164" formatCode="0.00%;\(0.00%\)">
                  <c:v>0.100811485884827</c:v>
                </c:pt>
                <c:pt idx="165" formatCode="0.00%;\(0.00%\)">
                  <c:v>9.3839750821381504E-2</c:v>
                </c:pt>
                <c:pt idx="166" formatCode="0.00%;\(0.00%\)">
                  <c:v>9.2291951396201596E-2</c:v>
                </c:pt>
                <c:pt idx="167" formatCode="0.00%;\(0.00%\)">
                  <c:v>9.5145025827027899E-2</c:v>
                </c:pt>
                <c:pt idx="168" formatCode="0.00%;\(0.00%\)">
                  <c:v>9.5527070021041702E-2</c:v>
                </c:pt>
                <c:pt idx="169" formatCode="0.00%;\(0.00%\)">
                  <c:v>9.3641781478193797E-2</c:v>
                </c:pt>
                <c:pt idx="170" formatCode="0.00%;\(0.00%\)">
                  <c:v>8.8948017624003395E-2</c:v>
                </c:pt>
                <c:pt idx="171" formatCode="0.00%;\(0.00%\)">
                  <c:v>8.5451174399285207E-2</c:v>
                </c:pt>
                <c:pt idx="172" formatCode="0.00%;\(0.00%\)">
                  <c:v>8.3134594475652995E-2</c:v>
                </c:pt>
                <c:pt idx="173" formatCode="0.00%;\(0.00%\)">
                  <c:v>9.1040607849782906E-2</c:v>
                </c:pt>
                <c:pt idx="174" formatCode="0.00%;\(0.00%\)">
                  <c:v>8.7276674744282204E-2</c:v>
                </c:pt>
                <c:pt idx="175" formatCode="0.00%;\(0.00%\)">
                  <c:v>8.4742848755217495E-2</c:v>
                </c:pt>
                <c:pt idx="176" formatCode="0.00%;\(0.00%\)">
                  <c:v>8.5982593649522904E-2</c:v>
                </c:pt>
                <c:pt idx="177" formatCode="0.00%;\(0.00%\)">
                  <c:v>8.4874271185271202E-2</c:v>
                </c:pt>
                <c:pt idx="178" formatCode="0.00%;\(0.00%\)">
                  <c:v>8.6292882936804399E-2</c:v>
                </c:pt>
                <c:pt idx="179" formatCode="0.00%;\(0.00%\)">
                  <c:v>8.4682045786308599E-2</c:v>
                </c:pt>
                <c:pt idx="180" formatCode="0.00%;\(0.00%\)">
                  <c:v>8.1557742308218897E-2</c:v>
                </c:pt>
                <c:pt idx="181" formatCode="0.00%;\(0.00%\)">
                  <c:v>7.7236029140722903E-2</c:v>
                </c:pt>
                <c:pt idx="182" formatCode="0.00%;\(0.00%\)">
                  <c:v>7.4031516612103998E-2</c:v>
                </c:pt>
                <c:pt idx="183" formatCode="0.00%;\(0.00%\)">
                  <c:v>7.4096673464185595E-2</c:v>
                </c:pt>
                <c:pt idx="184" formatCode="0.00%;\(0.00%\)">
                  <c:v>7.3231365609067497E-2</c:v>
                </c:pt>
                <c:pt idx="185" formatCode="0.00%;\(0.00%\)">
                  <c:v>7.5699499089658298E-2</c:v>
                </c:pt>
                <c:pt idx="186" formatCode="0.00%;\(0.00%\)">
                  <c:v>7.1441059750375693E-2</c:v>
                </c:pt>
                <c:pt idx="187" formatCode="0.00%;\(0.00%\)">
                  <c:v>7.4171261194007507E-2</c:v>
                </c:pt>
                <c:pt idx="188" formatCode="0.00%;\(0.00%\)">
                  <c:v>7.33639881412331E-2</c:v>
                </c:pt>
                <c:pt idx="189" formatCode="0.00%;\(0.00%\)">
                  <c:v>6.9147047815275794E-2</c:v>
                </c:pt>
                <c:pt idx="190" formatCode="0.00%;\(0.00%\)">
                  <c:v>7.6539662386165802E-2</c:v>
                </c:pt>
                <c:pt idx="191" formatCode="0.00%;\(0.00%\)">
                  <c:v>7.1569159641212604E-2</c:v>
                </c:pt>
                <c:pt idx="192" formatCode="0.00%;\(0.00%\)">
                  <c:v>7.0138541365837206E-2</c:v>
                </c:pt>
                <c:pt idx="193" formatCode="0.00%;\(0.00%\)">
                  <c:v>6.7508315638802399E-2</c:v>
                </c:pt>
                <c:pt idx="194" formatCode="0.00%;\(0.00%\)">
                  <c:v>6.1583744528539097E-2</c:v>
                </c:pt>
                <c:pt idx="195" formatCode="0.00%;\(0.00%\)">
                  <c:v>6.1157875005350401E-2</c:v>
                </c:pt>
                <c:pt idx="196" formatCode="0.00%;\(0.00%\)">
                  <c:v>6.46828954189195E-2</c:v>
                </c:pt>
                <c:pt idx="197" formatCode="0.00%;\(0.00%\)">
                  <c:v>6.2947823640052705E-2</c:v>
                </c:pt>
                <c:pt idx="198" formatCode="0.00%;\(0.00%\)">
                  <c:v>6.0172285283069199E-2</c:v>
                </c:pt>
                <c:pt idx="199" formatCode="0.00%;\(0.00%\)">
                  <c:v>6.2593733608162103E-2</c:v>
                </c:pt>
                <c:pt idx="200" formatCode="0.00%;\(0.00%\)">
                  <c:v>6.3366479510773593E-2</c:v>
                </c:pt>
                <c:pt idx="201" formatCode="0.00%;\(0.00%\)">
                  <c:v>6.1244553516976899E-2</c:v>
                </c:pt>
                <c:pt idx="202" formatCode="0.00%;\(0.00%\)">
                  <c:v>6.3298188379582995E-2</c:v>
                </c:pt>
                <c:pt idx="203" formatCode="0.00%;\(0.00%\)">
                  <c:v>6.0987850938392603E-2</c:v>
                </c:pt>
                <c:pt idx="204" formatCode="0.00%;\(0.00%\)">
                  <c:v>6.5585993472522003E-2</c:v>
                </c:pt>
                <c:pt idx="205" formatCode="0.00%;\(0.00%\)">
                  <c:v>5.7645683199198501E-2</c:v>
                </c:pt>
                <c:pt idx="206" formatCode="0.00%;\(0.00%\)">
                  <c:v>5.3445939053004397E-2</c:v>
                </c:pt>
                <c:pt idx="207" formatCode="0.00%;\(0.00%\)">
                  <c:v>5.4400944152229999E-2</c:v>
                </c:pt>
                <c:pt idx="208" formatCode="0.00%;\(0.00%\)">
                  <c:v>5.5055887439482899E-2</c:v>
                </c:pt>
                <c:pt idx="209" formatCode="0.00%;\(0.00%\)">
                  <c:v>5.6968788887291899E-2</c:v>
                </c:pt>
                <c:pt idx="210" formatCode="0.00%;\(0.00%\)">
                  <c:v>6.00659179542581E-2</c:v>
                </c:pt>
                <c:pt idx="211" formatCode="0.00%;\(0.00%\)">
                  <c:v>5.7125210464606897E-2</c:v>
                </c:pt>
                <c:pt idx="212" formatCode="0.00%;\(0.00%\)">
                  <c:v>5.3423576544858603E-2</c:v>
                </c:pt>
                <c:pt idx="213" formatCode="0.00%;\(0.00%\)">
                  <c:v>5.4851378614660398E-2</c:v>
                </c:pt>
                <c:pt idx="214" formatCode="0.00%;\(0.00%\)">
                  <c:v>5.5005083432037999E-2</c:v>
                </c:pt>
                <c:pt idx="215" formatCode="0.00%;\(0.00%\)">
                  <c:v>5.4431923063775499E-2</c:v>
                </c:pt>
                <c:pt idx="216" formatCode="0.00%;\(0.00%\)">
                  <c:v>5.3533219178996998E-2</c:v>
                </c:pt>
                <c:pt idx="217" formatCode="0.00%;\(0.00%\)">
                  <c:v>5.1563018990000098E-2</c:v>
                </c:pt>
                <c:pt idx="218" formatCode="0.00%;\(0.00%\)">
                  <c:v>4.4684878912189301E-2</c:v>
                </c:pt>
                <c:pt idx="219" formatCode="0.00%;\(0.00%\)">
                  <c:v>5.0355755611650899E-2</c:v>
                </c:pt>
                <c:pt idx="220" formatCode="0.00%;\(0.00%\)">
                  <c:v>4.9255069752367098E-2</c:v>
                </c:pt>
                <c:pt idx="221" formatCode="0.00%;\(0.00%\)">
                  <c:v>4.8456335946245897E-2</c:v>
                </c:pt>
                <c:pt idx="222" formatCode="0.00%;\(0.00%\)">
                  <c:v>5.06899432732036E-2</c:v>
                </c:pt>
                <c:pt idx="223" formatCode="0.00%;\(0.00%\)">
                  <c:v>5.0850975259515402E-2</c:v>
                </c:pt>
                <c:pt idx="224" formatCode="0.00%;\(0.00%\)">
                  <c:v>5.4788686584561597E-2</c:v>
                </c:pt>
                <c:pt idx="225" formatCode="0.00%;\(0.00%\)">
                  <c:v>5.5693421898699497E-2</c:v>
                </c:pt>
                <c:pt idx="226" formatCode="0.00%;\(0.00%\)">
                  <c:v>5.5938599312181397E-2</c:v>
                </c:pt>
                <c:pt idx="227" formatCode="0.00%;\(0.00%\)">
                  <c:v>5.7455659059234797E-2</c:v>
                </c:pt>
                <c:pt idx="228" formatCode="0.00%;\(0.00%\)">
                  <c:v>5.3446253948995097E-2</c:v>
                </c:pt>
                <c:pt idx="229">
                  <c:v>5.2238521623166299E-2</c:v>
                </c:pt>
                <c:pt idx="230">
                  <c:v>4.6608374770091297E-2</c:v>
                </c:pt>
                <c:pt idx="231">
                  <c:v>4.6644403997136701E-2</c:v>
                </c:pt>
                <c:pt idx="232">
                  <c:v>4.6115576736529003E-2</c:v>
                </c:pt>
                <c:pt idx="233">
                  <c:v>4.6699242506563703E-2</c:v>
                </c:pt>
                <c:pt idx="234">
                  <c:v>4.6428019422289003E-2</c:v>
                </c:pt>
                <c:pt idx="235">
                  <c:v>4.4160062709487101E-2</c:v>
                </c:pt>
                <c:pt idx="236">
                  <c:v>5.1184480420087997E-2</c:v>
                </c:pt>
                <c:pt idx="237">
                  <c:v>4.78912732408769E-2</c:v>
                </c:pt>
                <c:pt idx="238">
                  <c:v>4.6696029652154698E-2</c:v>
                </c:pt>
                <c:pt idx="239">
                  <c:v>4.7685460454537601E-2</c:v>
                </c:pt>
                <c:pt idx="240">
                  <c:v>4.8470741050465699E-2</c:v>
                </c:pt>
              </c:numCache>
            </c:numRef>
          </c:val>
          <c:smooth val="0"/>
          <c:extLst>
            <c:ext xmlns:c16="http://schemas.microsoft.com/office/drawing/2014/chart" uri="{C3380CC4-5D6E-409C-BE32-E72D297353CC}">
              <c16:uniqueId val="{00000000-EB8B-47DA-9785-3F23DEEC288D}"/>
            </c:ext>
          </c:extLst>
        </c:ser>
        <c:dLbls>
          <c:showLegendKey val="0"/>
          <c:showVal val="0"/>
          <c:showCatName val="0"/>
          <c:showSerName val="0"/>
          <c:showPercent val="0"/>
          <c:showBubbleSize val="0"/>
        </c:dLbls>
        <c:smooth val="0"/>
        <c:axId val="258037256"/>
        <c:axId val="258037584"/>
      </c:lineChart>
      <c:dateAx>
        <c:axId val="258037256"/>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58037584"/>
        <c:crosses val="autoZero"/>
        <c:auto val="1"/>
        <c:lblOffset val="100"/>
        <c:baseTimeUnit val="months"/>
        <c:majorUnit val="80"/>
        <c:majorTimeUnit val="months"/>
      </c:dateAx>
      <c:valAx>
        <c:axId val="258037584"/>
        <c:scaling>
          <c:orientation val="minMax"/>
          <c:max val="0.12000000000000001"/>
          <c:min val="2.0000000000000004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58037256"/>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solidFill>
                  <a:schemeClr val="tx1"/>
                </a:solidFill>
                <a:effectLst/>
              </a:rPr>
              <a:t>VA Current-to-30-Day Delinquency Transition Rate</a:t>
            </a:r>
            <a:endParaRPr lang="en-US" sz="1600" b="1" dirty="0">
              <a:solidFill>
                <a:schemeClr val="tx1"/>
              </a:solidFill>
              <a:effectLst/>
            </a:endParaRPr>
          </a:p>
        </c:rich>
      </c:tx>
      <c:layout>
        <c:manualLayout>
          <c:xMode val="edge"/>
          <c:yMode val="edge"/>
          <c:x val="0.14575854620279891"/>
          <c:y val="1.303529917961780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064655043123357"/>
          <c:y val="0.14604749200843783"/>
          <c:w val="0.78068904191395505"/>
          <c:h val="0.77941666728250758"/>
        </c:manualLayout>
      </c:layout>
      <c:lineChart>
        <c:grouping val="standard"/>
        <c:varyColors val="0"/>
        <c:ser>
          <c:idx val="0"/>
          <c:order val="0"/>
          <c:tx>
            <c:strRef>
              <c:f>'Ad Hoc LPI Report VA Only Char'!$K$6</c:f>
              <c:strCache>
                <c:ptCount val="1"/>
                <c:pt idx="0">
                  <c:v>3-month rolling avg</c:v>
                </c:pt>
              </c:strCache>
            </c:strRef>
          </c:tx>
          <c:spPr>
            <a:ln w="28575" cap="rnd">
              <a:solidFill>
                <a:schemeClr val="accent1"/>
              </a:solidFill>
              <a:round/>
            </a:ln>
            <a:effectLst/>
          </c:spPr>
          <c:marker>
            <c:symbol val="none"/>
          </c:marker>
          <c:cat>
            <c:numRef>
              <c:f>'Ad Hoc LPI Report VA Only Char'!$J$7:$J$248</c:f>
              <c:numCache>
                <c:formatCode>mmm\-yy</c:formatCode>
                <c:ptCount val="242"/>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numCache>
            </c:numRef>
          </c:cat>
          <c:val>
            <c:numRef>
              <c:f>'Ad Hoc LPI Report VA Only Char'!$K$7:$K$248</c:f>
              <c:numCache>
                <c:formatCode>0.00%;\(0.00%\)</c:formatCode>
                <c:ptCount val="242"/>
                <c:pt idx="0">
                  <c:v>2.5000000000000001E-2</c:v>
                </c:pt>
                <c:pt idx="1">
                  <c:v>2.50239406272444E-2</c:v>
                </c:pt>
                <c:pt idx="2">
                  <c:v>2.2402437632436767E-2</c:v>
                </c:pt>
                <c:pt idx="3">
                  <c:v>2.0839992029225735E-2</c:v>
                </c:pt>
                <c:pt idx="4">
                  <c:v>2.050315372526727E-2</c:v>
                </c:pt>
                <c:pt idx="5">
                  <c:v>2.2001414498887869E-2</c:v>
                </c:pt>
                <c:pt idx="6">
                  <c:v>2.2491055954436734E-2</c:v>
                </c:pt>
                <c:pt idx="7">
                  <c:v>2.1936922728419E-2</c:v>
                </c:pt>
                <c:pt idx="8">
                  <c:v>2.3329502069787997E-2</c:v>
                </c:pt>
                <c:pt idx="9">
                  <c:v>2.3699152865257766E-2</c:v>
                </c:pt>
                <c:pt idx="10">
                  <c:v>2.4361678875269199E-2</c:v>
                </c:pt>
                <c:pt idx="11">
                  <c:v>2.3524723143426532E-2</c:v>
                </c:pt>
                <c:pt idx="12">
                  <c:v>2.3816203939241665E-2</c:v>
                </c:pt>
                <c:pt idx="13">
                  <c:v>2.29289756644739E-2</c:v>
                </c:pt>
                <c:pt idx="14">
                  <c:v>2.0765939341153269E-2</c:v>
                </c:pt>
                <c:pt idx="15">
                  <c:v>2.1504464360309162E-2</c:v>
                </c:pt>
                <c:pt idx="16">
                  <c:v>2.1253696725289265E-2</c:v>
                </c:pt>
                <c:pt idx="17">
                  <c:v>2.2819273107316299E-2</c:v>
                </c:pt>
                <c:pt idx="18">
                  <c:v>2.1768725925085167E-2</c:v>
                </c:pt>
                <c:pt idx="19">
                  <c:v>2.2246248241104702E-2</c:v>
                </c:pt>
                <c:pt idx="20">
                  <c:v>2.3024023287591466E-2</c:v>
                </c:pt>
                <c:pt idx="21">
                  <c:v>2.2976642215697663E-2</c:v>
                </c:pt>
                <c:pt idx="22">
                  <c:v>2.3762858682502233E-2</c:v>
                </c:pt>
                <c:pt idx="23">
                  <c:v>2.6419803473045029E-2</c:v>
                </c:pt>
                <c:pt idx="24">
                  <c:v>2.6128961725986596E-2</c:v>
                </c:pt>
                <c:pt idx="25">
                  <c:v>2.6284358140733332E-2</c:v>
                </c:pt>
                <c:pt idx="26">
                  <c:v>2.2687835667617201E-2</c:v>
                </c:pt>
                <c:pt idx="27">
                  <c:v>2.3560270555078699E-2</c:v>
                </c:pt>
                <c:pt idx="28">
                  <c:v>2.3079418250938566E-2</c:v>
                </c:pt>
                <c:pt idx="29">
                  <c:v>2.4472287228441931E-2</c:v>
                </c:pt>
                <c:pt idx="30">
                  <c:v>2.4525550165585535E-2</c:v>
                </c:pt>
                <c:pt idx="31">
                  <c:v>2.3773349505333E-2</c:v>
                </c:pt>
                <c:pt idx="32">
                  <c:v>2.5494486488887802E-2</c:v>
                </c:pt>
                <c:pt idx="33">
                  <c:v>2.4737027470621731E-2</c:v>
                </c:pt>
                <c:pt idx="34">
                  <c:v>2.5538456304223633E-2</c:v>
                </c:pt>
                <c:pt idx="35">
                  <c:v>2.5082397268319869E-2</c:v>
                </c:pt>
                <c:pt idx="36">
                  <c:v>2.5235014253814834E-2</c:v>
                </c:pt>
                <c:pt idx="37">
                  <c:v>2.5093438603633899E-2</c:v>
                </c:pt>
                <c:pt idx="38">
                  <c:v>2.2456693148778167E-2</c:v>
                </c:pt>
                <c:pt idx="39">
                  <c:v>2.2093978736224665E-2</c:v>
                </c:pt>
                <c:pt idx="40">
                  <c:v>2.2252741836475132E-2</c:v>
                </c:pt>
                <c:pt idx="41">
                  <c:v>2.4366629288777933E-2</c:v>
                </c:pt>
                <c:pt idx="42">
                  <c:v>2.4626831177748203E-2</c:v>
                </c:pt>
                <c:pt idx="43">
                  <c:v>2.4776033643286833E-2</c:v>
                </c:pt>
                <c:pt idx="44">
                  <c:v>2.4539329070386667E-2</c:v>
                </c:pt>
                <c:pt idx="45">
                  <c:v>2.5050126333225366E-2</c:v>
                </c:pt>
                <c:pt idx="46">
                  <c:v>2.6447161695886203E-2</c:v>
                </c:pt>
                <c:pt idx="47">
                  <c:v>2.7412807133806099E-2</c:v>
                </c:pt>
                <c:pt idx="48">
                  <c:v>2.7656877869308833E-2</c:v>
                </c:pt>
                <c:pt idx="49">
                  <c:v>2.6969255133466999E-2</c:v>
                </c:pt>
                <c:pt idx="50">
                  <c:v>2.4716302139056831E-2</c:v>
                </c:pt>
                <c:pt idx="51">
                  <c:v>2.5981839698299234E-2</c:v>
                </c:pt>
                <c:pt idx="52">
                  <c:v>2.5997808955761332E-2</c:v>
                </c:pt>
                <c:pt idx="53">
                  <c:v>2.7477777452701163E-2</c:v>
                </c:pt>
                <c:pt idx="54">
                  <c:v>2.6498447090697902E-2</c:v>
                </c:pt>
                <c:pt idx="55">
                  <c:v>2.6482897210814201E-2</c:v>
                </c:pt>
                <c:pt idx="56">
                  <c:v>2.6287851985512336E-2</c:v>
                </c:pt>
                <c:pt idx="57">
                  <c:v>2.5534857986176201E-2</c:v>
                </c:pt>
                <c:pt idx="58">
                  <c:v>2.7357789190060933E-2</c:v>
                </c:pt>
                <c:pt idx="59">
                  <c:v>2.7442780019976937E-2</c:v>
                </c:pt>
                <c:pt idx="60">
                  <c:v>2.7992965466933268E-2</c:v>
                </c:pt>
                <c:pt idx="61">
                  <c:v>2.63747721877651E-2</c:v>
                </c:pt>
                <c:pt idx="62">
                  <c:v>2.3946180938063999E-2</c:v>
                </c:pt>
                <c:pt idx="63">
                  <c:v>2.3242669542215599E-2</c:v>
                </c:pt>
                <c:pt idx="64">
                  <c:v>2.4123665117065363E-2</c:v>
                </c:pt>
                <c:pt idx="65">
                  <c:v>2.5416442905993635E-2</c:v>
                </c:pt>
                <c:pt idx="66">
                  <c:v>2.5851832173442602E-2</c:v>
                </c:pt>
                <c:pt idx="67">
                  <c:v>2.3947535170193063E-2</c:v>
                </c:pt>
                <c:pt idx="68">
                  <c:v>2.4704552746239301E-2</c:v>
                </c:pt>
                <c:pt idx="69">
                  <c:v>2.520692605814143E-2</c:v>
                </c:pt>
                <c:pt idx="70">
                  <c:v>2.4673765170260636E-2</c:v>
                </c:pt>
                <c:pt idx="71">
                  <c:v>2.4041865841938865E-2</c:v>
                </c:pt>
                <c:pt idx="72">
                  <c:v>2.3156081019860733E-2</c:v>
                </c:pt>
                <c:pt idx="73">
                  <c:v>2.2943735589954703E-2</c:v>
                </c:pt>
                <c:pt idx="74">
                  <c:v>2.0876991366882369E-2</c:v>
                </c:pt>
                <c:pt idx="75">
                  <c:v>2.0257977671039099E-2</c:v>
                </c:pt>
                <c:pt idx="76">
                  <c:v>2.0208473431662297E-2</c:v>
                </c:pt>
                <c:pt idx="77">
                  <c:v>2.1720151459243834E-2</c:v>
                </c:pt>
                <c:pt idx="78">
                  <c:v>2.2719805335013967E-2</c:v>
                </c:pt>
                <c:pt idx="79">
                  <c:v>2.2395188288880735E-2</c:v>
                </c:pt>
                <c:pt idx="80">
                  <c:v>2.3317336728719103E-2</c:v>
                </c:pt>
                <c:pt idx="81">
                  <c:v>2.3018489222198096E-2</c:v>
                </c:pt>
                <c:pt idx="82">
                  <c:v>2.3732768573250601E-2</c:v>
                </c:pt>
                <c:pt idx="83">
                  <c:v>2.2856358668844532E-2</c:v>
                </c:pt>
                <c:pt idx="84">
                  <c:v>2.1434518147102965E-2</c:v>
                </c:pt>
                <c:pt idx="85">
                  <c:v>2.0248961701173632E-2</c:v>
                </c:pt>
                <c:pt idx="86">
                  <c:v>1.7754398581794836E-2</c:v>
                </c:pt>
                <c:pt idx="87">
                  <c:v>1.9468071268379267E-2</c:v>
                </c:pt>
                <c:pt idx="88">
                  <c:v>1.913051750461903E-2</c:v>
                </c:pt>
                <c:pt idx="89">
                  <c:v>2.0536255387181065E-2</c:v>
                </c:pt>
                <c:pt idx="90">
                  <c:v>2.005892615814403E-2</c:v>
                </c:pt>
                <c:pt idx="91">
                  <c:v>2.1036176805770496E-2</c:v>
                </c:pt>
                <c:pt idx="92">
                  <c:v>2.20946773857966E-2</c:v>
                </c:pt>
                <c:pt idx="93">
                  <c:v>2.1171359049606531E-2</c:v>
                </c:pt>
                <c:pt idx="94">
                  <c:v>2.1346190435125267E-2</c:v>
                </c:pt>
                <c:pt idx="95">
                  <c:v>2.2293828380973834E-2</c:v>
                </c:pt>
                <c:pt idx="96">
                  <c:v>2.17951553512588E-2</c:v>
                </c:pt>
                <c:pt idx="97">
                  <c:v>2.1259983243641301E-2</c:v>
                </c:pt>
                <c:pt idx="98">
                  <c:v>1.7982281698871738E-2</c:v>
                </c:pt>
                <c:pt idx="99">
                  <c:v>1.8701716752450834E-2</c:v>
                </c:pt>
                <c:pt idx="100">
                  <c:v>1.8652267908731698E-2</c:v>
                </c:pt>
                <c:pt idx="101">
                  <c:v>2.0163281008062636E-2</c:v>
                </c:pt>
                <c:pt idx="102">
                  <c:v>1.98002640776829E-2</c:v>
                </c:pt>
                <c:pt idx="103">
                  <c:v>1.90700472470288E-2</c:v>
                </c:pt>
                <c:pt idx="104">
                  <c:v>2.0889470765458534E-2</c:v>
                </c:pt>
                <c:pt idx="105">
                  <c:v>2.0322688465923968E-2</c:v>
                </c:pt>
                <c:pt idx="106">
                  <c:v>2.0205511648197966E-2</c:v>
                </c:pt>
                <c:pt idx="107">
                  <c:v>1.91753942181235E-2</c:v>
                </c:pt>
                <c:pt idx="108">
                  <c:v>1.9571249735012002E-2</c:v>
                </c:pt>
                <c:pt idx="109">
                  <c:v>1.89952038580294E-2</c:v>
                </c:pt>
                <c:pt idx="110">
                  <c:v>1.7249503050449332E-2</c:v>
                </c:pt>
                <c:pt idx="111">
                  <c:v>1.7575694942844965E-2</c:v>
                </c:pt>
                <c:pt idx="112">
                  <c:v>1.8055912407360864E-2</c:v>
                </c:pt>
                <c:pt idx="113">
                  <c:v>1.9252261750375036E-2</c:v>
                </c:pt>
                <c:pt idx="114">
                  <c:v>1.8837149349606504E-2</c:v>
                </c:pt>
                <c:pt idx="115">
                  <c:v>2.0918106445205767E-2</c:v>
                </c:pt>
                <c:pt idx="116">
                  <c:v>2.1335466610824499E-2</c:v>
                </c:pt>
                <c:pt idx="117">
                  <c:v>2.1229148806364031E-2</c:v>
                </c:pt>
                <c:pt idx="118">
                  <c:v>2.2370366666257867E-2</c:v>
                </c:pt>
                <c:pt idx="119">
                  <c:v>2.1891893613582097E-2</c:v>
                </c:pt>
                <c:pt idx="120">
                  <c:v>2.2226150853178864E-2</c:v>
                </c:pt>
                <c:pt idx="121">
                  <c:v>1.9215776918376001E-2</c:v>
                </c:pt>
                <c:pt idx="122">
                  <c:v>1.7757993565596167E-2</c:v>
                </c:pt>
                <c:pt idx="123">
                  <c:v>1.7420114818967266E-2</c:v>
                </c:pt>
                <c:pt idx="124">
                  <c:v>1.8258979116412968E-2</c:v>
                </c:pt>
                <c:pt idx="125">
                  <c:v>1.91864636044102E-2</c:v>
                </c:pt>
                <c:pt idx="126">
                  <c:v>1.8642790782761234E-2</c:v>
                </c:pt>
                <c:pt idx="127">
                  <c:v>1.9224969453637535E-2</c:v>
                </c:pt>
                <c:pt idx="128">
                  <c:v>1.9391025296499699E-2</c:v>
                </c:pt>
                <c:pt idx="129">
                  <c:v>1.9090798913189332E-2</c:v>
                </c:pt>
                <c:pt idx="130">
                  <c:v>1.8487763880055668E-2</c:v>
                </c:pt>
                <c:pt idx="131">
                  <c:v>1.8144328314732668E-2</c:v>
                </c:pt>
                <c:pt idx="132">
                  <c:v>1.99391764806373E-2</c:v>
                </c:pt>
                <c:pt idx="133">
                  <c:v>1.8781393870755166E-2</c:v>
                </c:pt>
                <c:pt idx="134">
                  <c:v>1.7004406402449167E-2</c:v>
                </c:pt>
                <c:pt idx="135">
                  <c:v>1.5131559159463565E-2</c:v>
                </c:pt>
                <c:pt idx="136">
                  <c:v>1.6218871059412766E-2</c:v>
                </c:pt>
                <c:pt idx="137">
                  <c:v>1.7849668765972666E-2</c:v>
                </c:pt>
                <c:pt idx="138">
                  <c:v>1.8148879791895903E-2</c:v>
                </c:pt>
                <c:pt idx="139">
                  <c:v>1.7679898746983468E-2</c:v>
                </c:pt>
                <c:pt idx="140">
                  <c:v>1.7592032269164767E-2</c:v>
                </c:pt>
                <c:pt idx="141">
                  <c:v>1.9275920903097068E-2</c:v>
                </c:pt>
                <c:pt idx="142">
                  <c:v>1.8484914980579203E-2</c:v>
                </c:pt>
                <c:pt idx="143">
                  <c:v>1.783836862658637E-2</c:v>
                </c:pt>
                <c:pt idx="144">
                  <c:v>1.6964927956245799E-2</c:v>
                </c:pt>
                <c:pt idx="145">
                  <c:v>1.6784834786104635E-2</c:v>
                </c:pt>
                <c:pt idx="146">
                  <c:v>1.54670718620452E-2</c:v>
                </c:pt>
                <c:pt idx="147">
                  <c:v>1.4556204155786434E-2</c:v>
                </c:pt>
                <c:pt idx="148">
                  <c:v>1.49042879276884E-2</c:v>
                </c:pt>
                <c:pt idx="149">
                  <c:v>1.6841628980235501E-2</c:v>
                </c:pt>
                <c:pt idx="150">
                  <c:v>1.7766785400314435E-2</c:v>
                </c:pt>
                <c:pt idx="151">
                  <c:v>1.7610052762830133E-2</c:v>
                </c:pt>
                <c:pt idx="152">
                  <c:v>1.7021431332942136E-2</c:v>
                </c:pt>
                <c:pt idx="153">
                  <c:v>1.6382321472937968E-2</c:v>
                </c:pt>
                <c:pt idx="154">
                  <c:v>1.65767875823601E-2</c:v>
                </c:pt>
                <c:pt idx="155">
                  <c:v>1.6895692132944663E-2</c:v>
                </c:pt>
                <c:pt idx="156">
                  <c:v>1.6775744559318365E-2</c:v>
                </c:pt>
                <c:pt idx="157">
                  <c:v>1.5573271344862199E-2</c:v>
                </c:pt>
                <c:pt idx="158">
                  <c:v>1.3980732572758933E-2</c:v>
                </c:pt>
                <c:pt idx="159">
                  <c:v>1.3733262631069E-2</c:v>
                </c:pt>
                <c:pt idx="160">
                  <c:v>1.43181239233304E-2</c:v>
                </c:pt>
                <c:pt idx="161">
                  <c:v>1.5743629560654268E-2</c:v>
                </c:pt>
                <c:pt idx="162">
                  <c:v>1.5621844371569901E-2</c:v>
                </c:pt>
                <c:pt idx="163">
                  <c:v>1.5205273671682701E-2</c:v>
                </c:pt>
                <c:pt idx="164">
                  <c:v>1.6728914467578865E-2</c:v>
                </c:pt>
                <c:pt idx="165">
                  <c:v>1.6060509593033099E-2</c:v>
                </c:pt>
                <c:pt idx="166">
                  <c:v>1.5974658737059465E-2</c:v>
                </c:pt>
                <c:pt idx="167">
                  <c:v>1.4554550101333134E-2</c:v>
                </c:pt>
                <c:pt idx="168">
                  <c:v>1.4881446313108932E-2</c:v>
                </c:pt>
                <c:pt idx="169">
                  <c:v>1.4900933479003833E-2</c:v>
                </c:pt>
                <c:pt idx="170">
                  <c:v>1.37133979459427E-2</c:v>
                </c:pt>
                <c:pt idx="171">
                  <c:v>1.2766399638999865E-2</c:v>
                </c:pt>
                <c:pt idx="172">
                  <c:v>1.2244523891265966E-2</c:v>
                </c:pt>
                <c:pt idx="173">
                  <c:v>1.45439508505881E-2</c:v>
                </c:pt>
                <c:pt idx="174">
                  <c:v>1.4894947938923932E-2</c:v>
                </c:pt>
                <c:pt idx="175">
                  <c:v>1.5335722983830633E-2</c:v>
                </c:pt>
                <c:pt idx="176">
                  <c:v>1.3508901160448969E-2</c:v>
                </c:pt>
                <c:pt idx="177">
                  <c:v>1.3417819266470066E-2</c:v>
                </c:pt>
                <c:pt idx="178">
                  <c:v>1.3721250547592831E-2</c:v>
                </c:pt>
                <c:pt idx="179">
                  <c:v>1.3380144774842265E-2</c:v>
                </c:pt>
                <c:pt idx="180">
                  <c:v>1.28187192180894E-2</c:v>
                </c:pt>
                <c:pt idx="181">
                  <c:v>1.1720805337777467E-2</c:v>
                </c:pt>
                <c:pt idx="182">
                  <c:v>1.0768373568550968E-2</c:v>
                </c:pt>
                <c:pt idx="183">
                  <c:v>1.0998454998532166E-2</c:v>
                </c:pt>
                <c:pt idx="184">
                  <c:v>1.1292493591734233E-2</c:v>
                </c:pt>
                <c:pt idx="185">
                  <c:v>1.2348303526350232E-2</c:v>
                </c:pt>
                <c:pt idx="186">
                  <c:v>1.2309871745608466E-2</c:v>
                </c:pt>
                <c:pt idx="187">
                  <c:v>1.30146110990877E-2</c:v>
                </c:pt>
                <c:pt idx="188">
                  <c:v>1.2471113749405301E-2</c:v>
                </c:pt>
                <c:pt idx="189">
                  <c:v>1.1708007438982962E-2</c:v>
                </c:pt>
                <c:pt idx="190">
                  <c:v>1.2504463352985664E-2</c:v>
                </c:pt>
                <c:pt idx="191">
                  <c:v>1.1846691858633164E-2</c:v>
                </c:pt>
                <c:pt idx="192">
                  <c:v>1.2226688892738301E-2</c:v>
                </c:pt>
                <c:pt idx="193">
                  <c:v>1.0274452438469433E-2</c:v>
                </c:pt>
                <c:pt idx="194">
                  <c:v>9.7460406713937315E-3</c:v>
                </c:pt>
                <c:pt idx="195">
                  <c:v>9.5297203771506078E-3</c:v>
                </c:pt>
                <c:pt idx="196">
                  <c:v>1.038542479916814E-2</c:v>
                </c:pt>
                <c:pt idx="197">
                  <c:v>1.1025615565852276E-2</c:v>
                </c:pt>
                <c:pt idx="198">
                  <c:v>1.0849714845802272E-2</c:v>
                </c:pt>
                <c:pt idx="199">
                  <c:v>1.052660920135687E-2</c:v>
                </c:pt>
                <c:pt idx="200">
                  <c:v>1.0725188551167769E-2</c:v>
                </c:pt>
                <c:pt idx="201">
                  <c:v>1.0986370216404508E-2</c:v>
                </c:pt>
                <c:pt idx="202">
                  <c:v>1.0981091861225574E-2</c:v>
                </c:pt>
                <c:pt idx="203">
                  <c:v>1.0558309124821154E-2</c:v>
                </c:pt>
                <c:pt idx="204">
                  <c:v>1.200289640460578E-2</c:v>
                </c:pt>
                <c:pt idx="205">
                  <c:v>1.0637595646445411E-2</c:v>
                </c:pt>
                <c:pt idx="206">
                  <c:v>9.8916917135000743E-3</c:v>
                </c:pt>
                <c:pt idx="207">
                  <c:v>8.5778004199146066E-3</c:v>
                </c:pt>
                <c:pt idx="208">
                  <c:v>9.4502020706933778E-3</c:v>
                </c:pt>
                <c:pt idx="209">
                  <c:v>1.0436121862299932E-2</c:v>
                </c:pt>
                <c:pt idx="210">
                  <c:v>1.1126835475759466E-2</c:v>
                </c:pt>
                <c:pt idx="211">
                  <c:v>1.073903718537003E-2</c:v>
                </c:pt>
                <c:pt idx="212">
                  <c:v>1.0706515294589396E-2</c:v>
                </c:pt>
                <c:pt idx="213">
                  <c:v>1.0252309878715763E-2</c:v>
                </c:pt>
                <c:pt idx="214">
                  <c:v>1.04424516377219E-2</c:v>
                </c:pt>
                <c:pt idx="215">
                  <c:v>1.0264795215910389E-2</c:v>
                </c:pt>
                <c:pt idx="216">
                  <c:v>9.7581178524750994E-3</c:v>
                </c:pt>
                <c:pt idx="217">
                  <c:v>9.4553763180016768E-3</c:v>
                </c:pt>
                <c:pt idx="218">
                  <c:v>8.1811002190613335E-3</c:v>
                </c:pt>
                <c:pt idx="219">
                  <c:v>9.16623828206279E-3</c:v>
                </c:pt>
                <c:pt idx="220">
                  <c:v>9.3092178816707016E-3</c:v>
                </c:pt>
                <c:pt idx="221">
                  <c:v>1.0230233798196096E-2</c:v>
                </c:pt>
                <c:pt idx="222">
                  <c:v>9.6662801547224633E-3</c:v>
                </c:pt>
                <c:pt idx="223">
                  <c:v>9.6068672374994141E-3</c:v>
                </c:pt>
                <c:pt idx="224">
                  <c:v>1.1143326043979503E-2</c:v>
                </c:pt>
                <c:pt idx="225">
                  <c:v>1.1654456111929036E-2</c:v>
                </c:pt>
                <c:pt idx="226">
                  <c:v>1.1953411162346201E-2</c:v>
                </c:pt>
                <c:pt idx="227">
                  <c:v>1.1824112788255533E-2</c:v>
                </c:pt>
                <c:pt idx="228">
                  <c:v>1.0732851795228329E-2</c:v>
                </c:pt>
                <c:pt idx="229">
                  <c:v>1.0536661106967561E-2</c:v>
                </c:pt>
                <c:pt idx="230">
                  <c:v>8.7003236768295293E-3</c:v>
                </c:pt>
                <c:pt idx="231">
                  <c:v>8.8672661940638036E-3</c:v>
                </c:pt>
                <c:pt idx="232">
                  <c:v>8.5234020780439543E-3</c:v>
                </c:pt>
                <c:pt idx="233">
                  <c:v>9.3136802862885341E-3</c:v>
                </c:pt>
                <c:pt idx="234">
                  <c:v>9.2994815039995297E-3</c:v>
                </c:pt>
                <c:pt idx="235">
                  <c:v>9.0572759384683343E-3</c:v>
                </c:pt>
                <c:pt idx="236">
                  <c:v>1.045362371076195E-2</c:v>
                </c:pt>
                <c:pt idx="237">
                  <c:v>1.0376075968388191E-2</c:v>
                </c:pt>
                <c:pt idx="238">
                  <c:v>1.0686800821040501E-2</c:v>
                </c:pt>
                <c:pt idx="239">
                  <c:v>9.2863416378310831E-3</c:v>
                </c:pt>
                <c:pt idx="240">
                  <c:v>9.6560150359094772E-3</c:v>
                </c:pt>
              </c:numCache>
            </c:numRef>
          </c:val>
          <c:smooth val="0"/>
          <c:extLst>
            <c:ext xmlns:c16="http://schemas.microsoft.com/office/drawing/2014/chart" uri="{C3380CC4-5D6E-409C-BE32-E72D297353CC}">
              <c16:uniqueId val="{00000000-3CE0-4D7B-B8AB-C8AB123EDF75}"/>
            </c:ext>
          </c:extLst>
        </c:ser>
        <c:dLbls>
          <c:showLegendKey val="0"/>
          <c:showVal val="0"/>
          <c:showCatName val="0"/>
          <c:showSerName val="0"/>
          <c:showPercent val="0"/>
          <c:showBubbleSize val="0"/>
        </c:dLbls>
        <c:smooth val="0"/>
        <c:axId val="617968240"/>
        <c:axId val="617966600"/>
      </c:lineChart>
      <c:dateAx>
        <c:axId val="61796824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17966600"/>
        <c:crosses val="autoZero"/>
        <c:auto val="1"/>
        <c:lblOffset val="100"/>
        <c:baseTimeUnit val="months"/>
        <c:majorUnit val="80"/>
        <c:majorTimeUnit val="months"/>
      </c:dateAx>
      <c:valAx>
        <c:axId val="617966600"/>
        <c:scaling>
          <c:orientation val="minMax"/>
          <c:min val="5.000000000000001E-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61796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780960857963908E-2"/>
          <c:y val="4.2730929348017352E-2"/>
          <c:w val="0.90727190033538951"/>
          <c:h val="0.83166027468304327"/>
        </c:manualLayout>
      </c:layout>
      <c:lineChart>
        <c:grouping val="standard"/>
        <c:varyColors val="0"/>
        <c:ser>
          <c:idx val="0"/>
          <c:order val="0"/>
          <c:tx>
            <c:strRef>
              <c:f>Sheet1!$B$6</c:f>
              <c:strCache>
                <c:ptCount val="1"/>
                <c:pt idx="0">
                  <c:v>Serious Delinquency Rate (90+ days past due)</c:v>
                </c:pt>
              </c:strCache>
            </c:strRef>
          </c:tx>
          <c:spPr>
            <a:ln w="38100" cap="rnd">
              <a:solidFill>
                <a:schemeClr val="accent1"/>
              </a:solidFill>
              <a:round/>
            </a:ln>
            <a:effectLst/>
          </c:spPr>
          <c:marker>
            <c:symbol val="none"/>
          </c:marker>
          <c:cat>
            <c:numRef>
              <c:f>Sheet1!$A$7:$A$247</c:f>
              <c:numCache>
                <c:formatCode>mmm\-yy</c:formatCode>
                <c:ptCount val="24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numCache>
            </c:numRef>
          </c:cat>
          <c:val>
            <c:numRef>
              <c:f>Sheet1!$B$7:$B$247</c:f>
              <c:numCache>
                <c:formatCode>0.0%</c:formatCode>
                <c:ptCount val="241"/>
                <c:pt idx="0">
                  <c:v>3.5158695977543397E-2</c:v>
                </c:pt>
                <c:pt idx="1">
                  <c:v>3.4533650204528997E-2</c:v>
                </c:pt>
                <c:pt idx="2">
                  <c:v>3.2658024249560401E-2</c:v>
                </c:pt>
                <c:pt idx="3">
                  <c:v>3.1442379698754699E-2</c:v>
                </c:pt>
                <c:pt idx="4">
                  <c:v>3.1478939699601402E-2</c:v>
                </c:pt>
                <c:pt idx="5">
                  <c:v>3.1271866211888599E-2</c:v>
                </c:pt>
                <c:pt idx="6">
                  <c:v>2.8271540649624598E-2</c:v>
                </c:pt>
                <c:pt idx="7">
                  <c:v>2.8139343821024201E-2</c:v>
                </c:pt>
                <c:pt idx="8">
                  <c:v>2.8547365698038001E-2</c:v>
                </c:pt>
                <c:pt idx="9">
                  <c:v>2.9441713786634401E-2</c:v>
                </c:pt>
                <c:pt idx="10">
                  <c:v>2.98216258044035E-2</c:v>
                </c:pt>
                <c:pt idx="11">
                  <c:v>2.9538713899889001E-2</c:v>
                </c:pt>
                <c:pt idx="12">
                  <c:v>2.9561902939779401E-2</c:v>
                </c:pt>
                <c:pt idx="13">
                  <c:v>2.86339878630722E-2</c:v>
                </c:pt>
                <c:pt idx="14">
                  <c:v>2.6867145466746799E-2</c:v>
                </c:pt>
                <c:pt idx="15">
                  <c:v>2.58464743104143E-2</c:v>
                </c:pt>
                <c:pt idx="16">
                  <c:v>2.5741036781588102E-2</c:v>
                </c:pt>
                <c:pt idx="17">
                  <c:v>2.56913370899641E-2</c:v>
                </c:pt>
                <c:pt idx="18">
                  <c:v>2.5826117651944602E-2</c:v>
                </c:pt>
                <c:pt idx="19">
                  <c:v>2.61726663098782E-2</c:v>
                </c:pt>
                <c:pt idx="20">
                  <c:v>2.6251794991006501E-2</c:v>
                </c:pt>
                <c:pt idx="21">
                  <c:v>2.6276143757312E-2</c:v>
                </c:pt>
                <c:pt idx="22">
                  <c:v>2.6858996210879602E-2</c:v>
                </c:pt>
                <c:pt idx="23">
                  <c:v>2.79738551451316E-2</c:v>
                </c:pt>
                <c:pt idx="24">
                  <c:v>2.8033332435457001E-2</c:v>
                </c:pt>
                <c:pt idx="25">
                  <c:v>2.7723695886056401E-2</c:v>
                </c:pt>
                <c:pt idx="26">
                  <c:v>2.6745306909340402E-2</c:v>
                </c:pt>
                <c:pt idx="27">
                  <c:v>2.65800604798824E-2</c:v>
                </c:pt>
                <c:pt idx="28">
                  <c:v>2.66449591837058E-2</c:v>
                </c:pt>
                <c:pt idx="29">
                  <c:v>2.7527181120122601E-2</c:v>
                </c:pt>
                <c:pt idx="30">
                  <c:v>2.8106773506787398E-2</c:v>
                </c:pt>
                <c:pt idx="31">
                  <c:v>2.8800677529131902E-2</c:v>
                </c:pt>
                <c:pt idx="32">
                  <c:v>3.0138441071802899E-2</c:v>
                </c:pt>
                <c:pt idx="33">
                  <c:v>3.0375577610502899E-2</c:v>
                </c:pt>
                <c:pt idx="34">
                  <c:v>3.1127776501799102E-2</c:v>
                </c:pt>
                <c:pt idx="35">
                  <c:v>3.1958967593418403E-2</c:v>
                </c:pt>
                <c:pt idx="36">
                  <c:v>3.2630244616459601E-2</c:v>
                </c:pt>
                <c:pt idx="37">
                  <c:v>3.1700752809707598E-2</c:v>
                </c:pt>
                <c:pt idx="38">
                  <c:v>3.0067975824347101E-2</c:v>
                </c:pt>
                <c:pt idx="39">
                  <c:v>2.84101165803331E-2</c:v>
                </c:pt>
                <c:pt idx="40">
                  <c:v>2.7966813774100499E-2</c:v>
                </c:pt>
                <c:pt idx="41">
                  <c:v>2.8382976455990999E-2</c:v>
                </c:pt>
                <c:pt idx="42">
                  <c:v>2.8161739877827899E-2</c:v>
                </c:pt>
                <c:pt idx="43">
                  <c:v>2.8556398655606E-2</c:v>
                </c:pt>
                <c:pt idx="44">
                  <c:v>2.99271517841984E-2</c:v>
                </c:pt>
                <c:pt idx="45">
                  <c:v>3.0618994211436601E-2</c:v>
                </c:pt>
                <c:pt idx="46">
                  <c:v>3.1718590481501198E-2</c:v>
                </c:pt>
                <c:pt idx="47">
                  <c:v>3.2573422447380998E-2</c:v>
                </c:pt>
                <c:pt idx="48">
                  <c:v>3.3267048273065702E-2</c:v>
                </c:pt>
                <c:pt idx="49">
                  <c:v>3.3372900324252101E-2</c:v>
                </c:pt>
                <c:pt idx="50">
                  <c:v>3.1975196628269503E-2</c:v>
                </c:pt>
                <c:pt idx="51">
                  <c:v>3.1993761877480598E-2</c:v>
                </c:pt>
                <c:pt idx="52">
                  <c:v>3.2415925048278997E-2</c:v>
                </c:pt>
                <c:pt idx="53">
                  <c:v>3.2907792436366802E-2</c:v>
                </c:pt>
                <c:pt idx="54">
                  <c:v>3.4597925788991298E-2</c:v>
                </c:pt>
                <c:pt idx="55">
                  <c:v>3.4415626175363798E-2</c:v>
                </c:pt>
                <c:pt idx="56">
                  <c:v>3.5360456406943103E-2</c:v>
                </c:pt>
                <c:pt idx="57">
                  <c:v>3.4548567953737203E-2</c:v>
                </c:pt>
                <c:pt idx="58">
                  <c:v>3.5566154197012402E-2</c:v>
                </c:pt>
                <c:pt idx="59">
                  <c:v>3.6098304035450703E-2</c:v>
                </c:pt>
                <c:pt idx="60">
                  <c:v>3.63856236613136E-2</c:v>
                </c:pt>
                <c:pt idx="61">
                  <c:v>3.5918935493178303E-2</c:v>
                </c:pt>
                <c:pt idx="62">
                  <c:v>3.3811650450839503E-2</c:v>
                </c:pt>
                <c:pt idx="63">
                  <c:v>3.2643958236780998E-2</c:v>
                </c:pt>
                <c:pt idx="64">
                  <c:v>3.3147188608024597E-2</c:v>
                </c:pt>
                <c:pt idx="65">
                  <c:v>3.3054746064038402E-2</c:v>
                </c:pt>
                <c:pt idx="66">
                  <c:v>3.3557350107731303E-2</c:v>
                </c:pt>
                <c:pt idx="67">
                  <c:v>3.3224445075680703E-2</c:v>
                </c:pt>
                <c:pt idx="68">
                  <c:v>3.3902762428720999E-2</c:v>
                </c:pt>
                <c:pt idx="69">
                  <c:v>3.4458569474794497E-2</c:v>
                </c:pt>
                <c:pt idx="70">
                  <c:v>3.5014887594079197E-2</c:v>
                </c:pt>
                <c:pt idx="71">
                  <c:v>3.4590855819906098E-2</c:v>
                </c:pt>
                <c:pt idx="72">
                  <c:v>3.4278532391739898E-2</c:v>
                </c:pt>
                <c:pt idx="73">
                  <c:v>3.3226545952301602E-2</c:v>
                </c:pt>
                <c:pt idx="74">
                  <c:v>3.13372244531449E-2</c:v>
                </c:pt>
                <c:pt idx="75">
                  <c:v>3.0611706728436501E-2</c:v>
                </c:pt>
                <c:pt idx="76">
                  <c:v>3.0435857067684698E-2</c:v>
                </c:pt>
                <c:pt idx="77">
                  <c:v>3.0171957471907599E-2</c:v>
                </c:pt>
                <c:pt idx="78">
                  <c:v>3.0448669659806499E-2</c:v>
                </c:pt>
                <c:pt idx="79">
                  <c:v>3.0596512774950499E-2</c:v>
                </c:pt>
                <c:pt idx="80">
                  <c:v>3.0107524586121599E-2</c:v>
                </c:pt>
                <c:pt idx="81">
                  <c:v>3.0299660806162899E-2</c:v>
                </c:pt>
                <c:pt idx="82">
                  <c:v>3.2392821860106599E-2</c:v>
                </c:pt>
                <c:pt idx="83">
                  <c:v>3.2341030614384599E-2</c:v>
                </c:pt>
                <c:pt idx="84">
                  <c:v>3.2186199922482603E-2</c:v>
                </c:pt>
                <c:pt idx="85">
                  <c:v>3.0945639739042501E-2</c:v>
                </c:pt>
                <c:pt idx="86">
                  <c:v>2.8446660712843099E-2</c:v>
                </c:pt>
                <c:pt idx="87">
                  <c:v>2.7919410806600101E-2</c:v>
                </c:pt>
                <c:pt idx="88">
                  <c:v>2.6820819146343901E-2</c:v>
                </c:pt>
                <c:pt idx="89">
                  <c:v>2.6220576812857801E-2</c:v>
                </c:pt>
                <c:pt idx="90">
                  <c:v>2.6082243972935699E-2</c:v>
                </c:pt>
                <c:pt idx="91">
                  <c:v>2.6315616048363001E-2</c:v>
                </c:pt>
                <c:pt idx="92">
                  <c:v>2.6121241991128599E-2</c:v>
                </c:pt>
                <c:pt idx="93">
                  <c:v>2.6124374207532899E-2</c:v>
                </c:pt>
                <c:pt idx="94">
                  <c:v>2.6773998604373201E-2</c:v>
                </c:pt>
                <c:pt idx="95">
                  <c:v>2.6362003052940099E-2</c:v>
                </c:pt>
                <c:pt idx="96">
                  <c:v>2.63706132982084E-2</c:v>
                </c:pt>
                <c:pt idx="97">
                  <c:v>2.6211838073337702E-2</c:v>
                </c:pt>
                <c:pt idx="98">
                  <c:v>2.4640033464603601E-2</c:v>
                </c:pt>
                <c:pt idx="99">
                  <c:v>2.4786625996994299E-2</c:v>
                </c:pt>
                <c:pt idx="100">
                  <c:v>2.4598843696115199E-2</c:v>
                </c:pt>
                <c:pt idx="101">
                  <c:v>2.5227656443880898E-2</c:v>
                </c:pt>
                <c:pt idx="102">
                  <c:v>2.5479909367402399E-2</c:v>
                </c:pt>
                <c:pt idx="103">
                  <c:v>2.58692136784902E-2</c:v>
                </c:pt>
                <c:pt idx="104">
                  <c:v>2.7702377540702601E-2</c:v>
                </c:pt>
                <c:pt idx="105">
                  <c:v>2.7960435207315198E-2</c:v>
                </c:pt>
                <c:pt idx="106">
                  <c:v>2.9993554702774702E-2</c:v>
                </c:pt>
                <c:pt idx="107">
                  <c:v>3.03940568475452E-2</c:v>
                </c:pt>
                <c:pt idx="108">
                  <c:v>3.1407026734274E-2</c:v>
                </c:pt>
                <c:pt idx="109">
                  <c:v>3.0480206263092901E-2</c:v>
                </c:pt>
                <c:pt idx="110">
                  <c:v>2.97712173167595E-2</c:v>
                </c:pt>
                <c:pt idx="111">
                  <c:v>2.9873146898924698E-2</c:v>
                </c:pt>
                <c:pt idx="112">
                  <c:v>2.9897935955871102E-2</c:v>
                </c:pt>
                <c:pt idx="113">
                  <c:v>3.0842261414208001E-2</c:v>
                </c:pt>
                <c:pt idx="114">
                  <c:v>3.14835855201656E-2</c:v>
                </c:pt>
                <c:pt idx="115">
                  <c:v>3.3070108630296198E-2</c:v>
                </c:pt>
                <c:pt idx="116">
                  <c:v>3.4704989597241699E-2</c:v>
                </c:pt>
                <c:pt idx="117">
                  <c:v>3.5949955600012198E-2</c:v>
                </c:pt>
                <c:pt idx="118">
                  <c:v>3.92344073494868E-2</c:v>
                </c:pt>
                <c:pt idx="119">
                  <c:v>4.1854162179998197E-2</c:v>
                </c:pt>
                <c:pt idx="120">
                  <c:v>4.3581797709885302E-2</c:v>
                </c:pt>
                <c:pt idx="121">
                  <c:v>4.3978005988121398E-2</c:v>
                </c:pt>
                <c:pt idx="122">
                  <c:v>4.4258645315512497E-2</c:v>
                </c:pt>
                <c:pt idx="123">
                  <c:v>4.4787332765742899E-2</c:v>
                </c:pt>
                <c:pt idx="124">
                  <c:v>4.57926308874003E-2</c:v>
                </c:pt>
                <c:pt idx="125">
                  <c:v>4.7045627724100099E-2</c:v>
                </c:pt>
                <c:pt idx="126">
                  <c:v>4.7770716011596E-2</c:v>
                </c:pt>
                <c:pt idx="127">
                  <c:v>4.9637258371512498E-2</c:v>
                </c:pt>
                <c:pt idx="128">
                  <c:v>5.1400361919263102E-2</c:v>
                </c:pt>
                <c:pt idx="129">
                  <c:v>5.25427255723293E-2</c:v>
                </c:pt>
                <c:pt idx="130">
                  <c:v>5.4201193935034198E-2</c:v>
                </c:pt>
                <c:pt idx="131">
                  <c:v>5.4967336030585401E-2</c:v>
                </c:pt>
                <c:pt idx="132">
                  <c:v>5.6687427912341402E-2</c:v>
                </c:pt>
                <c:pt idx="133">
                  <c:v>5.6134131538291797E-2</c:v>
                </c:pt>
                <c:pt idx="134">
                  <c:v>5.4220010893894402E-2</c:v>
                </c:pt>
                <c:pt idx="135">
                  <c:v>5.3530808648918897E-2</c:v>
                </c:pt>
                <c:pt idx="136">
                  <c:v>5.3013697394473203E-2</c:v>
                </c:pt>
                <c:pt idx="137">
                  <c:v>5.2276287744824498E-2</c:v>
                </c:pt>
                <c:pt idx="138">
                  <c:v>5.1974168633531402E-2</c:v>
                </c:pt>
                <c:pt idx="139">
                  <c:v>5.2370622526040703E-2</c:v>
                </c:pt>
                <c:pt idx="140">
                  <c:v>5.2420294963607499E-2</c:v>
                </c:pt>
                <c:pt idx="141">
                  <c:v>4.8463779581466498E-2</c:v>
                </c:pt>
                <c:pt idx="142">
                  <c:v>4.8882471298378499E-2</c:v>
                </c:pt>
                <c:pt idx="143">
                  <c:v>4.8525534886298197E-2</c:v>
                </c:pt>
                <c:pt idx="144">
                  <c:v>4.8261890352514998E-2</c:v>
                </c:pt>
                <c:pt idx="145">
                  <c:v>4.7586753341910003E-2</c:v>
                </c:pt>
                <c:pt idx="146">
                  <c:v>4.5559155496262403E-2</c:v>
                </c:pt>
                <c:pt idx="147">
                  <c:v>4.5003024034979501E-2</c:v>
                </c:pt>
                <c:pt idx="148">
                  <c:v>4.5124563249349603E-2</c:v>
                </c:pt>
                <c:pt idx="149">
                  <c:v>4.5445605928965002E-2</c:v>
                </c:pt>
                <c:pt idx="150">
                  <c:v>4.6461009939571703E-2</c:v>
                </c:pt>
                <c:pt idx="151">
                  <c:v>4.7439849014848101E-2</c:v>
                </c:pt>
                <c:pt idx="152">
                  <c:v>4.8239541013302398E-2</c:v>
                </c:pt>
                <c:pt idx="153">
                  <c:v>4.8336620986165903E-2</c:v>
                </c:pt>
                <c:pt idx="154">
                  <c:v>4.9695772389978098E-2</c:v>
                </c:pt>
                <c:pt idx="155">
                  <c:v>5.1404497161649097E-2</c:v>
                </c:pt>
                <c:pt idx="156">
                  <c:v>5.22678815519107E-2</c:v>
                </c:pt>
                <c:pt idx="157">
                  <c:v>5.1225042818201498E-2</c:v>
                </c:pt>
                <c:pt idx="158">
                  <c:v>4.9957632538210603E-2</c:v>
                </c:pt>
                <c:pt idx="159">
                  <c:v>4.9902333480974899E-2</c:v>
                </c:pt>
                <c:pt idx="160">
                  <c:v>4.9573101600552297E-2</c:v>
                </c:pt>
                <c:pt idx="161">
                  <c:v>4.97203632642821E-2</c:v>
                </c:pt>
                <c:pt idx="162">
                  <c:v>5.0045473116074601E-2</c:v>
                </c:pt>
                <c:pt idx="163">
                  <c:v>5.0053229047005203E-2</c:v>
                </c:pt>
                <c:pt idx="164">
                  <c:v>5.0813384595950403E-2</c:v>
                </c:pt>
                <c:pt idx="165">
                  <c:v>4.9828981846456698E-2</c:v>
                </c:pt>
                <c:pt idx="166">
                  <c:v>4.9837564134160801E-2</c:v>
                </c:pt>
                <c:pt idx="167">
                  <c:v>5.0415462064059398E-2</c:v>
                </c:pt>
                <c:pt idx="168">
                  <c:v>5.0823067925797397E-2</c:v>
                </c:pt>
                <c:pt idx="169">
                  <c:v>5.1400647354232602E-2</c:v>
                </c:pt>
                <c:pt idx="170">
                  <c:v>4.9552709410740997E-2</c:v>
                </c:pt>
                <c:pt idx="171">
                  <c:v>4.8383324444645902E-2</c:v>
                </c:pt>
                <c:pt idx="172">
                  <c:v>4.69433586165834E-2</c:v>
                </c:pt>
                <c:pt idx="173">
                  <c:v>4.6677169969142202E-2</c:v>
                </c:pt>
                <c:pt idx="174">
                  <c:v>4.6040807569422297E-2</c:v>
                </c:pt>
                <c:pt idx="175">
                  <c:v>4.4691174407411501E-2</c:v>
                </c:pt>
                <c:pt idx="176">
                  <c:v>4.4719987603786003E-2</c:v>
                </c:pt>
                <c:pt idx="177">
                  <c:v>4.42331468990423E-2</c:v>
                </c:pt>
                <c:pt idx="178">
                  <c:v>4.4132935805549098E-2</c:v>
                </c:pt>
                <c:pt idx="179">
                  <c:v>4.3439263051867703E-2</c:v>
                </c:pt>
                <c:pt idx="180">
                  <c:v>4.3302827519772498E-2</c:v>
                </c:pt>
                <c:pt idx="181">
                  <c:v>4.2143862928896901E-2</c:v>
                </c:pt>
                <c:pt idx="182">
                  <c:v>4.0888013826972699E-2</c:v>
                </c:pt>
                <c:pt idx="183">
                  <c:v>3.9971004333418297E-2</c:v>
                </c:pt>
                <c:pt idx="184">
                  <c:v>3.9177030360193002E-2</c:v>
                </c:pt>
                <c:pt idx="185">
                  <c:v>3.9063403618234002E-2</c:v>
                </c:pt>
                <c:pt idx="186">
                  <c:v>3.6696825963823898E-2</c:v>
                </c:pt>
                <c:pt idx="187">
                  <c:v>3.7047780086284197E-2</c:v>
                </c:pt>
                <c:pt idx="188">
                  <c:v>3.6982868098468701E-2</c:v>
                </c:pt>
                <c:pt idx="189">
                  <c:v>3.6337089727293902E-2</c:v>
                </c:pt>
                <c:pt idx="190">
                  <c:v>3.7197664101336098E-2</c:v>
                </c:pt>
                <c:pt idx="191">
                  <c:v>3.6824088537339199E-2</c:v>
                </c:pt>
                <c:pt idx="192">
                  <c:v>3.6458872989173399E-2</c:v>
                </c:pt>
                <c:pt idx="193">
                  <c:v>3.5539182589311498E-2</c:v>
                </c:pt>
                <c:pt idx="194">
                  <c:v>3.3212369257427397E-2</c:v>
                </c:pt>
                <c:pt idx="195">
                  <c:v>3.2210999871589902E-2</c:v>
                </c:pt>
                <c:pt idx="196">
                  <c:v>3.1822699675533299E-2</c:v>
                </c:pt>
                <c:pt idx="197">
                  <c:v>3.1002206720871998E-2</c:v>
                </c:pt>
                <c:pt idx="198">
                  <c:v>3.0379465196221998E-2</c:v>
                </c:pt>
                <c:pt idx="199">
                  <c:v>3.0183145312026701E-2</c:v>
                </c:pt>
                <c:pt idx="200">
                  <c:v>3.0177599309687799E-2</c:v>
                </c:pt>
                <c:pt idx="201">
                  <c:v>2.9792721367847899E-2</c:v>
                </c:pt>
                <c:pt idx="202">
                  <c:v>3.0026316693378002E-2</c:v>
                </c:pt>
                <c:pt idx="203">
                  <c:v>2.9883915460648901E-2</c:v>
                </c:pt>
                <c:pt idx="204">
                  <c:v>3.0212543894300899E-2</c:v>
                </c:pt>
                <c:pt idx="205">
                  <c:v>2.8960446860342999E-2</c:v>
                </c:pt>
                <c:pt idx="206">
                  <c:v>2.7566055059241899E-2</c:v>
                </c:pt>
                <c:pt idx="207">
                  <c:v>2.69105240919091E-2</c:v>
                </c:pt>
                <c:pt idx="208">
                  <c:v>2.6339283436809701E-2</c:v>
                </c:pt>
                <c:pt idx="209">
                  <c:v>2.62633273335354E-2</c:v>
                </c:pt>
                <c:pt idx="210">
                  <c:v>2.66736215401236E-2</c:v>
                </c:pt>
                <c:pt idx="211">
                  <c:v>2.6307798808026001E-2</c:v>
                </c:pt>
                <c:pt idx="212">
                  <c:v>2.4328571621275299E-2</c:v>
                </c:pt>
                <c:pt idx="213">
                  <c:v>2.4445191661062501E-2</c:v>
                </c:pt>
                <c:pt idx="214">
                  <c:v>2.42977985216105E-2</c:v>
                </c:pt>
                <c:pt idx="215">
                  <c:v>2.4814050459235199E-2</c:v>
                </c:pt>
                <c:pt idx="216">
                  <c:v>2.4280280061012901E-2</c:v>
                </c:pt>
                <c:pt idx="217">
                  <c:v>2.3486388025962601E-2</c:v>
                </c:pt>
                <c:pt idx="218">
                  <c:v>2.2113538745105101E-2</c:v>
                </c:pt>
                <c:pt idx="219">
                  <c:v>2.1921843228701901E-2</c:v>
                </c:pt>
                <c:pt idx="220">
                  <c:v>2.2394165121216301E-2</c:v>
                </c:pt>
                <c:pt idx="221">
                  <c:v>2.2059147113025999E-2</c:v>
                </c:pt>
                <c:pt idx="222">
                  <c:v>2.19521385713323E-2</c:v>
                </c:pt>
                <c:pt idx="223">
                  <c:v>2.1923694745391201E-2</c:v>
                </c:pt>
                <c:pt idx="224">
                  <c:v>2.20229327931275E-2</c:v>
                </c:pt>
                <c:pt idx="225">
                  <c:v>2.20125341119209E-2</c:v>
                </c:pt>
                <c:pt idx="226">
                  <c:v>2.2814964757446501E-2</c:v>
                </c:pt>
                <c:pt idx="227">
                  <c:v>2.3794499580600498E-2</c:v>
                </c:pt>
                <c:pt idx="228">
                  <c:v>2.36248317870788E-2</c:v>
                </c:pt>
                <c:pt idx="229">
                  <c:v>2.3218488503304699E-2</c:v>
                </c:pt>
                <c:pt idx="230">
                  <c:v>2.1914581290506E-2</c:v>
                </c:pt>
                <c:pt idx="231">
                  <c:v>2.0932634483776202E-2</c:v>
                </c:pt>
                <c:pt idx="232">
                  <c:v>2.0241080520985999E-2</c:v>
                </c:pt>
                <c:pt idx="233">
                  <c:v>1.9789121679174699E-2</c:v>
                </c:pt>
                <c:pt idx="234">
                  <c:v>1.9502777737274199E-2</c:v>
                </c:pt>
                <c:pt idx="235">
                  <c:v>1.89175170206481E-2</c:v>
                </c:pt>
                <c:pt idx="236">
                  <c:v>1.9387777184444201E-2</c:v>
                </c:pt>
                <c:pt idx="237">
                  <c:v>1.8637236994767901E-2</c:v>
                </c:pt>
                <c:pt idx="238">
                  <c:v>1.86917936300471E-2</c:v>
                </c:pt>
                <c:pt idx="239">
                  <c:v>1.9094734776108201E-2</c:v>
                </c:pt>
                <c:pt idx="240">
                  <c:v>1.9039654691806102E-2</c:v>
                </c:pt>
              </c:numCache>
            </c:numRef>
          </c:val>
          <c:smooth val="0"/>
          <c:extLst>
            <c:ext xmlns:c16="http://schemas.microsoft.com/office/drawing/2014/chart" uri="{C3380CC4-5D6E-409C-BE32-E72D297353CC}">
              <c16:uniqueId val="{00000000-77A3-45F9-A499-53D7F094A254}"/>
            </c:ext>
          </c:extLst>
        </c:ser>
        <c:ser>
          <c:idx val="1"/>
          <c:order val="1"/>
          <c:tx>
            <c:strRef>
              <c:f>Sheet1!$C$6</c:f>
              <c:strCache>
                <c:ptCount val="1"/>
                <c:pt idx="0">
                  <c:v>Foreclosure Inventory Rate</c:v>
                </c:pt>
              </c:strCache>
            </c:strRef>
          </c:tx>
          <c:spPr>
            <a:ln w="38100" cap="rnd">
              <a:solidFill>
                <a:schemeClr val="accent2"/>
              </a:solidFill>
              <a:round/>
            </a:ln>
            <a:effectLst/>
          </c:spPr>
          <c:marker>
            <c:symbol val="none"/>
          </c:marker>
          <c:cat>
            <c:numRef>
              <c:f>Sheet1!$A$7:$A$247</c:f>
              <c:numCache>
                <c:formatCode>mmm\-yy</c:formatCode>
                <c:ptCount val="241"/>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numCache>
            </c:numRef>
          </c:cat>
          <c:val>
            <c:numRef>
              <c:f>Sheet1!$C$7:$C$247</c:f>
              <c:numCache>
                <c:formatCode>0.0%</c:formatCode>
                <c:ptCount val="241"/>
                <c:pt idx="0">
                  <c:v>1.34626603988552E-2</c:v>
                </c:pt>
                <c:pt idx="1">
                  <c:v>1.3309509275988099E-2</c:v>
                </c:pt>
                <c:pt idx="2">
                  <c:v>1.28466490432159E-2</c:v>
                </c:pt>
                <c:pt idx="3">
                  <c:v>1.25276965003976E-2</c:v>
                </c:pt>
                <c:pt idx="4">
                  <c:v>1.2090128977026399E-2</c:v>
                </c:pt>
                <c:pt idx="5">
                  <c:v>1.16123542285189E-2</c:v>
                </c:pt>
                <c:pt idx="6">
                  <c:v>1.01090422329497E-2</c:v>
                </c:pt>
                <c:pt idx="7">
                  <c:v>1.02941968162423E-2</c:v>
                </c:pt>
                <c:pt idx="8">
                  <c:v>1.0207088741924299E-2</c:v>
                </c:pt>
                <c:pt idx="9">
                  <c:v>1.06634222555517E-2</c:v>
                </c:pt>
                <c:pt idx="10">
                  <c:v>1.09607206396868E-2</c:v>
                </c:pt>
                <c:pt idx="11">
                  <c:v>1.11419482047288E-2</c:v>
                </c:pt>
                <c:pt idx="12">
                  <c:v>1.10851981844091E-2</c:v>
                </c:pt>
                <c:pt idx="13">
                  <c:v>1.07940765706357E-2</c:v>
                </c:pt>
                <c:pt idx="14">
                  <c:v>1.06023189554543E-2</c:v>
                </c:pt>
                <c:pt idx="15">
                  <c:v>1.02238416111761E-2</c:v>
                </c:pt>
                <c:pt idx="16">
                  <c:v>1.0120158680359899E-2</c:v>
                </c:pt>
                <c:pt idx="17">
                  <c:v>1.0731214978714401E-2</c:v>
                </c:pt>
                <c:pt idx="18">
                  <c:v>1.0532610726966899E-2</c:v>
                </c:pt>
                <c:pt idx="19">
                  <c:v>1.05390455881343E-2</c:v>
                </c:pt>
                <c:pt idx="20">
                  <c:v>1.00371115936223E-2</c:v>
                </c:pt>
                <c:pt idx="21">
                  <c:v>9.7822294287884092E-3</c:v>
                </c:pt>
                <c:pt idx="22">
                  <c:v>9.8186073343734803E-3</c:v>
                </c:pt>
                <c:pt idx="23">
                  <c:v>1.00794438927507E-2</c:v>
                </c:pt>
                <c:pt idx="24">
                  <c:v>1.0342719406291501E-2</c:v>
                </c:pt>
                <c:pt idx="25">
                  <c:v>1.0670835757538299E-2</c:v>
                </c:pt>
                <c:pt idx="26">
                  <c:v>1.08289823681854E-2</c:v>
                </c:pt>
                <c:pt idx="27">
                  <c:v>9.4354582936885499E-3</c:v>
                </c:pt>
                <c:pt idx="28">
                  <c:v>9.3544266327704895E-3</c:v>
                </c:pt>
                <c:pt idx="29">
                  <c:v>9.4316555414759497E-3</c:v>
                </c:pt>
                <c:pt idx="30">
                  <c:v>9.37563961443438E-3</c:v>
                </c:pt>
                <c:pt idx="31">
                  <c:v>9.7638645169313195E-3</c:v>
                </c:pt>
                <c:pt idx="32">
                  <c:v>9.9599595109008208E-3</c:v>
                </c:pt>
                <c:pt idx="33">
                  <c:v>1.0133980097822E-2</c:v>
                </c:pt>
                <c:pt idx="34">
                  <c:v>1.03445808077278E-2</c:v>
                </c:pt>
                <c:pt idx="35">
                  <c:v>1.04718120963481E-2</c:v>
                </c:pt>
                <c:pt idx="36">
                  <c:v>1.1279475430101601E-2</c:v>
                </c:pt>
                <c:pt idx="37">
                  <c:v>1.1313045147256401E-2</c:v>
                </c:pt>
                <c:pt idx="38">
                  <c:v>1.1373553576031901E-2</c:v>
                </c:pt>
                <c:pt idx="39">
                  <c:v>1.0000704880350901E-2</c:v>
                </c:pt>
                <c:pt idx="40">
                  <c:v>9.3237852281931495E-3</c:v>
                </c:pt>
                <c:pt idx="41">
                  <c:v>8.8817166650173897E-3</c:v>
                </c:pt>
                <c:pt idx="42">
                  <c:v>8.7323878810203499E-3</c:v>
                </c:pt>
                <c:pt idx="43">
                  <c:v>8.70951619892767E-3</c:v>
                </c:pt>
                <c:pt idx="44">
                  <c:v>8.7877903542421497E-3</c:v>
                </c:pt>
                <c:pt idx="45">
                  <c:v>9.0078098360386293E-3</c:v>
                </c:pt>
                <c:pt idx="46">
                  <c:v>9.2633944409616208E-3</c:v>
                </c:pt>
                <c:pt idx="47">
                  <c:v>9.6879312858804394E-3</c:v>
                </c:pt>
                <c:pt idx="48">
                  <c:v>1.0166201520961799E-2</c:v>
                </c:pt>
                <c:pt idx="49">
                  <c:v>1.0416793576919801E-2</c:v>
                </c:pt>
                <c:pt idx="50">
                  <c:v>1.0558765632544299E-2</c:v>
                </c:pt>
                <c:pt idx="51">
                  <c:v>1.0480513511884899E-2</c:v>
                </c:pt>
                <c:pt idx="52">
                  <c:v>1.01564112917223E-2</c:v>
                </c:pt>
                <c:pt idx="53">
                  <c:v>9.9520509866843493E-3</c:v>
                </c:pt>
                <c:pt idx="54">
                  <c:v>1.03025152158417E-2</c:v>
                </c:pt>
                <c:pt idx="55">
                  <c:v>1.01570919380519E-2</c:v>
                </c:pt>
                <c:pt idx="56">
                  <c:v>1.0390065273079299E-2</c:v>
                </c:pt>
                <c:pt idx="57">
                  <c:v>1.04792568948083E-2</c:v>
                </c:pt>
                <c:pt idx="58">
                  <c:v>1.0295335220596599E-2</c:v>
                </c:pt>
                <c:pt idx="59">
                  <c:v>1.06048695850507E-2</c:v>
                </c:pt>
                <c:pt idx="60">
                  <c:v>1.0930854607130801E-2</c:v>
                </c:pt>
                <c:pt idx="61">
                  <c:v>1.1230807573659501E-2</c:v>
                </c:pt>
                <c:pt idx="62">
                  <c:v>1.0869827241960801E-2</c:v>
                </c:pt>
                <c:pt idx="63">
                  <c:v>1.03891977438633E-2</c:v>
                </c:pt>
                <c:pt idx="64">
                  <c:v>9.8170724226350897E-3</c:v>
                </c:pt>
                <c:pt idx="65">
                  <c:v>9.43897655834754E-3</c:v>
                </c:pt>
                <c:pt idx="66">
                  <c:v>9.0455284068804293E-3</c:v>
                </c:pt>
                <c:pt idx="67">
                  <c:v>8.8940064115570292E-3</c:v>
                </c:pt>
                <c:pt idx="68">
                  <c:v>9.1120700298415805E-3</c:v>
                </c:pt>
                <c:pt idx="69">
                  <c:v>9.1728025596641005E-3</c:v>
                </c:pt>
                <c:pt idx="70">
                  <c:v>9.2647505385416492E-3</c:v>
                </c:pt>
                <c:pt idx="71">
                  <c:v>9.5236040966288401E-3</c:v>
                </c:pt>
                <c:pt idx="72">
                  <c:v>8.9729523691787806E-3</c:v>
                </c:pt>
                <c:pt idx="73">
                  <c:v>8.8771550762403797E-3</c:v>
                </c:pt>
                <c:pt idx="74">
                  <c:v>8.7230994161227194E-3</c:v>
                </c:pt>
                <c:pt idx="75">
                  <c:v>8.3910315642022008E-3</c:v>
                </c:pt>
                <c:pt idx="76">
                  <c:v>7.9932338723937308E-3</c:v>
                </c:pt>
                <c:pt idx="77">
                  <c:v>7.7725468675393797E-3</c:v>
                </c:pt>
                <c:pt idx="78">
                  <c:v>7.7730522708978102E-3</c:v>
                </c:pt>
                <c:pt idx="79">
                  <c:v>7.6651880693089803E-3</c:v>
                </c:pt>
                <c:pt idx="80">
                  <c:v>7.5298166435207202E-3</c:v>
                </c:pt>
                <c:pt idx="81">
                  <c:v>8.5931984186787599E-3</c:v>
                </c:pt>
                <c:pt idx="82">
                  <c:v>7.4017782506269501E-3</c:v>
                </c:pt>
                <c:pt idx="83">
                  <c:v>7.2571555881736204E-3</c:v>
                </c:pt>
                <c:pt idx="84">
                  <c:v>7.3432934803016802E-3</c:v>
                </c:pt>
                <c:pt idx="85">
                  <c:v>7.3510249694121402E-3</c:v>
                </c:pt>
                <c:pt idx="86">
                  <c:v>7.19328125397706E-3</c:v>
                </c:pt>
                <c:pt idx="87">
                  <c:v>6.84928475320445E-3</c:v>
                </c:pt>
                <c:pt idx="88">
                  <c:v>6.8328053687739098E-3</c:v>
                </c:pt>
                <c:pt idx="89">
                  <c:v>6.6840452581008502E-3</c:v>
                </c:pt>
                <c:pt idx="90">
                  <c:v>6.6182749786507303E-3</c:v>
                </c:pt>
                <c:pt idx="91">
                  <c:v>6.6406867827706797E-3</c:v>
                </c:pt>
                <c:pt idx="92">
                  <c:v>6.6391582148532403E-3</c:v>
                </c:pt>
                <c:pt idx="93">
                  <c:v>6.53941341628053E-3</c:v>
                </c:pt>
                <c:pt idx="94">
                  <c:v>6.5630074311006604E-3</c:v>
                </c:pt>
                <c:pt idx="95">
                  <c:v>6.7759060883191297E-3</c:v>
                </c:pt>
                <c:pt idx="96">
                  <c:v>6.9125414980981403E-3</c:v>
                </c:pt>
                <c:pt idx="97">
                  <c:v>7.0763480873934402E-3</c:v>
                </c:pt>
                <c:pt idx="98">
                  <c:v>6.8691256083008301E-3</c:v>
                </c:pt>
                <c:pt idx="99">
                  <c:v>7.1036901111394702E-3</c:v>
                </c:pt>
                <c:pt idx="100">
                  <c:v>6.6646380633600399E-3</c:v>
                </c:pt>
                <c:pt idx="101">
                  <c:v>6.56762566025454E-3</c:v>
                </c:pt>
                <c:pt idx="102">
                  <c:v>6.8503273973773001E-3</c:v>
                </c:pt>
                <c:pt idx="103">
                  <c:v>6.9124050742263498E-3</c:v>
                </c:pt>
                <c:pt idx="104">
                  <c:v>7.2388733582424503E-3</c:v>
                </c:pt>
                <c:pt idx="105">
                  <c:v>7.5916736134285703E-3</c:v>
                </c:pt>
                <c:pt idx="106">
                  <c:v>7.77076316094635E-3</c:v>
                </c:pt>
                <c:pt idx="107">
                  <c:v>8.3171834625322995E-3</c:v>
                </c:pt>
                <c:pt idx="108">
                  <c:v>8.7918172398639399E-3</c:v>
                </c:pt>
                <c:pt idx="109">
                  <c:v>9.1139818445506796E-3</c:v>
                </c:pt>
                <c:pt idx="110">
                  <c:v>9.1580047149592801E-3</c:v>
                </c:pt>
                <c:pt idx="111">
                  <c:v>9.6676592449486294E-3</c:v>
                </c:pt>
                <c:pt idx="112">
                  <c:v>1.0030386286996901E-2</c:v>
                </c:pt>
                <c:pt idx="113">
                  <c:v>1.0087357837481501E-2</c:v>
                </c:pt>
                <c:pt idx="114">
                  <c:v>1.03210724292436E-2</c:v>
                </c:pt>
                <c:pt idx="115">
                  <c:v>1.08462197924115E-2</c:v>
                </c:pt>
                <c:pt idx="116">
                  <c:v>1.10080330626517E-2</c:v>
                </c:pt>
                <c:pt idx="117">
                  <c:v>1.10400314372327E-2</c:v>
                </c:pt>
                <c:pt idx="118">
                  <c:v>1.1307876892296599E-2</c:v>
                </c:pt>
                <c:pt idx="119">
                  <c:v>1.25752658311703E-2</c:v>
                </c:pt>
                <c:pt idx="120">
                  <c:v>1.31131183963165E-2</c:v>
                </c:pt>
                <c:pt idx="121">
                  <c:v>1.41137843249464E-2</c:v>
                </c:pt>
                <c:pt idx="122">
                  <c:v>1.50363041719031E-2</c:v>
                </c:pt>
                <c:pt idx="123">
                  <c:v>1.5363247572809499E-2</c:v>
                </c:pt>
                <c:pt idx="124">
                  <c:v>1.5677630488306601E-2</c:v>
                </c:pt>
                <c:pt idx="125">
                  <c:v>1.5988295894419201E-2</c:v>
                </c:pt>
                <c:pt idx="126">
                  <c:v>1.7012607384842698E-2</c:v>
                </c:pt>
                <c:pt idx="127">
                  <c:v>1.8871172920392899E-2</c:v>
                </c:pt>
                <c:pt idx="128">
                  <c:v>1.9922161269895499E-2</c:v>
                </c:pt>
                <c:pt idx="129">
                  <c:v>2.0452549544264498E-2</c:v>
                </c:pt>
                <c:pt idx="130">
                  <c:v>2.1029325211834701E-2</c:v>
                </c:pt>
                <c:pt idx="131">
                  <c:v>2.1643359563490599E-2</c:v>
                </c:pt>
                <c:pt idx="132">
                  <c:v>2.2971164936562899E-2</c:v>
                </c:pt>
                <c:pt idx="133">
                  <c:v>2.3154151033620202E-2</c:v>
                </c:pt>
                <c:pt idx="134">
                  <c:v>2.3382966160268401E-2</c:v>
                </c:pt>
                <c:pt idx="135">
                  <c:v>2.26051289043415E-2</c:v>
                </c:pt>
                <c:pt idx="136">
                  <c:v>2.2672638135314199E-2</c:v>
                </c:pt>
                <c:pt idx="137">
                  <c:v>2.3067682384291799E-2</c:v>
                </c:pt>
                <c:pt idx="138">
                  <c:v>2.3229766134037499E-2</c:v>
                </c:pt>
                <c:pt idx="139">
                  <c:v>2.4009390930746301E-2</c:v>
                </c:pt>
                <c:pt idx="140">
                  <c:v>2.3978086018344901E-2</c:v>
                </c:pt>
                <c:pt idx="141">
                  <c:v>2.0061387961265501E-2</c:v>
                </c:pt>
                <c:pt idx="142">
                  <c:v>2.1543851343354199E-2</c:v>
                </c:pt>
                <c:pt idx="143">
                  <c:v>2.23430842096662E-2</c:v>
                </c:pt>
                <c:pt idx="144">
                  <c:v>2.2672898881034201E-2</c:v>
                </c:pt>
                <c:pt idx="145">
                  <c:v>2.2580150460497699E-2</c:v>
                </c:pt>
                <c:pt idx="146">
                  <c:v>2.2294221036359401E-2</c:v>
                </c:pt>
                <c:pt idx="147">
                  <c:v>2.1667063422299099E-2</c:v>
                </c:pt>
                <c:pt idx="148">
                  <c:v>2.15013776291741E-2</c:v>
                </c:pt>
                <c:pt idx="149">
                  <c:v>2.1871812936542102E-2</c:v>
                </c:pt>
                <c:pt idx="150">
                  <c:v>2.1509513236972099E-2</c:v>
                </c:pt>
                <c:pt idx="151">
                  <c:v>2.2349861929774902E-2</c:v>
                </c:pt>
                <c:pt idx="152">
                  <c:v>2.23189123500914E-2</c:v>
                </c:pt>
                <c:pt idx="153">
                  <c:v>2.1998297136654799E-2</c:v>
                </c:pt>
                <c:pt idx="154">
                  <c:v>2.2084940834510701E-2</c:v>
                </c:pt>
                <c:pt idx="155">
                  <c:v>2.2831325102500601E-2</c:v>
                </c:pt>
                <c:pt idx="156">
                  <c:v>2.3027992998729801E-2</c:v>
                </c:pt>
                <c:pt idx="157">
                  <c:v>2.4102023913865098E-2</c:v>
                </c:pt>
                <c:pt idx="158">
                  <c:v>2.4443627294238001E-2</c:v>
                </c:pt>
                <c:pt idx="159">
                  <c:v>2.40087565283615E-2</c:v>
                </c:pt>
                <c:pt idx="160">
                  <c:v>2.35538341683398E-2</c:v>
                </c:pt>
                <c:pt idx="161">
                  <c:v>2.2908111942781199E-2</c:v>
                </c:pt>
                <c:pt idx="162">
                  <c:v>2.3066844697959901E-2</c:v>
                </c:pt>
                <c:pt idx="163">
                  <c:v>2.2408415644819601E-2</c:v>
                </c:pt>
                <c:pt idx="164">
                  <c:v>2.26062871362709E-2</c:v>
                </c:pt>
                <c:pt idx="165">
                  <c:v>2.0578360473007901E-2</c:v>
                </c:pt>
                <c:pt idx="166">
                  <c:v>2.00106050082525E-2</c:v>
                </c:pt>
                <c:pt idx="167">
                  <c:v>2.00687975052142E-2</c:v>
                </c:pt>
                <c:pt idx="168">
                  <c:v>2.00640478096661E-2</c:v>
                </c:pt>
                <c:pt idx="169">
                  <c:v>2.0563209657364499E-2</c:v>
                </c:pt>
                <c:pt idx="170">
                  <c:v>2.0897078966597E-2</c:v>
                </c:pt>
                <c:pt idx="171">
                  <c:v>1.9222225009772199E-2</c:v>
                </c:pt>
                <c:pt idx="172">
                  <c:v>1.8828147246887101E-2</c:v>
                </c:pt>
                <c:pt idx="173">
                  <c:v>1.8895478722761899E-2</c:v>
                </c:pt>
                <c:pt idx="174">
                  <c:v>1.9386277340006801E-2</c:v>
                </c:pt>
                <c:pt idx="175">
                  <c:v>1.9004028036496399E-2</c:v>
                </c:pt>
                <c:pt idx="176">
                  <c:v>1.9022861975904901E-2</c:v>
                </c:pt>
                <c:pt idx="177">
                  <c:v>1.7577402591359099E-2</c:v>
                </c:pt>
                <c:pt idx="178">
                  <c:v>1.8480087517909902E-2</c:v>
                </c:pt>
                <c:pt idx="179">
                  <c:v>1.7017086330211199E-2</c:v>
                </c:pt>
                <c:pt idx="180">
                  <c:v>1.6179104812252699E-2</c:v>
                </c:pt>
                <c:pt idx="181">
                  <c:v>1.5744977894981801E-2</c:v>
                </c:pt>
                <c:pt idx="182">
                  <c:v>1.49144963470871E-2</c:v>
                </c:pt>
                <c:pt idx="183">
                  <c:v>1.4039797348967599E-2</c:v>
                </c:pt>
                <c:pt idx="184">
                  <c:v>1.46712302571233E-2</c:v>
                </c:pt>
                <c:pt idx="185">
                  <c:v>1.48752496261169E-2</c:v>
                </c:pt>
                <c:pt idx="186">
                  <c:v>1.37201440291073E-2</c:v>
                </c:pt>
                <c:pt idx="187">
                  <c:v>1.3280657414652701E-2</c:v>
                </c:pt>
                <c:pt idx="188">
                  <c:v>1.28054375328031E-2</c:v>
                </c:pt>
                <c:pt idx="189">
                  <c:v>1.23394021145002E-2</c:v>
                </c:pt>
                <c:pt idx="190">
                  <c:v>1.1427786502129099E-2</c:v>
                </c:pt>
                <c:pt idx="191">
                  <c:v>1.16624384695773E-2</c:v>
                </c:pt>
                <c:pt idx="192">
                  <c:v>1.2061101349846899E-2</c:v>
                </c:pt>
                <c:pt idx="193">
                  <c:v>1.1459778731380601E-2</c:v>
                </c:pt>
                <c:pt idx="194">
                  <c:v>1.18720308983479E-2</c:v>
                </c:pt>
                <c:pt idx="195">
                  <c:v>1.14100457995888E-2</c:v>
                </c:pt>
                <c:pt idx="196">
                  <c:v>1.13112916493751E-2</c:v>
                </c:pt>
                <c:pt idx="197">
                  <c:v>1.11602316316405E-2</c:v>
                </c:pt>
                <c:pt idx="198">
                  <c:v>1.0953428091475099E-2</c:v>
                </c:pt>
                <c:pt idx="199">
                  <c:v>1.09008030615336E-2</c:v>
                </c:pt>
                <c:pt idx="200">
                  <c:v>1.08560725534631E-2</c:v>
                </c:pt>
                <c:pt idx="201">
                  <c:v>1.0716621233385E-2</c:v>
                </c:pt>
                <c:pt idx="202">
                  <c:v>1.06077979556146E-2</c:v>
                </c:pt>
                <c:pt idx="203">
                  <c:v>1.08077701394622E-2</c:v>
                </c:pt>
                <c:pt idx="204">
                  <c:v>1.07671317142428E-2</c:v>
                </c:pt>
                <c:pt idx="205">
                  <c:v>1.05970612175954E-2</c:v>
                </c:pt>
                <c:pt idx="206">
                  <c:v>1.0141801594357101E-2</c:v>
                </c:pt>
                <c:pt idx="207">
                  <c:v>9.7300132589279199E-3</c:v>
                </c:pt>
                <c:pt idx="208">
                  <c:v>9.3780996448595E-3</c:v>
                </c:pt>
                <c:pt idx="209">
                  <c:v>9.1672543589140197E-3</c:v>
                </c:pt>
                <c:pt idx="210">
                  <c:v>9.1679676138353497E-3</c:v>
                </c:pt>
                <c:pt idx="211">
                  <c:v>9.3583332163572498E-3</c:v>
                </c:pt>
                <c:pt idx="212">
                  <c:v>8.5029608946083392E-3</c:v>
                </c:pt>
                <c:pt idx="213">
                  <c:v>8.4243443174176202E-3</c:v>
                </c:pt>
                <c:pt idx="214">
                  <c:v>8.3348153019692905E-3</c:v>
                </c:pt>
                <c:pt idx="215">
                  <c:v>8.2952564350907594E-3</c:v>
                </c:pt>
                <c:pt idx="216">
                  <c:v>8.3358488247534997E-3</c:v>
                </c:pt>
                <c:pt idx="217">
                  <c:v>8.1920127376579003E-3</c:v>
                </c:pt>
                <c:pt idx="218">
                  <c:v>7.7852858098194401E-3</c:v>
                </c:pt>
                <c:pt idx="219">
                  <c:v>7.5476579836866601E-3</c:v>
                </c:pt>
                <c:pt idx="220">
                  <c:v>7.667892747459E-3</c:v>
                </c:pt>
                <c:pt idx="221">
                  <c:v>7.4993383823251901E-3</c:v>
                </c:pt>
                <c:pt idx="222">
                  <c:v>7.2274898633356097E-3</c:v>
                </c:pt>
                <c:pt idx="223">
                  <c:v>7.0503723129227997E-3</c:v>
                </c:pt>
                <c:pt idx="224">
                  <c:v>6.7362010006666697E-3</c:v>
                </c:pt>
                <c:pt idx="225">
                  <c:v>6.5310291570394403E-3</c:v>
                </c:pt>
                <c:pt idx="226">
                  <c:v>6.3942652682375499E-3</c:v>
                </c:pt>
                <c:pt idx="227">
                  <c:v>6.2198621205851604E-3</c:v>
                </c:pt>
                <c:pt idx="228">
                  <c:v>6.2030629314915198E-3</c:v>
                </c:pt>
                <c:pt idx="229">
                  <c:v>6.1462256547034598E-3</c:v>
                </c:pt>
                <c:pt idx="230">
                  <c:v>6.1763494264611201E-3</c:v>
                </c:pt>
                <c:pt idx="231">
                  <c:v>6.0177217612023201E-3</c:v>
                </c:pt>
                <c:pt idx="232">
                  <c:v>5.8363957639842E-3</c:v>
                </c:pt>
                <c:pt idx="233">
                  <c:v>5.7907411237262604E-3</c:v>
                </c:pt>
                <c:pt idx="234">
                  <c:v>5.8791793645470297E-3</c:v>
                </c:pt>
                <c:pt idx="235">
                  <c:v>5.7377087311795902E-3</c:v>
                </c:pt>
                <c:pt idx="236">
                  <c:v>5.67455696402429E-3</c:v>
                </c:pt>
                <c:pt idx="237">
                  <c:v>5.6317157501801704E-3</c:v>
                </c:pt>
                <c:pt idx="238">
                  <c:v>5.5932334391954304E-3</c:v>
                </c:pt>
                <c:pt idx="239">
                  <c:v>5.6860492636999103E-3</c:v>
                </c:pt>
                <c:pt idx="240">
                  <c:v>5.7009187336017403E-3</c:v>
                </c:pt>
              </c:numCache>
            </c:numRef>
          </c:val>
          <c:smooth val="0"/>
          <c:extLst>
            <c:ext xmlns:c16="http://schemas.microsoft.com/office/drawing/2014/chart" uri="{C3380CC4-5D6E-409C-BE32-E72D297353CC}">
              <c16:uniqueId val="{00000001-77A3-45F9-A499-53D7F094A254}"/>
            </c:ext>
          </c:extLst>
        </c:ser>
        <c:dLbls>
          <c:showLegendKey val="0"/>
          <c:showVal val="0"/>
          <c:showCatName val="0"/>
          <c:showSerName val="0"/>
          <c:showPercent val="0"/>
          <c:showBubbleSize val="0"/>
        </c:dLbls>
        <c:smooth val="0"/>
        <c:axId val="456917704"/>
        <c:axId val="456918360"/>
      </c:lineChart>
      <c:dateAx>
        <c:axId val="45691770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38424A"/>
                </a:solidFill>
                <a:latin typeface="+mn-lt"/>
                <a:ea typeface="+mn-ea"/>
                <a:cs typeface="+mn-cs"/>
              </a:defRPr>
            </a:pPr>
            <a:endParaRPr lang="en-US"/>
          </a:p>
        </c:txPr>
        <c:crossAx val="456918360"/>
        <c:crosses val="autoZero"/>
        <c:auto val="1"/>
        <c:lblOffset val="100"/>
        <c:baseTimeUnit val="months"/>
        <c:majorUnit val="60"/>
        <c:majorTimeUnit val="months"/>
      </c:dateAx>
      <c:valAx>
        <c:axId val="456918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38424A"/>
                </a:solidFill>
                <a:latin typeface="+mn-lt"/>
                <a:ea typeface="+mn-ea"/>
                <a:cs typeface="+mn-cs"/>
              </a:defRPr>
            </a:pPr>
            <a:endParaRPr lang="en-US"/>
          </a:p>
        </c:txPr>
        <c:crossAx val="456917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B56-4DFD-86EA-B95785217B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B56-4DFD-86EA-B95785217B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B56-4DFD-86EA-B95785217B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B56-4DFD-86EA-B95785217B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B56-4DFD-86EA-B95785217BAE}"/>
              </c:ext>
            </c:extLst>
          </c:dPt>
          <c:dLbls>
            <c:dLbl>
              <c:idx val="0"/>
              <c:layout>
                <c:manualLayout>
                  <c:x val="-1.5032754998937739E-2"/>
                  <c:y val="7.644721516692746E-3"/>
                </c:manualLayout>
              </c:layout>
              <c:tx>
                <c:rich>
                  <a:bodyPr/>
                  <a:lstStyle/>
                  <a:p>
                    <a:fld id="{EBA74694-49CA-43AD-918A-6CCA15C24000}" type="PERCENTAGE">
                      <a:rPr lang="en-US">
                        <a:solidFill>
                          <a:schemeClr val="tx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56-4DFD-86EA-B95785217BAE}"/>
                </c:ext>
              </c:extLst>
            </c:dLbl>
            <c:dLbl>
              <c:idx val="1"/>
              <c:layout>
                <c:manualLayout>
                  <c:x val="-2.6278744586427102E-4"/>
                  <c:y val="1.4679643315782491E-2"/>
                </c:manualLayout>
              </c:layout>
              <c:tx>
                <c:rich>
                  <a:bodyPr rot="0" spcFirstLastPara="1" vertOverflow="ellipsis" vert="horz" wrap="square" lIns="38100" tIns="19050" rIns="38100" bIns="19050" anchor="ctr" anchorCtr="0">
                    <a:spAutoFit/>
                  </a:bodyPr>
                  <a:lstStyle/>
                  <a:p>
                    <a:pPr algn="ctr" rtl="0">
                      <a:defRPr lang="en-US" sz="2000" b="1" i="0" u="none" strike="noStrike" kern="1200" baseline="0">
                        <a:solidFill>
                          <a:schemeClr val="tx1"/>
                        </a:solidFill>
                        <a:latin typeface="+mn-lt"/>
                        <a:ea typeface="+mn-ea"/>
                        <a:cs typeface="+mn-cs"/>
                      </a:defRPr>
                    </a:pPr>
                    <a:fld id="{EA06A251-A9B9-4A33-B5B1-AC1518755C76}" type="PERCENTAGE">
                      <a:rPr lang="en-US" sz="2000" b="1" i="0" u="none" strike="noStrike" kern="1200" baseline="0">
                        <a:solidFill>
                          <a:schemeClr val="tx1"/>
                        </a:solidFill>
                        <a:latin typeface="+mn-lt"/>
                        <a:ea typeface="+mn-ea"/>
                        <a:cs typeface="+mn-cs"/>
                      </a:rPr>
                      <a:pPr algn="ctr" rtl="0">
                        <a:defRPr lang="en-US" sz="2000" b="1">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56-4DFD-86EA-B95785217BA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&lt;620</c:v>
                </c:pt>
                <c:pt idx="1">
                  <c:v>620-659</c:v>
                </c:pt>
                <c:pt idx="2">
                  <c:v>660-719</c:v>
                </c:pt>
                <c:pt idx="3">
                  <c:v>720-759</c:v>
                </c:pt>
                <c:pt idx="4">
                  <c:v>760+</c:v>
                </c:pt>
              </c:strCache>
            </c:strRef>
          </c:cat>
          <c:val>
            <c:numRef>
              <c:f>Sheet1!$B$2:$B$6</c:f>
              <c:numCache>
                <c:formatCode>0.0%</c:formatCode>
                <c:ptCount val="5"/>
                <c:pt idx="0">
                  <c:v>1.3567294196453814E-2</c:v>
                </c:pt>
                <c:pt idx="1">
                  <c:v>6.7811917469179417E-2</c:v>
                </c:pt>
                <c:pt idx="2">
                  <c:v>0.21916788014577296</c:v>
                </c:pt>
                <c:pt idx="3">
                  <c:v>0.22852308335039692</c:v>
                </c:pt>
                <c:pt idx="4">
                  <c:v>0.47092982483819695</c:v>
                </c:pt>
              </c:numCache>
            </c:numRef>
          </c:val>
          <c:extLst>
            <c:ext xmlns:c16="http://schemas.microsoft.com/office/drawing/2014/chart" uri="{C3380CC4-5D6E-409C-BE32-E72D297353CC}">
              <c16:uniqueId val="{0000000A-6B56-4DFD-86EA-B95785217BAE}"/>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10517349924086E-2"/>
          <c:y val="0.21496923310760538"/>
          <c:w val="0.5189106276399259"/>
          <c:h val="0.55559130701696613"/>
        </c:manualLayout>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7BF-43F4-95A0-8FE7F741F0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BF-43F4-95A0-8FE7F741F0E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7BF-43F4-95A0-8FE7F741F0E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BF-43F4-95A0-8FE7F741F0E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7BF-43F4-95A0-8FE7F741F0E8}"/>
              </c:ext>
            </c:extLst>
          </c:dPt>
          <c:dLbls>
            <c:dLbl>
              <c:idx val="0"/>
              <c:tx>
                <c:rich>
                  <a:bodyPr/>
                  <a:lstStyle/>
                  <a:p>
                    <a:fld id="{7B951B41-069D-4E7D-8CD6-40DD6C9908D3}"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BF-43F4-95A0-8FE7F741F0E8}"/>
                </c:ext>
              </c:extLst>
            </c:dLbl>
            <c:dLbl>
              <c:idx val="2"/>
              <c:tx>
                <c:rich>
                  <a:bodyPr/>
                  <a:lstStyle/>
                  <a:p>
                    <a:fld id="{CF9F9E8F-124B-42C2-8DC8-073682A984B8}"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7BF-43F4-95A0-8FE7F741F0E8}"/>
                </c:ext>
              </c:extLst>
            </c:dLbl>
            <c:dLbl>
              <c:idx val="3"/>
              <c:tx>
                <c:rich>
                  <a:bodyPr/>
                  <a:lstStyle/>
                  <a:p>
                    <a:fld id="{13F288E7-6A0F-4D45-9570-2A7E5B8A44F7}"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7BF-43F4-95A0-8FE7F741F0E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&lt;620</c:v>
                </c:pt>
                <c:pt idx="1">
                  <c:v>620-659</c:v>
                </c:pt>
                <c:pt idx="2">
                  <c:v>660-719</c:v>
                </c:pt>
                <c:pt idx="3">
                  <c:v>720-759</c:v>
                </c:pt>
                <c:pt idx="4">
                  <c:v>760+</c:v>
                </c:pt>
              </c:strCache>
            </c:strRef>
          </c:cat>
          <c:val>
            <c:numRef>
              <c:f>Sheet1!$B$2:$B$6</c:f>
              <c:numCache>
                <c:formatCode>0.0%</c:formatCode>
                <c:ptCount val="5"/>
                <c:pt idx="0">
                  <c:v>0.20073862455363126</c:v>
                </c:pt>
                <c:pt idx="1">
                  <c:v>0.11695518892207687</c:v>
                </c:pt>
                <c:pt idx="2">
                  <c:v>0.21528985222731611</c:v>
                </c:pt>
                <c:pt idx="3">
                  <c:v>0.14358635025030317</c:v>
                </c:pt>
                <c:pt idx="4">
                  <c:v>0.32342998404667267</c:v>
                </c:pt>
              </c:numCache>
            </c:numRef>
          </c:val>
          <c:extLst>
            <c:ext xmlns:c16="http://schemas.microsoft.com/office/drawing/2014/chart" uri="{C3380CC4-5D6E-409C-BE32-E72D297353CC}">
              <c16:uniqueId val="{0000000A-E7BF-43F4-95A0-8FE7F741F0E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02189452723975"/>
          <c:y val="7.3656119743645054E-2"/>
          <c:w val="0.39978105472760245"/>
          <c:h val="0.85268776051270989"/>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MORTGAGE</c:v>
                </c:pt>
              </c:strCache>
            </c:strRef>
          </c:tx>
          <c:spPr>
            <a:ln w="28575" cap="rnd">
              <a:solidFill>
                <a:srgbClr val="00B050"/>
              </a:solidFill>
              <a:round/>
            </a:ln>
            <a:effectLst/>
          </c:spPr>
          <c:marker>
            <c:symbol val="none"/>
          </c:marker>
          <c:cat>
            <c:strRef>
              <c:f>Sheet1!$A$2:$A$65</c:f>
              <c:strCache>
                <c:ptCount val="64"/>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strCache>
            </c:strRef>
          </c:cat>
          <c:val>
            <c:numRef>
              <c:f>Sheet1!$B$2:$B$65</c:f>
              <c:numCache>
                <c:formatCode>0.000</c:formatCode>
                <c:ptCount val="64"/>
                <c:pt idx="0">
                  <c:v>1.6916896943722499</c:v>
                </c:pt>
                <c:pt idx="1">
                  <c:v>1.60094454829188</c:v>
                </c:pt>
                <c:pt idx="2">
                  <c:v>1.6356854719054801</c:v>
                </c:pt>
                <c:pt idx="3">
                  <c:v>1.6255720558917199</c:v>
                </c:pt>
                <c:pt idx="4">
                  <c:v>1.5113568715922201</c:v>
                </c:pt>
                <c:pt idx="5">
                  <c:v>1.4221981353364801</c:v>
                </c:pt>
                <c:pt idx="6">
                  <c:v>1.4532017756030999</c:v>
                </c:pt>
                <c:pt idx="7">
                  <c:v>1.4874498564846099</c:v>
                </c:pt>
                <c:pt idx="8">
                  <c:v>1.3724658711603199</c:v>
                </c:pt>
                <c:pt idx="9">
                  <c:v>1.3085609748264899</c:v>
                </c:pt>
                <c:pt idx="10">
                  <c:v>1.3535247647855999</c:v>
                </c:pt>
                <c:pt idx="11">
                  <c:v>1.56764445100001</c:v>
                </c:pt>
                <c:pt idx="12">
                  <c:v>1.4003779712353099</c:v>
                </c:pt>
                <c:pt idx="13">
                  <c:v>1.37228657763295</c:v>
                </c:pt>
                <c:pt idx="14">
                  <c:v>1.4408942125748101</c:v>
                </c:pt>
                <c:pt idx="15">
                  <c:v>1.4941960741732301</c:v>
                </c:pt>
                <c:pt idx="16">
                  <c:v>1.5455229173384899</c:v>
                </c:pt>
                <c:pt idx="17">
                  <c:v>1.5902239717041</c:v>
                </c:pt>
                <c:pt idx="18">
                  <c:v>1.8001427195797699</c:v>
                </c:pt>
                <c:pt idx="19">
                  <c:v>2.1816704464245502</c:v>
                </c:pt>
                <c:pt idx="20">
                  <c:v>2.4187397478539099</c:v>
                </c:pt>
                <c:pt idx="21">
                  <c:v>2.6701473076286502</c:v>
                </c:pt>
                <c:pt idx="22">
                  <c:v>3.1456659906713802</c:v>
                </c:pt>
                <c:pt idx="23">
                  <c:v>3.9764742015460799</c:v>
                </c:pt>
                <c:pt idx="24">
                  <c:v>4.6467031441338298</c:v>
                </c:pt>
                <c:pt idx="25">
                  <c:v>5.42286749609839</c:v>
                </c:pt>
                <c:pt idx="26">
                  <c:v>6.4287674375084896</c:v>
                </c:pt>
                <c:pt idx="27">
                  <c:v>7.2202738941579101</c:v>
                </c:pt>
                <c:pt idx="28">
                  <c:v>7.35282434381178</c:v>
                </c:pt>
                <c:pt idx="29">
                  <c:v>7.1866750584799597</c:v>
                </c:pt>
                <c:pt idx="30">
                  <c:v>7.0160005677027302</c:v>
                </c:pt>
                <c:pt idx="31">
                  <c:v>7.0543182280910601</c:v>
                </c:pt>
                <c:pt idx="32">
                  <c:v>6.8182268307000804</c:v>
                </c:pt>
                <c:pt idx="33">
                  <c:v>6.6187786244497797</c:v>
                </c:pt>
                <c:pt idx="34">
                  <c:v>6.6663881306956698</c:v>
                </c:pt>
                <c:pt idx="35">
                  <c:v>6.64788426338127</c:v>
                </c:pt>
                <c:pt idx="36">
                  <c:v>6.4479123567536503</c:v>
                </c:pt>
                <c:pt idx="37">
                  <c:v>6.38349260498447</c:v>
                </c:pt>
                <c:pt idx="38">
                  <c:v>6.18139982916317</c:v>
                </c:pt>
                <c:pt idx="39">
                  <c:v>5.8809930927381604</c:v>
                </c:pt>
                <c:pt idx="40">
                  <c:v>5.5298951243694701</c:v>
                </c:pt>
                <c:pt idx="41">
                  <c:v>5.03974359837372</c:v>
                </c:pt>
                <c:pt idx="42">
                  <c:v>4.9062488453719304</c:v>
                </c:pt>
                <c:pt idx="43">
                  <c:v>4.6057430302881404</c:v>
                </c:pt>
                <c:pt idx="44">
                  <c:v>4.1881259036564904</c:v>
                </c:pt>
                <c:pt idx="45">
                  <c:v>3.9610031848362102</c:v>
                </c:pt>
                <c:pt idx="46">
                  <c:v>3.8037598003745798</c:v>
                </c:pt>
                <c:pt idx="47">
                  <c:v>3.6717237500673199</c:v>
                </c:pt>
                <c:pt idx="48">
                  <c:v>3.3427892552929102</c:v>
                </c:pt>
                <c:pt idx="49">
                  <c:v>3.14585244206148</c:v>
                </c:pt>
                <c:pt idx="50">
                  <c:v>3.00888224139389</c:v>
                </c:pt>
                <c:pt idx="51">
                  <c:v>2.8760127513838398</c:v>
                </c:pt>
                <c:pt idx="52">
                  <c:v>2.6579844293511101</c:v>
                </c:pt>
                <c:pt idx="53">
                  <c:v>2.5145913609064898</c:v>
                </c:pt>
                <c:pt idx="54">
                  <c:v>2.3306504730006798</c:v>
                </c:pt>
                <c:pt idx="55">
                  <c:v>2.3032492743050499</c:v>
                </c:pt>
                <c:pt idx="56">
                  <c:v>2.09035946352952</c:v>
                </c:pt>
                <c:pt idx="57">
                  <c:v>1.93938752747397</c:v>
                </c:pt>
                <c:pt idx="58">
                  <c:v>1.88133167745241</c:v>
                </c:pt>
                <c:pt idx="59">
                  <c:v>2.1177230972877599</c:v>
                </c:pt>
                <c:pt idx="60">
                  <c:v>1.93202596073154</c:v>
                </c:pt>
                <c:pt idx="61">
                  <c:v>1.6855787060627501</c:v>
                </c:pt>
                <c:pt idx="62">
                  <c:v>1.5304705490683901</c:v>
                </c:pt>
                <c:pt idx="63">
                  <c:v>1.4535103930912301</c:v>
                </c:pt>
              </c:numCache>
            </c:numRef>
          </c:val>
          <c:smooth val="0"/>
          <c:extLst>
            <c:ext xmlns:c16="http://schemas.microsoft.com/office/drawing/2014/chart" uri="{C3380CC4-5D6E-409C-BE32-E72D297353CC}">
              <c16:uniqueId val="{00000000-13BE-4582-9A9F-4A2A4926DDB2}"/>
            </c:ext>
          </c:extLst>
        </c:ser>
        <c:ser>
          <c:idx val="1"/>
          <c:order val="1"/>
          <c:tx>
            <c:strRef>
              <c:f>Sheet1!$C$1</c:f>
              <c:strCache>
                <c:ptCount val="1"/>
                <c:pt idx="0">
                  <c:v>HELOC</c:v>
                </c:pt>
              </c:strCache>
            </c:strRef>
          </c:tx>
          <c:spPr>
            <a:ln w="28575" cap="rnd">
              <a:solidFill>
                <a:srgbClr val="0070C0"/>
              </a:solidFill>
              <a:round/>
            </a:ln>
            <a:effectLst/>
          </c:spPr>
          <c:marker>
            <c:symbol val="none"/>
          </c:marker>
          <c:cat>
            <c:strRef>
              <c:f>Sheet1!$A$2:$A$65</c:f>
              <c:strCache>
                <c:ptCount val="64"/>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strCache>
            </c:strRef>
          </c:cat>
          <c:val>
            <c:numRef>
              <c:f>Sheet1!$C$2:$C$65</c:f>
              <c:numCache>
                <c:formatCode>0.00</c:formatCode>
                <c:ptCount val="64"/>
                <c:pt idx="0">
                  <c:v>0.35</c:v>
                </c:pt>
                <c:pt idx="1">
                  <c:v>0.28000000000000003</c:v>
                </c:pt>
                <c:pt idx="2">
                  <c:v>0.22</c:v>
                </c:pt>
                <c:pt idx="3">
                  <c:v>0.31</c:v>
                </c:pt>
                <c:pt idx="4">
                  <c:v>0.21</c:v>
                </c:pt>
                <c:pt idx="5">
                  <c:v>0.15</c:v>
                </c:pt>
                <c:pt idx="6">
                  <c:v>0.18</c:v>
                </c:pt>
                <c:pt idx="7">
                  <c:v>0.21</c:v>
                </c:pt>
                <c:pt idx="8">
                  <c:v>0.25</c:v>
                </c:pt>
                <c:pt idx="9">
                  <c:v>0.24</c:v>
                </c:pt>
                <c:pt idx="10">
                  <c:v>0.2</c:v>
                </c:pt>
                <c:pt idx="11">
                  <c:v>0.16</c:v>
                </c:pt>
                <c:pt idx="12">
                  <c:v>0.17</c:v>
                </c:pt>
                <c:pt idx="13">
                  <c:v>0.39</c:v>
                </c:pt>
                <c:pt idx="14">
                  <c:v>0.5</c:v>
                </c:pt>
                <c:pt idx="15">
                  <c:v>0.61</c:v>
                </c:pt>
                <c:pt idx="16">
                  <c:v>0.65</c:v>
                </c:pt>
                <c:pt idx="17">
                  <c:v>0.77</c:v>
                </c:pt>
                <c:pt idx="18">
                  <c:v>1.2</c:v>
                </c:pt>
                <c:pt idx="19">
                  <c:v>1.32</c:v>
                </c:pt>
                <c:pt idx="20">
                  <c:v>1.86</c:v>
                </c:pt>
                <c:pt idx="21">
                  <c:v>2.21</c:v>
                </c:pt>
                <c:pt idx="22">
                  <c:v>2.66</c:v>
                </c:pt>
                <c:pt idx="23">
                  <c:v>3.33</c:v>
                </c:pt>
                <c:pt idx="24">
                  <c:v>3.77</c:v>
                </c:pt>
                <c:pt idx="25">
                  <c:v>3.97</c:v>
                </c:pt>
                <c:pt idx="26">
                  <c:v>4.18</c:v>
                </c:pt>
                <c:pt idx="27">
                  <c:v>4.37</c:v>
                </c:pt>
                <c:pt idx="28">
                  <c:v>4.05</c:v>
                </c:pt>
                <c:pt idx="29">
                  <c:v>4.29</c:v>
                </c:pt>
                <c:pt idx="30">
                  <c:v>4.2300000000000004</c:v>
                </c:pt>
                <c:pt idx="31">
                  <c:v>4.29</c:v>
                </c:pt>
                <c:pt idx="32">
                  <c:v>4.66</c:v>
                </c:pt>
                <c:pt idx="33">
                  <c:v>4.66</c:v>
                </c:pt>
                <c:pt idx="34">
                  <c:v>4.7</c:v>
                </c:pt>
                <c:pt idx="35">
                  <c:v>4.71</c:v>
                </c:pt>
                <c:pt idx="36">
                  <c:v>4.6900000000000004</c:v>
                </c:pt>
                <c:pt idx="37">
                  <c:v>4.92</c:v>
                </c:pt>
                <c:pt idx="38">
                  <c:v>4.93</c:v>
                </c:pt>
                <c:pt idx="39">
                  <c:v>3.48</c:v>
                </c:pt>
                <c:pt idx="40">
                  <c:v>3.22</c:v>
                </c:pt>
                <c:pt idx="41">
                  <c:v>3</c:v>
                </c:pt>
                <c:pt idx="42">
                  <c:v>3.51</c:v>
                </c:pt>
                <c:pt idx="43">
                  <c:v>3.19</c:v>
                </c:pt>
                <c:pt idx="44">
                  <c:v>3.37</c:v>
                </c:pt>
                <c:pt idx="45">
                  <c:v>3.33</c:v>
                </c:pt>
                <c:pt idx="46">
                  <c:v>3.34</c:v>
                </c:pt>
                <c:pt idx="47">
                  <c:v>3.16</c:v>
                </c:pt>
                <c:pt idx="48">
                  <c:v>3.04</c:v>
                </c:pt>
                <c:pt idx="49">
                  <c:v>3.24</c:v>
                </c:pt>
                <c:pt idx="50">
                  <c:v>2.44</c:v>
                </c:pt>
                <c:pt idx="51">
                  <c:v>2.2400000000000002</c:v>
                </c:pt>
                <c:pt idx="52">
                  <c:v>2.19</c:v>
                </c:pt>
                <c:pt idx="53">
                  <c:v>1.96</c:v>
                </c:pt>
                <c:pt idx="54">
                  <c:v>2.0299999999999998</c:v>
                </c:pt>
                <c:pt idx="55">
                  <c:v>2.13</c:v>
                </c:pt>
                <c:pt idx="56">
                  <c:v>2.06</c:v>
                </c:pt>
                <c:pt idx="57">
                  <c:v>1.88</c:v>
                </c:pt>
                <c:pt idx="58">
                  <c:v>1.53</c:v>
                </c:pt>
                <c:pt idx="59">
                  <c:v>1.67</c:v>
                </c:pt>
                <c:pt idx="60">
                  <c:v>1.51</c:v>
                </c:pt>
                <c:pt idx="61">
                  <c:v>1.56</c:v>
                </c:pt>
                <c:pt idx="62">
                  <c:v>1.2</c:v>
                </c:pt>
                <c:pt idx="63">
                  <c:v>1.1599999999999999</c:v>
                </c:pt>
              </c:numCache>
            </c:numRef>
          </c:val>
          <c:smooth val="0"/>
          <c:extLst>
            <c:ext xmlns:c16="http://schemas.microsoft.com/office/drawing/2014/chart" uri="{C3380CC4-5D6E-409C-BE32-E72D297353CC}">
              <c16:uniqueId val="{00000001-13BE-4582-9A9F-4A2A4926DDB2}"/>
            </c:ext>
          </c:extLst>
        </c:ser>
        <c:ser>
          <c:idx val="2"/>
          <c:order val="2"/>
          <c:tx>
            <c:strRef>
              <c:f>Sheet1!$D$1</c:f>
              <c:strCache>
                <c:ptCount val="1"/>
                <c:pt idx="0">
                  <c:v>AUTO</c:v>
                </c:pt>
              </c:strCache>
            </c:strRef>
          </c:tx>
          <c:spPr>
            <a:ln w="28575" cap="rnd">
              <a:solidFill>
                <a:schemeClr val="accent1"/>
              </a:solidFill>
              <a:round/>
            </a:ln>
            <a:effectLst/>
          </c:spPr>
          <c:marker>
            <c:symbol val="none"/>
          </c:marker>
          <c:cat>
            <c:strRef>
              <c:f>Sheet1!$A$2:$A$65</c:f>
              <c:strCache>
                <c:ptCount val="64"/>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strCache>
            </c:strRef>
          </c:cat>
          <c:val>
            <c:numRef>
              <c:f>Sheet1!$D$2:$D$65</c:f>
              <c:numCache>
                <c:formatCode>0.00</c:formatCode>
                <c:ptCount val="64"/>
                <c:pt idx="0">
                  <c:v>2.33</c:v>
                </c:pt>
                <c:pt idx="1">
                  <c:v>2.2599999999999998</c:v>
                </c:pt>
                <c:pt idx="2">
                  <c:v>2.16</c:v>
                </c:pt>
                <c:pt idx="3">
                  <c:v>2.16</c:v>
                </c:pt>
                <c:pt idx="4">
                  <c:v>2.3199999999999998</c:v>
                </c:pt>
                <c:pt idx="5">
                  <c:v>2.17</c:v>
                </c:pt>
                <c:pt idx="6">
                  <c:v>2.27</c:v>
                </c:pt>
                <c:pt idx="7">
                  <c:v>2.42</c:v>
                </c:pt>
                <c:pt idx="8">
                  <c:v>2.38</c:v>
                </c:pt>
                <c:pt idx="9">
                  <c:v>1.99</c:v>
                </c:pt>
                <c:pt idx="10">
                  <c:v>2.0299999999999998</c:v>
                </c:pt>
                <c:pt idx="11">
                  <c:v>2.09</c:v>
                </c:pt>
                <c:pt idx="12">
                  <c:v>2.15</c:v>
                </c:pt>
                <c:pt idx="13">
                  <c:v>2.2200000000000002</c:v>
                </c:pt>
                <c:pt idx="14">
                  <c:v>2.58</c:v>
                </c:pt>
                <c:pt idx="15">
                  <c:v>2.62</c:v>
                </c:pt>
                <c:pt idx="16">
                  <c:v>2.59</c:v>
                </c:pt>
                <c:pt idx="17">
                  <c:v>2.54</c:v>
                </c:pt>
                <c:pt idx="18">
                  <c:v>2.76</c:v>
                </c:pt>
                <c:pt idx="19">
                  <c:v>3.05</c:v>
                </c:pt>
                <c:pt idx="20">
                  <c:v>3.22</c:v>
                </c:pt>
                <c:pt idx="21">
                  <c:v>3.26</c:v>
                </c:pt>
                <c:pt idx="22">
                  <c:v>3.64</c:v>
                </c:pt>
                <c:pt idx="23">
                  <c:v>3.94</c:v>
                </c:pt>
                <c:pt idx="24">
                  <c:v>4.3499999999999996</c:v>
                </c:pt>
                <c:pt idx="25">
                  <c:v>4.47</c:v>
                </c:pt>
                <c:pt idx="26">
                  <c:v>4.68</c:v>
                </c:pt>
                <c:pt idx="27">
                  <c:v>4.92</c:v>
                </c:pt>
                <c:pt idx="28">
                  <c:v>5.01</c:v>
                </c:pt>
                <c:pt idx="29">
                  <c:v>4.84</c:v>
                </c:pt>
                <c:pt idx="30">
                  <c:v>4.83</c:v>
                </c:pt>
                <c:pt idx="31">
                  <c:v>5.27</c:v>
                </c:pt>
                <c:pt idx="32">
                  <c:v>5.09</c:v>
                </c:pt>
                <c:pt idx="33">
                  <c:v>4.99</c:v>
                </c:pt>
                <c:pt idx="34">
                  <c:v>5.03</c:v>
                </c:pt>
                <c:pt idx="35">
                  <c:v>4.82</c:v>
                </c:pt>
                <c:pt idx="36">
                  <c:v>4.55</c:v>
                </c:pt>
                <c:pt idx="37">
                  <c:v>4.24</c:v>
                </c:pt>
                <c:pt idx="38">
                  <c:v>4.25</c:v>
                </c:pt>
                <c:pt idx="39">
                  <c:v>4.03</c:v>
                </c:pt>
                <c:pt idx="40">
                  <c:v>3.92</c:v>
                </c:pt>
                <c:pt idx="41">
                  <c:v>3.57</c:v>
                </c:pt>
                <c:pt idx="42">
                  <c:v>3.37</c:v>
                </c:pt>
                <c:pt idx="43">
                  <c:v>3.35</c:v>
                </c:pt>
                <c:pt idx="44">
                  <c:v>3.32</c:v>
                </c:pt>
                <c:pt idx="45">
                  <c:v>3.27</c:v>
                </c:pt>
                <c:pt idx="46">
                  <c:v>3.14</c:v>
                </c:pt>
                <c:pt idx="47">
                  <c:v>3.47</c:v>
                </c:pt>
                <c:pt idx="48">
                  <c:v>3.34</c:v>
                </c:pt>
                <c:pt idx="49">
                  <c:v>3.36</c:v>
                </c:pt>
                <c:pt idx="50">
                  <c:v>3.36</c:v>
                </c:pt>
                <c:pt idx="51">
                  <c:v>3.37</c:v>
                </c:pt>
                <c:pt idx="52">
                  <c:v>3.52</c:v>
                </c:pt>
                <c:pt idx="53">
                  <c:v>3.46</c:v>
                </c:pt>
                <c:pt idx="54">
                  <c:v>3.58</c:v>
                </c:pt>
                <c:pt idx="55">
                  <c:v>3.75</c:v>
                </c:pt>
                <c:pt idx="56">
                  <c:v>3.82</c:v>
                </c:pt>
                <c:pt idx="57">
                  <c:v>3.92</c:v>
                </c:pt>
                <c:pt idx="58">
                  <c:v>3.97</c:v>
                </c:pt>
                <c:pt idx="59">
                  <c:v>4.05</c:v>
                </c:pt>
                <c:pt idx="60">
                  <c:v>4.26</c:v>
                </c:pt>
                <c:pt idx="61">
                  <c:v>4.17</c:v>
                </c:pt>
                <c:pt idx="62">
                  <c:v>4.2699999999999996</c:v>
                </c:pt>
                <c:pt idx="63">
                  <c:v>4.47</c:v>
                </c:pt>
              </c:numCache>
            </c:numRef>
          </c:val>
          <c:smooth val="0"/>
          <c:extLst>
            <c:ext xmlns:c16="http://schemas.microsoft.com/office/drawing/2014/chart" uri="{C3380CC4-5D6E-409C-BE32-E72D297353CC}">
              <c16:uniqueId val="{00000002-13BE-4582-9A9F-4A2A4926DDB2}"/>
            </c:ext>
          </c:extLst>
        </c:ser>
        <c:ser>
          <c:idx val="3"/>
          <c:order val="3"/>
          <c:tx>
            <c:strRef>
              <c:f>Sheet1!$E$1</c:f>
              <c:strCache>
                <c:ptCount val="1"/>
                <c:pt idx="0">
                  <c:v>STUDENT LOAN</c:v>
                </c:pt>
              </c:strCache>
            </c:strRef>
          </c:tx>
          <c:spPr>
            <a:ln w="28575" cap="rnd">
              <a:solidFill>
                <a:schemeClr val="accent2"/>
              </a:solidFill>
              <a:round/>
            </a:ln>
            <a:effectLst/>
          </c:spPr>
          <c:marker>
            <c:symbol val="none"/>
          </c:marker>
          <c:cat>
            <c:strRef>
              <c:f>Sheet1!$A$2:$A$65</c:f>
              <c:strCache>
                <c:ptCount val="64"/>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strCache>
            </c:strRef>
          </c:cat>
          <c:val>
            <c:numRef>
              <c:f>Sheet1!$E$2:$E$65</c:f>
              <c:numCache>
                <c:formatCode>0.00</c:formatCode>
                <c:ptCount val="64"/>
                <c:pt idx="0">
                  <c:v>6.1291233901121727</c:v>
                </c:pt>
                <c:pt idx="1">
                  <c:v>6.1372169617126389</c:v>
                </c:pt>
                <c:pt idx="2">
                  <c:v>6.2696945337620571</c:v>
                </c:pt>
                <c:pt idx="3">
                  <c:v>6.2315935152234081</c:v>
                </c:pt>
                <c:pt idx="4">
                  <c:v>6.3362971516551196</c:v>
                </c:pt>
                <c:pt idx="5">
                  <c:v>6.3751996957017871</c:v>
                </c:pt>
                <c:pt idx="6">
                  <c:v>6.496060606060607</c:v>
                </c:pt>
                <c:pt idx="7">
                  <c:v>6.3213769164015039</c:v>
                </c:pt>
                <c:pt idx="8">
                  <c:v>6.0324532453245325</c:v>
                </c:pt>
                <c:pt idx="9">
                  <c:v>6.7118055555555554</c:v>
                </c:pt>
                <c:pt idx="10">
                  <c:v>6.9933809902038648</c:v>
                </c:pt>
                <c:pt idx="11">
                  <c:v>6.5892264488128669</c:v>
                </c:pt>
                <c:pt idx="12">
                  <c:v>6.3926352128883774</c:v>
                </c:pt>
                <c:pt idx="13">
                  <c:v>6.6559580770107081</c:v>
                </c:pt>
                <c:pt idx="14">
                  <c:v>7.1584956346541304</c:v>
                </c:pt>
                <c:pt idx="15">
                  <c:v>7.1411960132890364</c:v>
                </c:pt>
                <c:pt idx="16">
                  <c:v>6.8493285939968409</c:v>
                </c:pt>
                <c:pt idx="17">
                  <c:v>7.2929961089494162</c:v>
                </c:pt>
                <c:pt idx="18">
                  <c:v>7.5858031517100075</c:v>
                </c:pt>
                <c:pt idx="19">
                  <c:v>7.5110502283105021</c:v>
                </c:pt>
                <c:pt idx="20">
                  <c:v>7.3825966850828735</c:v>
                </c:pt>
                <c:pt idx="21">
                  <c:v>7.5509125021320136</c:v>
                </c:pt>
                <c:pt idx="22">
                  <c:v>7.5498444917335084</c:v>
                </c:pt>
                <c:pt idx="23">
                  <c:v>7.823087752229001</c:v>
                </c:pt>
                <c:pt idx="24">
                  <c:v>7.8770368135184068</c:v>
                </c:pt>
                <c:pt idx="25">
                  <c:v>8.2623630441220026</c:v>
                </c:pt>
                <c:pt idx="26">
                  <c:v>8.4524118070554355</c:v>
                </c:pt>
                <c:pt idx="27">
                  <c:v>8.6571468182448363</c:v>
                </c:pt>
                <c:pt idx="28">
                  <c:v>8.659012932172077</c:v>
                </c:pt>
                <c:pt idx="29">
                  <c:v>8.9527372981488771</c:v>
                </c:pt>
                <c:pt idx="30">
                  <c:v>9.1694937034181443</c:v>
                </c:pt>
                <c:pt idx="31">
                  <c:v>9.1166543483616653</c:v>
                </c:pt>
                <c:pt idx="32">
                  <c:v>8.9598427073403233</c:v>
                </c:pt>
                <c:pt idx="33">
                  <c:v>9.0864458538877138</c:v>
                </c:pt>
                <c:pt idx="34">
                  <c:v>8.8393472764881622</c:v>
                </c:pt>
                <c:pt idx="35">
                  <c:v>8.4498626373626369</c:v>
                </c:pt>
                <c:pt idx="36">
                  <c:v>8.6921338097933347</c:v>
                </c:pt>
                <c:pt idx="37">
                  <c:v>8.92</c:v>
                </c:pt>
                <c:pt idx="38">
                  <c:v>11</c:v>
                </c:pt>
                <c:pt idx="39">
                  <c:v>11.73</c:v>
                </c:pt>
                <c:pt idx="40">
                  <c:v>11.19</c:v>
                </c:pt>
                <c:pt idx="41">
                  <c:v>10.9</c:v>
                </c:pt>
                <c:pt idx="42">
                  <c:v>11.83</c:v>
                </c:pt>
                <c:pt idx="43">
                  <c:v>11.51</c:v>
                </c:pt>
                <c:pt idx="44">
                  <c:v>11.01</c:v>
                </c:pt>
                <c:pt idx="45">
                  <c:v>10.92</c:v>
                </c:pt>
                <c:pt idx="46">
                  <c:v>11.09</c:v>
                </c:pt>
                <c:pt idx="47">
                  <c:v>11.32</c:v>
                </c:pt>
                <c:pt idx="48">
                  <c:v>11.06</c:v>
                </c:pt>
                <c:pt idx="49">
                  <c:v>11.45</c:v>
                </c:pt>
                <c:pt idx="50">
                  <c:v>11.56</c:v>
                </c:pt>
                <c:pt idx="51">
                  <c:v>11.52</c:v>
                </c:pt>
                <c:pt idx="52">
                  <c:v>11.04</c:v>
                </c:pt>
                <c:pt idx="53">
                  <c:v>11.06</c:v>
                </c:pt>
                <c:pt idx="54">
                  <c:v>10.94</c:v>
                </c:pt>
                <c:pt idx="55">
                  <c:v>11.17</c:v>
                </c:pt>
                <c:pt idx="56">
                  <c:v>10.98</c:v>
                </c:pt>
                <c:pt idx="57">
                  <c:v>11.22</c:v>
                </c:pt>
                <c:pt idx="58">
                  <c:v>11.17</c:v>
                </c:pt>
                <c:pt idx="59">
                  <c:v>10.96</c:v>
                </c:pt>
                <c:pt idx="60">
                  <c:v>10.66</c:v>
                </c:pt>
                <c:pt idx="61">
                  <c:v>10.94</c:v>
                </c:pt>
                <c:pt idx="62">
                  <c:v>11.53</c:v>
                </c:pt>
                <c:pt idx="63">
                  <c:v>11.42</c:v>
                </c:pt>
              </c:numCache>
            </c:numRef>
          </c:val>
          <c:smooth val="0"/>
          <c:extLst>
            <c:ext xmlns:c16="http://schemas.microsoft.com/office/drawing/2014/chart" uri="{C3380CC4-5D6E-409C-BE32-E72D297353CC}">
              <c16:uniqueId val="{00000003-13BE-4582-9A9F-4A2A4926DDB2}"/>
            </c:ext>
          </c:extLst>
        </c:ser>
        <c:dLbls>
          <c:showLegendKey val="0"/>
          <c:showVal val="0"/>
          <c:showCatName val="0"/>
          <c:showSerName val="0"/>
          <c:showPercent val="0"/>
          <c:showBubbleSize val="0"/>
        </c:dLbls>
        <c:smooth val="0"/>
        <c:axId val="383682488"/>
        <c:axId val="383677240"/>
      </c:lineChart>
      <c:catAx>
        <c:axId val="38368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3677240"/>
        <c:crosses val="autoZero"/>
        <c:auto val="1"/>
        <c:lblAlgn val="ctr"/>
        <c:lblOffset val="100"/>
        <c:tickLblSkip val="10"/>
        <c:noMultiLvlLbl val="0"/>
      </c:catAx>
      <c:valAx>
        <c:axId val="383677240"/>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83682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24649155669703E-2"/>
          <c:y val="6.515782232016884E-2"/>
          <c:w val="0.82815733263448177"/>
          <c:h val="0.80464500180734833"/>
        </c:manualLayout>
      </c:layout>
      <c:lineChart>
        <c:grouping val="standard"/>
        <c:varyColors val="0"/>
        <c:ser>
          <c:idx val="0"/>
          <c:order val="0"/>
          <c:tx>
            <c:strRef>
              <c:f>Sheet1!$B$1</c:f>
              <c:strCache>
                <c:ptCount val="1"/>
                <c:pt idx="0">
                  <c:v>Series 1</c:v>
                </c:pt>
              </c:strCache>
            </c:strRef>
          </c:tx>
          <c:spPr>
            <a:ln w="28575" cap="rnd">
              <a:solidFill>
                <a:srgbClr val="0070C0"/>
              </a:solidFill>
              <a:round/>
            </a:ln>
            <a:effectLst/>
          </c:spPr>
          <c:marker>
            <c:symbol val="none"/>
          </c:marker>
          <c:cat>
            <c:numRef>
              <c:f>Sheet1!$A$2:$A$241</c:f>
              <c:numCache>
                <c:formatCode>d\-mmm\-yy</c:formatCode>
                <c:ptCount val="240"/>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numCache>
            </c:numRef>
          </c:cat>
          <c:val>
            <c:numRef>
              <c:f>Sheet1!$B$2:$B$241</c:f>
              <c:numCache>
                <c:formatCode>0.0%</c:formatCode>
                <c:ptCount val="240"/>
                <c:pt idx="0">
                  <c:v>0.04</c:v>
                </c:pt>
                <c:pt idx="1">
                  <c:v>4.0999999999999995E-2</c:v>
                </c:pt>
                <c:pt idx="2">
                  <c:v>0.04</c:v>
                </c:pt>
                <c:pt idx="3">
                  <c:v>3.7999999999999999E-2</c:v>
                </c:pt>
                <c:pt idx="4">
                  <c:v>0.04</c:v>
                </c:pt>
                <c:pt idx="5">
                  <c:v>0.04</c:v>
                </c:pt>
                <c:pt idx="6">
                  <c:v>0.04</c:v>
                </c:pt>
                <c:pt idx="7">
                  <c:v>4.0999999999999995E-2</c:v>
                </c:pt>
                <c:pt idx="8">
                  <c:v>3.9E-2</c:v>
                </c:pt>
                <c:pt idx="9">
                  <c:v>3.9E-2</c:v>
                </c:pt>
                <c:pt idx="10">
                  <c:v>3.9E-2</c:v>
                </c:pt>
                <c:pt idx="11">
                  <c:v>3.9E-2</c:v>
                </c:pt>
                <c:pt idx="12">
                  <c:v>4.2000000000000003E-2</c:v>
                </c:pt>
                <c:pt idx="13">
                  <c:v>4.2000000000000003E-2</c:v>
                </c:pt>
                <c:pt idx="14">
                  <c:v>4.2999999999999997E-2</c:v>
                </c:pt>
                <c:pt idx="15">
                  <c:v>4.4000000000000004E-2</c:v>
                </c:pt>
                <c:pt idx="16">
                  <c:v>4.2999999999999997E-2</c:v>
                </c:pt>
                <c:pt idx="17">
                  <c:v>4.4999999999999998E-2</c:v>
                </c:pt>
                <c:pt idx="18">
                  <c:v>4.5999999999999999E-2</c:v>
                </c:pt>
                <c:pt idx="19">
                  <c:v>4.9000000000000002E-2</c:v>
                </c:pt>
                <c:pt idx="20">
                  <c:v>0.05</c:v>
                </c:pt>
                <c:pt idx="21">
                  <c:v>5.2999999999999999E-2</c:v>
                </c:pt>
                <c:pt idx="22">
                  <c:v>5.5E-2</c:v>
                </c:pt>
                <c:pt idx="23">
                  <c:v>5.7000000000000002E-2</c:v>
                </c:pt>
                <c:pt idx="24">
                  <c:v>5.7000000000000002E-2</c:v>
                </c:pt>
                <c:pt idx="25">
                  <c:v>5.7000000000000002E-2</c:v>
                </c:pt>
                <c:pt idx="26">
                  <c:v>5.7000000000000002E-2</c:v>
                </c:pt>
                <c:pt idx="27">
                  <c:v>5.9000000000000004E-2</c:v>
                </c:pt>
                <c:pt idx="28">
                  <c:v>5.7999999999999996E-2</c:v>
                </c:pt>
                <c:pt idx="29">
                  <c:v>5.7999999999999996E-2</c:v>
                </c:pt>
                <c:pt idx="30">
                  <c:v>5.7999999999999996E-2</c:v>
                </c:pt>
                <c:pt idx="31">
                  <c:v>5.7000000000000002E-2</c:v>
                </c:pt>
                <c:pt idx="32">
                  <c:v>5.7000000000000002E-2</c:v>
                </c:pt>
                <c:pt idx="33">
                  <c:v>5.7000000000000002E-2</c:v>
                </c:pt>
                <c:pt idx="34">
                  <c:v>5.9000000000000004E-2</c:v>
                </c:pt>
                <c:pt idx="35">
                  <c:v>0.06</c:v>
                </c:pt>
                <c:pt idx="36">
                  <c:v>5.7999999999999996E-2</c:v>
                </c:pt>
                <c:pt idx="37">
                  <c:v>5.9000000000000004E-2</c:v>
                </c:pt>
                <c:pt idx="38">
                  <c:v>5.9000000000000004E-2</c:v>
                </c:pt>
                <c:pt idx="39">
                  <c:v>0.06</c:v>
                </c:pt>
                <c:pt idx="40">
                  <c:v>6.0999999999999999E-2</c:v>
                </c:pt>
                <c:pt idx="41">
                  <c:v>6.3E-2</c:v>
                </c:pt>
                <c:pt idx="42">
                  <c:v>6.2E-2</c:v>
                </c:pt>
                <c:pt idx="43">
                  <c:v>6.0999999999999999E-2</c:v>
                </c:pt>
                <c:pt idx="44">
                  <c:v>6.0999999999999999E-2</c:v>
                </c:pt>
                <c:pt idx="45">
                  <c:v>0.06</c:v>
                </c:pt>
                <c:pt idx="46">
                  <c:v>5.7999999999999996E-2</c:v>
                </c:pt>
                <c:pt idx="47">
                  <c:v>5.7000000000000002E-2</c:v>
                </c:pt>
                <c:pt idx="48">
                  <c:v>5.7000000000000002E-2</c:v>
                </c:pt>
                <c:pt idx="49">
                  <c:v>5.5999999999999994E-2</c:v>
                </c:pt>
                <c:pt idx="50">
                  <c:v>5.7999999999999996E-2</c:v>
                </c:pt>
                <c:pt idx="51">
                  <c:v>5.5999999999999994E-2</c:v>
                </c:pt>
                <c:pt idx="52">
                  <c:v>5.5999999999999994E-2</c:v>
                </c:pt>
                <c:pt idx="53">
                  <c:v>5.5999999999999994E-2</c:v>
                </c:pt>
                <c:pt idx="54">
                  <c:v>5.5E-2</c:v>
                </c:pt>
                <c:pt idx="55">
                  <c:v>5.4000000000000006E-2</c:v>
                </c:pt>
                <c:pt idx="56">
                  <c:v>5.4000000000000006E-2</c:v>
                </c:pt>
                <c:pt idx="57">
                  <c:v>5.5E-2</c:v>
                </c:pt>
                <c:pt idx="58">
                  <c:v>5.4000000000000006E-2</c:v>
                </c:pt>
                <c:pt idx="59">
                  <c:v>5.4000000000000006E-2</c:v>
                </c:pt>
                <c:pt idx="60">
                  <c:v>5.2999999999999999E-2</c:v>
                </c:pt>
                <c:pt idx="61">
                  <c:v>5.4000000000000006E-2</c:v>
                </c:pt>
                <c:pt idx="62">
                  <c:v>5.2000000000000005E-2</c:v>
                </c:pt>
                <c:pt idx="63">
                  <c:v>5.2000000000000005E-2</c:v>
                </c:pt>
                <c:pt idx="64">
                  <c:v>5.0999999999999997E-2</c:v>
                </c:pt>
                <c:pt idx="65">
                  <c:v>0.05</c:v>
                </c:pt>
                <c:pt idx="66">
                  <c:v>0.05</c:v>
                </c:pt>
                <c:pt idx="67">
                  <c:v>4.9000000000000002E-2</c:v>
                </c:pt>
                <c:pt idx="68">
                  <c:v>0.05</c:v>
                </c:pt>
                <c:pt idx="69">
                  <c:v>0.05</c:v>
                </c:pt>
                <c:pt idx="70">
                  <c:v>0.05</c:v>
                </c:pt>
                <c:pt idx="71">
                  <c:v>4.9000000000000002E-2</c:v>
                </c:pt>
                <c:pt idx="72">
                  <c:v>4.7E-2</c:v>
                </c:pt>
                <c:pt idx="73">
                  <c:v>4.8000000000000001E-2</c:v>
                </c:pt>
                <c:pt idx="74">
                  <c:v>4.7E-2</c:v>
                </c:pt>
                <c:pt idx="75">
                  <c:v>4.7E-2</c:v>
                </c:pt>
                <c:pt idx="76">
                  <c:v>4.5999999999999999E-2</c:v>
                </c:pt>
                <c:pt idx="77">
                  <c:v>4.5999999999999999E-2</c:v>
                </c:pt>
                <c:pt idx="78">
                  <c:v>4.7E-2</c:v>
                </c:pt>
                <c:pt idx="79">
                  <c:v>4.7E-2</c:v>
                </c:pt>
                <c:pt idx="80">
                  <c:v>4.4999999999999998E-2</c:v>
                </c:pt>
                <c:pt idx="81">
                  <c:v>4.4000000000000004E-2</c:v>
                </c:pt>
                <c:pt idx="82">
                  <c:v>4.4999999999999998E-2</c:v>
                </c:pt>
                <c:pt idx="83">
                  <c:v>4.4000000000000004E-2</c:v>
                </c:pt>
                <c:pt idx="84">
                  <c:v>4.5999999999999999E-2</c:v>
                </c:pt>
                <c:pt idx="85">
                  <c:v>4.4999999999999998E-2</c:v>
                </c:pt>
                <c:pt idx="86">
                  <c:v>4.4000000000000004E-2</c:v>
                </c:pt>
                <c:pt idx="87">
                  <c:v>4.4999999999999998E-2</c:v>
                </c:pt>
                <c:pt idx="88">
                  <c:v>4.4000000000000004E-2</c:v>
                </c:pt>
                <c:pt idx="89">
                  <c:v>4.5999999999999999E-2</c:v>
                </c:pt>
                <c:pt idx="90">
                  <c:v>4.7E-2</c:v>
                </c:pt>
                <c:pt idx="91">
                  <c:v>4.5999999999999999E-2</c:v>
                </c:pt>
                <c:pt idx="92">
                  <c:v>4.7E-2</c:v>
                </c:pt>
                <c:pt idx="93">
                  <c:v>4.7E-2</c:v>
                </c:pt>
                <c:pt idx="94">
                  <c:v>4.7E-2</c:v>
                </c:pt>
                <c:pt idx="95">
                  <c:v>0.05</c:v>
                </c:pt>
                <c:pt idx="96">
                  <c:v>0.05</c:v>
                </c:pt>
                <c:pt idx="97">
                  <c:v>4.9000000000000002E-2</c:v>
                </c:pt>
                <c:pt idx="98">
                  <c:v>5.0999999999999997E-2</c:v>
                </c:pt>
                <c:pt idx="99">
                  <c:v>0.05</c:v>
                </c:pt>
                <c:pt idx="100">
                  <c:v>5.4000000000000006E-2</c:v>
                </c:pt>
                <c:pt idx="101">
                  <c:v>5.5999999999999994E-2</c:v>
                </c:pt>
                <c:pt idx="102">
                  <c:v>5.7999999999999996E-2</c:v>
                </c:pt>
                <c:pt idx="103">
                  <c:v>6.0999999999999999E-2</c:v>
                </c:pt>
                <c:pt idx="104">
                  <c:v>6.0999999999999999E-2</c:v>
                </c:pt>
                <c:pt idx="105">
                  <c:v>6.5000000000000002E-2</c:v>
                </c:pt>
                <c:pt idx="106">
                  <c:v>6.8000000000000005E-2</c:v>
                </c:pt>
                <c:pt idx="107">
                  <c:v>7.2999999999999995E-2</c:v>
                </c:pt>
                <c:pt idx="108">
                  <c:v>7.8E-2</c:v>
                </c:pt>
                <c:pt idx="109">
                  <c:v>8.3000000000000004E-2</c:v>
                </c:pt>
                <c:pt idx="110">
                  <c:v>8.6999999999999994E-2</c:v>
                </c:pt>
                <c:pt idx="111">
                  <c:v>0.09</c:v>
                </c:pt>
                <c:pt idx="112">
                  <c:v>9.4E-2</c:v>
                </c:pt>
                <c:pt idx="113">
                  <c:v>9.5000000000000001E-2</c:v>
                </c:pt>
                <c:pt idx="114">
                  <c:v>9.5000000000000001E-2</c:v>
                </c:pt>
                <c:pt idx="115">
                  <c:v>9.6000000000000002E-2</c:v>
                </c:pt>
                <c:pt idx="116">
                  <c:v>9.8000000000000004E-2</c:v>
                </c:pt>
                <c:pt idx="117">
                  <c:v>0.1</c:v>
                </c:pt>
                <c:pt idx="118">
                  <c:v>9.9000000000000005E-2</c:v>
                </c:pt>
                <c:pt idx="119">
                  <c:v>9.9000000000000005E-2</c:v>
                </c:pt>
                <c:pt idx="120">
                  <c:v>9.8000000000000004E-2</c:v>
                </c:pt>
                <c:pt idx="121">
                  <c:v>9.8000000000000004E-2</c:v>
                </c:pt>
                <c:pt idx="122">
                  <c:v>9.9000000000000005E-2</c:v>
                </c:pt>
                <c:pt idx="123">
                  <c:v>9.9000000000000005E-2</c:v>
                </c:pt>
                <c:pt idx="124">
                  <c:v>9.6000000000000002E-2</c:v>
                </c:pt>
                <c:pt idx="125">
                  <c:v>9.4E-2</c:v>
                </c:pt>
                <c:pt idx="126">
                  <c:v>9.4E-2</c:v>
                </c:pt>
                <c:pt idx="127">
                  <c:v>9.5000000000000001E-2</c:v>
                </c:pt>
                <c:pt idx="128">
                  <c:v>9.5000000000000001E-2</c:v>
                </c:pt>
                <c:pt idx="129">
                  <c:v>9.4E-2</c:v>
                </c:pt>
                <c:pt idx="130">
                  <c:v>9.8000000000000004E-2</c:v>
                </c:pt>
                <c:pt idx="131">
                  <c:v>9.3000000000000013E-2</c:v>
                </c:pt>
                <c:pt idx="132">
                  <c:v>9.0999999999999998E-2</c:v>
                </c:pt>
                <c:pt idx="133">
                  <c:v>0.09</c:v>
                </c:pt>
                <c:pt idx="134">
                  <c:v>0.09</c:v>
                </c:pt>
                <c:pt idx="135">
                  <c:v>9.0999999999999998E-2</c:v>
                </c:pt>
                <c:pt idx="136">
                  <c:v>0.09</c:v>
                </c:pt>
                <c:pt idx="137">
                  <c:v>9.0999999999999998E-2</c:v>
                </c:pt>
                <c:pt idx="138">
                  <c:v>0.09</c:v>
                </c:pt>
                <c:pt idx="139">
                  <c:v>0.09</c:v>
                </c:pt>
                <c:pt idx="140">
                  <c:v>0.09</c:v>
                </c:pt>
                <c:pt idx="141">
                  <c:v>8.8000000000000009E-2</c:v>
                </c:pt>
                <c:pt idx="142">
                  <c:v>8.5999999999999993E-2</c:v>
                </c:pt>
                <c:pt idx="143">
                  <c:v>8.5000000000000006E-2</c:v>
                </c:pt>
                <c:pt idx="144">
                  <c:v>8.3000000000000004E-2</c:v>
                </c:pt>
                <c:pt idx="145">
                  <c:v>8.3000000000000004E-2</c:v>
                </c:pt>
                <c:pt idx="146">
                  <c:v>8.199999999999999E-2</c:v>
                </c:pt>
                <c:pt idx="147">
                  <c:v>8.199999999999999E-2</c:v>
                </c:pt>
                <c:pt idx="148">
                  <c:v>8.199999999999999E-2</c:v>
                </c:pt>
                <c:pt idx="149">
                  <c:v>8.199999999999999E-2</c:v>
                </c:pt>
                <c:pt idx="150">
                  <c:v>8.199999999999999E-2</c:v>
                </c:pt>
                <c:pt idx="151">
                  <c:v>8.1000000000000003E-2</c:v>
                </c:pt>
                <c:pt idx="152">
                  <c:v>7.8E-2</c:v>
                </c:pt>
                <c:pt idx="153">
                  <c:v>7.8E-2</c:v>
                </c:pt>
                <c:pt idx="154">
                  <c:v>7.6999999999999999E-2</c:v>
                </c:pt>
                <c:pt idx="155">
                  <c:v>7.9000000000000001E-2</c:v>
                </c:pt>
                <c:pt idx="156">
                  <c:v>0.08</c:v>
                </c:pt>
                <c:pt idx="157">
                  <c:v>7.6999999999999999E-2</c:v>
                </c:pt>
                <c:pt idx="158">
                  <c:v>7.4999999999999997E-2</c:v>
                </c:pt>
                <c:pt idx="159">
                  <c:v>7.5999999999999998E-2</c:v>
                </c:pt>
                <c:pt idx="160">
                  <c:v>7.4999999999999997E-2</c:v>
                </c:pt>
                <c:pt idx="161">
                  <c:v>7.4999999999999997E-2</c:v>
                </c:pt>
                <c:pt idx="162">
                  <c:v>7.2999999999999995E-2</c:v>
                </c:pt>
                <c:pt idx="163">
                  <c:v>7.2000000000000008E-2</c:v>
                </c:pt>
                <c:pt idx="164">
                  <c:v>7.2000000000000008E-2</c:v>
                </c:pt>
                <c:pt idx="165">
                  <c:v>7.2000000000000008E-2</c:v>
                </c:pt>
                <c:pt idx="166">
                  <c:v>6.9000000000000006E-2</c:v>
                </c:pt>
                <c:pt idx="167">
                  <c:v>6.7000000000000004E-2</c:v>
                </c:pt>
                <c:pt idx="168">
                  <c:v>6.6000000000000003E-2</c:v>
                </c:pt>
                <c:pt idx="169">
                  <c:v>6.7000000000000004E-2</c:v>
                </c:pt>
                <c:pt idx="170">
                  <c:v>6.7000000000000004E-2</c:v>
                </c:pt>
                <c:pt idx="171">
                  <c:v>6.3E-2</c:v>
                </c:pt>
                <c:pt idx="172">
                  <c:v>6.3E-2</c:v>
                </c:pt>
                <c:pt idx="173">
                  <c:v>6.0999999999999999E-2</c:v>
                </c:pt>
                <c:pt idx="174">
                  <c:v>6.2E-2</c:v>
                </c:pt>
                <c:pt idx="175">
                  <c:v>6.2E-2</c:v>
                </c:pt>
                <c:pt idx="176">
                  <c:v>5.9000000000000004E-2</c:v>
                </c:pt>
                <c:pt idx="177">
                  <c:v>5.7000000000000002E-2</c:v>
                </c:pt>
                <c:pt idx="178">
                  <c:v>5.7999999999999996E-2</c:v>
                </c:pt>
                <c:pt idx="179">
                  <c:v>5.5999999999999994E-2</c:v>
                </c:pt>
                <c:pt idx="180">
                  <c:v>5.7000000000000002E-2</c:v>
                </c:pt>
                <c:pt idx="181">
                  <c:v>5.5E-2</c:v>
                </c:pt>
                <c:pt idx="182">
                  <c:v>5.5E-2</c:v>
                </c:pt>
                <c:pt idx="183">
                  <c:v>5.4000000000000006E-2</c:v>
                </c:pt>
                <c:pt idx="184">
                  <c:v>5.5E-2</c:v>
                </c:pt>
                <c:pt idx="185">
                  <c:v>5.2999999999999999E-2</c:v>
                </c:pt>
                <c:pt idx="186">
                  <c:v>5.2000000000000005E-2</c:v>
                </c:pt>
                <c:pt idx="187">
                  <c:v>5.0999999999999997E-2</c:v>
                </c:pt>
                <c:pt idx="188">
                  <c:v>0.05</c:v>
                </c:pt>
                <c:pt idx="189">
                  <c:v>0.05</c:v>
                </c:pt>
                <c:pt idx="190">
                  <c:v>0.05</c:v>
                </c:pt>
                <c:pt idx="191">
                  <c:v>0.05</c:v>
                </c:pt>
                <c:pt idx="192">
                  <c:v>4.9000000000000002E-2</c:v>
                </c:pt>
                <c:pt idx="193">
                  <c:v>4.9000000000000002E-2</c:v>
                </c:pt>
                <c:pt idx="194">
                  <c:v>0.05</c:v>
                </c:pt>
                <c:pt idx="195">
                  <c:v>0.05</c:v>
                </c:pt>
                <c:pt idx="196">
                  <c:v>4.7E-2</c:v>
                </c:pt>
                <c:pt idx="197">
                  <c:v>4.9000000000000002E-2</c:v>
                </c:pt>
                <c:pt idx="198">
                  <c:v>4.9000000000000002E-2</c:v>
                </c:pt>
                <c:pt idx="199">
                  <c:v>4.9000000000000002E-2</c:v>
                </c:pt>
                <c:pt idx="200">
                  <c:v>0.05</c:v>
                </c:pt>
                <c:pt idx="201">
                  <c:v>4.9000000000000002E-2</c:v>
                </c:pt>
                <c:pt idx="202">
                  <c:v>4.5999999999999999E-2</c:v>
                </c:pt>
                <c:pt idx="203">
                  <c:v>4.7E-2</c:v>
                </c:pt>
                <c:pt idx="204">
                  <c:v>4.8000000000000001E-2</c:v>
                </c:pt>
                <c:pt idx="205">
                  <c:v>4.7E-2</c:v>
                </c:pt>
                <c:pt idx="206">
                  <c:v>4.4999999999999998E-2</c:v>
                </c:pt>
                <c:pt idx="207">
                  <c:v>4.4000000000000004E-2</c:v>
                </c:pt>
                <c:pt idx="208">
                  <c:v>4.2999999999999997E-2</c:v>
                </c:pt>
                <c:pt idx="209">
                  <c:v>4.2999999999999997E-2</c:v>
                </c:pt>
                <c:pt idx="210">
                  <c:v>4.2999999999999997E-2</c:v>
                </c:pt>
                <c:pt idx="211">
                  <c:v>4.4000000000000004E-2</c:v>
                </c:pt>
                <c:pt idx="212">
                  <c:v>4.2000000000000003E-2</c:v>
                </c:pt>
                <c:pt idx="213">
                  <c:v>4.0999999999999995E-2</c:v>
                </c:pt>
                <c:pt idx="214">
                  <c:v>4.0999999999999995E-2</c:v>
                </c:pt>
                <c:pt idx="215">
                  <c:v>4.0999999999999995E-2</c:v>
                </c:pt>
                <c:pt idx="216">
                  <c:v>4.0999999999999995E-2</c:v>
                </c:pt>
                <c:pt idx="217">
                  <c:v>4.0999999999999995E-2</c:v>
                </c:pt>
                <c:pt idx="218">
                  <c:v>4.0999999999999995E-2</c:v>
                </c:pt>
                <c:pt idx="219">
                  <c:v>3.9E-2</c:v>
                </c:pt>
                <c:pt idx="220">
                  <c:v>3.7999999999999999E-2</c:v>
                </c:pt>
                <c:pt idx="221">
                  <c:v>0.04</c:v>
                </c:pt>
                <c:pt idx="222">
                  <c:v>3.9E-2</c:v>
                </c:pt>
                <c:pt idx="223">
                  <c:v>3.9E-2</c:v>
                </c:pt>
                <c:pt idx="224">
                  <c:v>3.7000000000000005E-2</c:v>
                </c:pt>
                <c:pt idx="225">
                  <c:v>3.7000000000000005E-2</c:v>
                </c:pt>
                <c:pt idx="226">
                  <c:v>3.6999999999999998E-2</c:v>
                </c:pt>
                <c:pt idx="227">
                  <c:v>3.9E-2</c:v>
                </c:pt>
                <c:pt idx="228">
                  <c:v>0.04</c:v>
                </c:pt>
                <c:pt idx="229">
                  <c:v>3.7999999999999999E-2</c:v>
                </c:pt>
                <c:pt idx="230">
                  <c:v>3.7999999999999999E-2</c:v>
                </c:pt>
              </c:numCache>
            </c:numRef>
          </c:val>
          <c:smooth val="0"/>
          <c:extLst>
            <c:ext xmlns:c16="http://schemas.microsoft.com/office/drawing/2014/chart" uri="{C3380CC4-5D6E-409C-BE32-E72D297353CC}">
              <c16:uniqueId val="{00000000-E952-4FEA-86D6-EEFFCA74D693}"/>
            </c:ext>
          </c:extLst>
        </c:ser>
        <c:ser>
          <c:idx val="1"/>
          <c:order val="1"/>
          <c:tx>
            <c:strRef>
              <c:f>Sheet1!$C$1</c:f>
              <c:strCache>
                <c:ptCount val="1"/>
                <c:pt idx="0">
                  <c:v>Forecast</c:v>
                </c:pt>
              </c:strCache>
            </c:strRef>
          </c:tx>
          <c:spPr>
            <a:ln w="28575" cap="rnd">
              <a:solidFill>
                <a:srgbClr val="00B050"/>
              </a:solidFill>
              <a:round/>
            </a:ln>
            <a:effectLst/>
          </c:spPr>
          <c:marker>
            <c:symbol val="none"/>
          </c:marker>
          <c:cat>
            <c:numRef>
              <c:f>Sheet1!$A$2:$A$241</c:f>
              <c:numCache>
                <c:formatCode>d\-mmm\-yy</c:formatCode>
                <c:ptCount val="240"/>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numCache>
            </c:numRef>
          </c:cat>
          <c:val>
            <c:numRef>
              <c:f>Sheet1!$C$2:$C$241</c:f>
              <c:numCache>
                <c:formatCode>General</c:formatCode>
                <c:ptCount val="240"/>
                <c:pt idx="230" formatCode="0.0%">
                  <c:v>3.7999999999999999E-2</c:v>
                </c:pt>
                <c:pt idx="231" formatCode="0.0%">
                  <c:v>3.5999999999999997E-2</c:v>
                </c:pt>
                <c:pt idx="232" formatCode="0.0%">
                  <c:v>3.5999999999999997E-2</c:v>
                </c:pt>
                <c:pt idx="233" formatCode="0.0%">
                  <c:v>3.5999999999999997E-2</c:v>
                </c:pt>
                <c:pt idx="234" formatCode="0.0%">
                  <c:v>3.5000000000000003E-2</c:v>
                </c:pt>
                <c:pt idx="235" formatCode="0.0%">
                  <c:v>3.5000000000000003E-2</c:v>
                </c:pt>
                <c:pt idx="236" formatCode="0.0%">
                  <c:v>3.5000000000000003E-2</c:v>
                </c:pt>
                <c:pt idx="237" formatCode="0.0%">
                  <c:v>3.5000000000000003E-2</c:v>
                </c:pt>
                <c:pt idx="238" formatCode="0.0%">
                  <c:v>3.5000000000000003E-2</c:v>
                </c:pt>
                <c:pt idx="239" formatCode="0.0%">
                  <c:v>3.5000000000000003E-2</c:v>
                </c:pt>
              </c:numCache>
            </c:numRef>
          </c:val>
          <c:smooth val="0"/>
          <c:extLst>
            <c:ext xmlns:c16="http://schemas.microsoft.com/office/drawing/2014/chart" uri="{C3380CC4-5D6E-409C-BE32-E72D297353CC}">
              <c16:uniqueId val="{00000000-3217-415C-9109-A4CAD113735C}"/>
            </c:ext>
          </c:extLst>
        </c:ser>
        <c:ser>
          <c:idx val="2"/>
          <c:order val="2"/>
          <c:tx>
            <c:strRef>
              <c:f>Sheet1!$D$1</c:f>
              <c:strCache>
                <c:ptCount val="1"/>
                <c:pt idx="0">
                  <c:v>Column1</c:v>
                </c:pt>
              </c:strCache>
            </c:strRef>
          </c:tx>
          <c:spPr>
            <a:ln w="28575" cap="rnd">
              <a:solidFill>
                <a:schemeClr val="accent3"/>
              </a:solidFill>
              <a:round/>
            </a:ln>
            <a:effectLst/>
          </c:spPr>
          <c:marker>
            <c:symbol val="none"/>
          </c:marker>
          <c:cat>
            <c:numRef>
              <c:f>Sheet1!$A$2:$A$241</c:f>
              <c:numCache>
                <c:formatCode>d\-mmm\-yy</c:formatCode>
                <c:ptCount val="240"/>
                <c:pt idx="0">
                  <c:v>36556</c:v>
                </c:pt>
                <c:pt idx="1">
                  <c:v>36585</c:v>
                </c:pt>
                <c:pt idx="2">
                  <c:v>36616</c:v>
                </c:pt>
                <c:pt idx="3">
                  <c:v>36646</c:v>
                </c:pt>
                <c:pt idx="4">
                  <c:v>36677</c:v>
                </c:pt>
                <c:pt idx="5">
                  <c:v>36707</c:v>
                </c:pt>
                <c:pt idx="6">
                  <c:v>36738</c:v>
                </c:pt>
                <c:pt idx="7">
                  <c:v>36769</c:v>
                </c:pt>
                <c:pt idx="8">
                  <c:v>36799</c:v>
                </c:pt>
                <c:pt idx="9">
                  <c:v>36830</c:v>
                </c:pt>
                <c:pt idx="10">
                  <c:v>36860</c:v>
                </c:pt>
                <c:pt idx="11">
                  <c:v>36891</c:v>
                </c:pt>
                <c:pt idx="12">
                  <c:v>36922</c:v>
                </c:pt>
                <c:pt idx="13">
                  <c:v>36950</c:v>
                </c:pt>
                <c:pt idx="14">
                  <c:v>36981</c:v>
                </c:pt>
                <c:pt idx="15">
                  <c:v>37011</c:v>
                </c:pt>
                <c:pt idx="16">
                  <c:v>37042</c:v>
                </c:pt>
                <c:pt idx="17">
                  <c:v>37072</c:v>
                </c:pt>
                <c:pt idx="18">
                  <c:v>37103</c:v>
                </c:pt>
                <c:pt idx="19">
                  <c:v>37134</c:v>
                </c:pt>
                <c:pt idx="20">
                  <c:v>37164</c:v>
                </c:pt>
                <c:pt idx="21">
                  <c:v>37195</c:v>
                </c:pt>
                <c:pt idx="22">
                  <c:v>37225</c:v>
                </c:pt>
                <c:pt idx="23">
                  <c:v>37256</c:v>
                </c:pt>
                <c:pt idx="24">
                  <c:v>37287</c:v>
                </c:pt>
                <c:pt idx="25">
                  <c:v>37315</c:v>
                </c:pt>
                <c:pt idx="26">
                  <c:v>37346</c:v>
                </c:pt>
                <c:pt idx="27">
                  <c:v>37376</c:v>
                </c:pt>
                <c:pt idx="28">
                  <c:v>37407</c:v>
                </c:pt>
                <c:pt idx="29">
                  <c:v>37437</c:v>
                </c:pt>
                <c:pt idx="30">
                  <c:v>37468</c:v>
                </c:pt>
                <c:pt idx="31">
                  <c:v>37499</c:v>
                </c:pt>
                <c:pt idx="32">
                  <c:v>37529</c:v>
                </c:pt>
                <c:pt idx="33">
                  <c:v>37560</c:v>
                </c:pt>
                <c:pt idx="34">
                  <c:v>37590</c:v>
                </c:pt>
                <c:pt idx="35">
                  <c:v>37621</c:v>
                </c:pt>
                <c:pt idx="36">
                  <c:v>37652</c:v>
                </c:pt>
                <c:pt idx="37">
                  <c:v>37680</c:v>
                </c:pt>
                <c:pt idx="38">
                  <c:v>37711</c:v>
                </c:pt>
                <c:pt idx="39">
                  <c:v>37741</c:v>
                </c:pt>
                <c:pt idx="40">
                  <c:v>37772</c:v>
                </c:pt>
                <c:pt idx="41">
                  <c:v>37802</c:v>
                </c:pt>
                <c:pt idx="42">
                  <c:v>37833</c:v>
                </c:pt>
                <c:pt idx="43">
                  <c:v>37864</c:v>
                </c:pt>
                <c:pt idx="44">
                  <c:v>37894</c:v>
                </c:pt>
                <c:pt idx="45">
                  <c:v>37925</c:v>
                </c:pt>
                <c:pt idx="46">
                  <c:v>37955</c:v>
                </c:pt>
                <c:pt idx="47">
                  <c:v>37986</c:v>
                </c:pt>
                <c:pt idx="48">
                  <c:v>38017</c:v>
                </c:pt>
                <c:pt idx="49">
                  <c:v>38046</c:v>
                </c:pt>
                <c:pt idx="50">
                  <c:v>38077</c:v>
                </c:pt>
                <c:pt idx="51">
                  <c:v>38107</c:v>
                </c:pt>
                <c:pt idx="52">
                  <c:v>38138</c:v>
                </c:pt>
                <c:pt idx="53">
                  <c:v>38168</c:v>
                </c:pt>
                <c:pt idx="54">
                  <c:v>38199</c:v>
                </c:pt>
                <c:pt idx="55">
                  <c:v>38230</c:v>
                </c:pt>
                <c:pt idx="56">
                  <c:v>38260</c:v>
                </c:pt>
                <c:pt idx="57">
                  <c:v>38291</c:v>
                </c:pt>
                <c:pt idx="58">
                  <c:v>38321</c:v>
                </c:pt>
                <c:pt idx="59">
                  <c:v>38352</c:v>
                </c:pt>
                <c:pt idx="60">
                  <c:v>38383</c:v>
                </c:pt>
                <c:pt idx="61">
                  <c:v>38411</c:v>
                </c:pt>
                <c:pt idx="62">
                  <c:v>38442</c:v>
                </c:pt>
                <c:pt idx="63">
                  <c:v>38472</c:v>
                </c:pt>
                <c:pt idx="64">
                  <c:v>38503</c:v>
                </c:pt>
                <c:pt idx="65">
                  <c:v>38533</c:v>
                </c:pt>
                <c:pt idx="66">
                  <c:v>38564</c:v>
                </c:pt>
                <c:pt idx="67">
                  <c:v>38595</c:v>
                </c:pt>
                <c:pt idx="68">
                  <c:v>38625</c:v>
                </c:pt>
                <c:pt idx="69">
                  <c:v>38656</c:v>
                </c:pt>
                <c:pt idx="70">
                  <c:v>38686</c:v>
                </c:pt>
                <c:pt idx="71">
                  <c:v>38717</c:v>
                </c:pt>
                <c:pt idx="72">
                  <c:v>38748</c:v>
                </c:pt>
                <c:pt idx="73">
                  <c:v>38776</c:v>
                </c:pt>
                <c:pt idx="74">
                  <c:v>38807</c:v>
                </c:pt>
                <c:pt idx="75">
                  <c:v>38837</c:v>
                </c:pt>
                <c:pt idx="76">
                  <c:v>38868</c:v>
                </c:pt>
                <c:pt idx="77">
                  <c:v>38898</c:v>
                </c:pt>
                <c:pt idx="78">
                  <c:v>38929</c:v>
                </c:pt>
                <c:pt idx="79">
                  <c:v>38960</c:v>
                </c:pt>
                <c:pt idx="80">
                  <c:v>38990</c:v>
                </c:pt>
                <c:pt idx="81">
                  <c:v>39021</c:v>
                </c:pt>
                <c:pt idx="82">
                  <c:v>39051</c:v>
                </c:pt>
                <c:pt idx="83">
                  <c:v>39082</c:v>
                </c:pt>
                <c:pt idx="84">
                  <c:v>39113</c:v>
                </c:pt>
                <c:pt idx="85">
                  <c:v>39141</c:v>
                </c:pt>
                <c:pt idx="86">
                  <c:v>39172</c:v>
                </c:pt>
                <c:pt idx="87">
                  <c:v>39202</c:v>
                </c:pt>
                <c:pt idx="88">
                  <c:v>39233</c:v>
                </c:pt>
                <c:pt idx="89">
                  <c:v>39263</c:v>
                </c:pt>
                <c:pt idx="90">
                  <c:v>39294</c:v>
                </c:pt>
                <c:pt idx="91">
                  <c:v>39325</c:v>
                </c:pt>
                <c:pt idx="92">
                  <c:v>39355</c:v>
                </c:pt>
                <c:pt idx="93">
                  <c:v>39386</c:v>
                </c:pt>
                <c:pt idx="94">
                  <c:v>39416</c:v>
                </c:pt>
                <c:pt idx="95">
                  <c:v>39447</c:v>
                </c:pt>
                <c:pt idx="96">
                  <c:v>39478</c:v>
                </c:pt>
                <c:pt idx="97">
                  <c:v>39507</c:v>
                </c:pt>
                <c:pt idx="98">
                  <c:v>39538</c:v>
                </c:pt>
                <c:pt idx="99">
                  <c:v>39568</c:v>
                </c:pt>
                <c:pt idx="100">
                  <c:v>39599</c:v>
                </c:pt>
                <c:pt idx="101">
                  <c:v>39629</c:v>
                </c:pt>
                <c:pt idx="102">
                  <c:v>39660</c:v>
                </c:pt>
                <c:pt idx="103">
                  <c:v>39691</c:v>
                </c:pt>
                <c:pt idx="104">
                  <c:v>39721</c:v>
                </c:pt>
                <c:pt idx="105">
                  <c:v>39752</c:v>
                </c:pt>
                <c:pt idx="106">
                  <c:v>39782</c:v>
                </c:pt>
                <c:pt idx="107">
                  <c:v>39813</c:v>
                </c:pt>
                <c:pt idx="108">
                  <c:v>39844</c:v>
                </c:pt>
                <c:pt idx="109">
                  <c:v>39872</c:v>
                </c:pt>
                <c:pt idx="110">
                  <c:v>39903</c:v>
                </c:pt>
                <c:pt idx="111">
                  <c:v>39933</c:v>
                </c:pt>
                <c:pt idx="112">
                  <c:v>39964</c:v>
                </c:pt>
                <c:pt idx="113">
                  <c:v>39994</c:v>
                </c:pt>
                <c:pt idx="114">
                  <c:v>40025</c:v>
                </c:pt>
                <c:pt idx="115">
                  <c:v>40056</c:v>
                </c:pt>
                <c:pt idx="116">
                  <c:v>40086</c:v>
                </c:pt>
                <c:pt idx="117">
                  <c:v>40117</c:v>
                </c:pt>
                <c:pt idx="118">
                  <c:v>40147</c:v>
                </c:pt>
                <c:pt idx="119">
                  <c:v>40178</c:v>
                </c:pt>
                <c:pt idx="120">
                  <c:v>40209</c:v>
                </c:pt>
                <c:pt idx="121">
                  <c:v>40237</c:v>
                </c:pt>
                <c:pt idx="122">
                  <c:v>40268</c:v>
                </c:pt>
                <c:pt idx="123">
                  <c:v>40298</c:v>
                </c:pt>
                <c:pt idx="124">
                  <c:v>40329</c:v>
                </c:pt>
                <c:pt idx="125">
                  <c:v>40359</c:v>
                </c:pt>
                <c:pt idx="126">
                  <c:v>40390</c:v>
                </c:pt>
                <c:pt idx="127">
                  <c:v>40421</c:v>
                </c:pt>
                <c:pt idx="128">
                  <c:v>40451</c:v>
                </c:pt>
                <c:pt idx="129">
                  <c:v>40482</c:v>
                </c:pt>
                <c:pt idx="130">
                  <c:v>40512</c:v>
                </c:pt>
                <c:pt idx="131">
                  <c:v>40543</c:v>
                </c:pt>
                <c:pt idx="132">
                  <c:v>40574</c:v>
                </c:pt>
                <c:pt idx="133">
                  <c:v>40602</c:v>
                </c:pt>
                <c:pt idx="134">
                  <c:v>40633</c:v>
                </c:pt>
                <c:pt idx="135">
                  <c:v>40663</c:v>
                </c:pt>
                <c:pt idx="136">
                  <c:v>40694</c:v>
                </c:pt>
                <c:pt idx="137">
                  <c:v>40724</c:v>
                </c:pt>
                <c:pt idx="138">
                  <c:v>40755</c:v>
                </c:pt>
                <c:pt idx="139">
                  <c:v>40786</c:v>
                </c:pt>
                <c:pt idx="140">
                  <c:v>40816</c:v>
                </c:pt>
                <c:pt idx="141">
                  <c:v>40847</c:v>
                </c:pt>
                <c:pt idx="142">
                  <c:v>40877</c:v>
                </c:pt>
                <c:pt idx="143">
                  <c:v>40908</c:v>
                </c:pt>
                <c:pt idx="144">
                  <c:v>40939</c:v>
                </c:pt>
                <c:pt idx="145">
                  <c:v>40968</c:v>
                </c:pt>
                <c:pt idx="146">
                  <c:v>40999</c:v>
                </c:pt>
                <c:pt idx="147">
                  <c:v>41029</c:v>
                </c:pt>
                <c:pt idx="148">
                  <c:v>41060</c:v>
                </c:pt>
                <c:pt idx="149">
                  <c:v>41090</c:v>
                </c:pt>
                <c:pt idx="150">
                  <c:v>41121</c:v>
                </c:pt>
                <c:pt idx="151">
                  <c:v>41152</c:v>
                </c:pt>
                <c:pt idx="152">
                  <c:v>41182</c:v>
                </c:pt>
                <c:pt idx="153">
                  <c:v>41213</c:v>
                </c:pt>
                <c:pt idx="154">
                  <c:v>41243</c:v>
                </c:pt>
                <c:pt idx="155">
                  <c:v>41274</c:v>
                </c:pt>
                <c:pt idx="156">
                  <c:v>41305</c:v>
                </c:pt>
                <c:pt idx="157">
                  <c:v>41333</c:v>
                </c:pt>
                <c:pt idx="158">
                  <c:v>41364</c:v>
                </c:pt>
                <c:pt idx="159">
                  <c:v>41394</c:v>
                </c:pt>
                <c:pt idx="160">
                  <c:v>41425</c:v>
                </c:pt>
                <c:pt idx="161">
                  <c:v>41455</c:v>
                </c:pt>
                <c:pt idx="162">
                  <c:v>41486</c:v>
                </c:pt>
                <c:pt idx="163">
                  <c:v>41517</c:v>
                </c:pt>
                <c:pt idx="164">
                  <c:v>41547</c:v>
                </c:pt>
                <c:pt idx="165">
                  <c:v>41578</c:v>
                </c:pt>
                <c:pt idx="166">
                  <c:v>41608</c:v>
                </c:pt>
                <c:pt idx="167">
                  <c:v>41639</c:v>
                </c:pt>
                <c:pt idx="168">
                  <c:v>41670</c:v>
                </c:pt>
                <c:pt idx="169">
                  <c:v>41698</c:v>
                </c:pt>
                <c:pt idx="170">
                  <c:v>41729</c:v>
                </c:pt>
                <c:pt idx="171">
                  <c:v>41759</c:v>
                </c:pt>
                <c:pt idx="172">
                  <c:v>41790</c:v>
                </c:pt>
                <c:pt idx="173">
                  <c:v>41820</c:v>
                </c:pt>
                <c:pt idx="174">
                  <c:v>41851</c:v>
                </c:pt>
                <c:pt idx="175">
                  <c:v>41882</c:v>
                </c:pt>
                <c:pt idx="176">
                  <c:v>41912</c:v>
                </c:pt>
                <c:pt idx="177">
                  <c:v>41943</c:v>
                </c:pt>
                <c:pt idx="178">
                  <c:v>41973</c:v>
                </c:pt>
                <c:pt idx="179">
                  <c:v>42004</c:v>
                </c:pt>
                <c:pt idx="180">
                  <c:v>42035</c:v>
                </c:pt>
                <c:pt idx="181">
                  <c:v>42063</c:v>
                </c:pt>
                <c:pt idx="182">
                  <c:v>42094</c:v>
                </c:pt>
                <c:pt idx="183">
                  <c:v>42124</c:v>
                </c:pt>
                <c:pt idx="184">
                  <c:v>42155</c:v>
                </c:pt>
                <c:pt idx="185">
                  <c:v>42185</c:v>
                </c:pt>
                <c:pt idx="186">
                  <c:v>42216</c:v>
                </c:pt>
                <c:pt idx="187">
                  <c:v>42247</c:v>
                </c:pt>
                <c:pt idx="188">
                  <c:v>42277</c:v>
                </c:pt>
                <c:pt idx="189">
                  <c:v>42308</c:v>
                </c:pt>
                <c:pt idx="190">
                  <c:v>42338</c:v>
                </c:pt>
                <c:pt idx="191">
                  <c:v>42369</c:v>
                </c:pt>
                <c:pt idx="192">
                  <c:v>42400</c:v>
                </c:pt>
                <c:pt idx="193">
                  <c:v>42429</c:v>
                </c:pt>
                <c:pt idx="194">
                  <c:v>42460</c:v>
                </c:pt>
                <c:pt idx="195">
                  <c:v>42490</c:v>
                </c:pt>
                <c:pt idx="196">
                  <c:v>42521</c:v>
                </c:pt>
                <c:pt idx="197">
                  <c:v>42551</c:v>
                </c:pt>
                <c:pt idx="198">
                  <c:v>42582</c:v>
                </c:pt>
                <c:pt idx="199">
                  <c:v>42613</c:v>
                </c:pt>
                <c:pt idx="200">
                  <c:v>42643</c:v>
                </c:pt>
                <c:pt idx="201">
                  <c:v>42674</c:v>
                </c:pt>
                <c:pt idx="202">
                  <c:v>42704</c:v>
                </c:pt>
                <c:pt idx="203">
                  <c:v>42735</c:v>
                </c:pt>
                <c:pt idx="204">
                  <c:v>42766</c:v>
                </c:pt>
                <c:pt idx="205">
                  <c:v>42794</c:v>
                </c:pt>
                <c:pt idx="206">
                  <c:v>42825</c:v>
                </c:pt>
                <c:pt idx="207">
                  <c:v>42855</c:v>
                </c:pt>
                <c:pt idx="208">
                  <c:v>42886</c:v>
                </c:pt>
                <c:pt idx="209">
                  <c:v>42916</c:v>
                </c:pt>
                <c:pt idx="210">
                  <c:v>42947</c:v>
                </c:pt>
                <c:pt idx="211">
                  <c:v>42978</c:v>
                </c:pt>
                <c:pt idx="212">
                  <c:v>43008</c:v>
                </c:pt>
                <c:pt idx="213">
                  <c:v>43039</c:v>
                </c:pt>
                <c:pt idx="214">
                  <c:v>43069</c:v>
                </c:pt>
                <c:pt idx="215">
                  <c:v>43100</c:v>
                </c:pt>
                <c:pt idx="216">
                  <c:v>43131</c:v>
                </c:pt>
                <c:pt idx="217">
                  <c:v>43159</c:v>
                </c:pt>
                <c:pt idx="218">
                  <c:v>43190</c:v>
                </c:pt>
                <c:pt idx="219">
                  <c:v>43220</c:v>
                </c:pt>
                <c:pt idx="220">
                  <c:v>43251</c:v>
                </c:pt>
                <c:pt idx="221">
                  <c:v>43281</c:v>
                </c:pt>
                <c:pt idx="222">
                  <c:v>43312</c:v>
                </c:pt>
                <c:pt idx="223">
                  <c:v>43343</c:v>
                </c:pt>
                <c:pt idx="224">
                  <c:v>43373</c:v>
                </c:pt>
                <c:pt idx="225">
                  <c:v>43404</c:v>
                </c:pt>
                <c:pt idx="226">
                  <c:v>43434</c:v>
                </c:pt>
                <c:pt idx="227">
                  <c:v>43465</c:v>
                </c:pt>
                <c:pt idx="228">
                  <c:v>43496</c:v>
                </c:pt>
                <c:pt idx="229">
                  <c:v>43524</c:v>
                </c:pt>
                <c:pt idx="230">
                  <c:v>43555</c:v>
                </c:pt>
                <c:pt idx="231">
                  <c:v>43585</c:v>
                </c:pt>
                <c:pt idx="232">
                  <c:v>43616</c:v>
                </c:pt>
                <c:pt idx="233">
                  <c:v>43646</c:v>
                </c:pt>
                <c:pt idx="234">
                  <c:v>43677</c:v>
                </c:pt>
                <c:pt idx="235">
                  <c:v>43708</c:v>
                </c:pt>
                <c:pt idx="236">
                  <c:v>43738</c:v>
                </c:pt>
                <c:pt idx="237">
                  <c:v>43769</c:v>
                </c:pt>
                <c:pt idx="238">
                  <c:v>43799</c:v>
                </c:pt>
                <c:pt idx="239">
                  <c:v>43830</c:v>
                </c:pt>
              </c:numCache>
            </c:numRef>
          </c:cat>
          <c:val>
            <c:numRef>
              <c:f>Sheet1!$D$2:$D$241</c:f>
              <c:numCache>
                <c:formatCode>General</c:formatCode>
                <c:ptCount val="240"/>
              </c:numCache>
            </c:numRef>
          </c:val>
          <c:smooth val="0"/>
          <c:extLst>
            <c:ext xmlns:c16="http://schemas.microsoft.com/office/drawing/2014/chart" uri="{C3380CC4-5D6E-409C-BE32-E72D297353CC}">
              <c16:uniqueId val="{00000000-D8D4-4ABC-ABFE-F86783C34ACC}"/>
            </c:ext>
          </c:extLst>
        </c:ser>
        <c:dLbls>
          <c:showLegendKey val="0"/>
          <c:showVal val="0"/>
          <c:showCatName val="0"/>
          <c:showSerName val="0"/>
          <c:showPercent val="0"/>
          <c:showBubbleSize val="0"/>
        </c:dLbls>
        <c:smooth val="0"/>
        <c:axId val="432363608"/>
        <c:axId val="432367216"/>
      </c:lineChart>
      <c:dateAx>
        <c:axId val="432363608"/>
        <c:scaling>
          <c:orientation val="minMax"/>
        </c:scaling>
        <c:delete val="0"/>
        <c:axPos val="b"/>
        <c:numFmt formatCode="[$-409]mmm\-yy;@" sourceLinked="0"/>
        <c:majorTickMark val="out"/>
        <c:minorTickMark val="none"/>
        <c:tickLblPos val="nextTo"/>
        <c:spPr>
          <a:noFill/>
          <a:ln w="9525" cap="flat" cmpd="sng" algn="ctr">
            <a:solidFill>
              <a:schemeClr val="tx1">
                <a:lumMod val="50000"/>
              </a:schemeClr>
            </a:solidFill>
            <a:round/>
          </a:ln>
          <a:effectLst/>
        </c:spPr>
        <c:txPr>
          <a:bodyPr rot="-60000000" spcFirstLastPara="1" vertOverflow="ellipsis" vert="horz" wrap="square" anchor="ctr" anchorCtr="1"/>
          <a:lstStyle/>
          <a:p>
            <a:pPr algn="ctr">
              <a:defRPr sz="1200" b="0" i="0" u="none" strike="noStrike" kern="1200" baseline="0">
                <a:solidFill>
                  <a:schemeClr val="tx1"/>
                </a:solidFill>
                <a:latin typeface="Century Gothic" panose="020B0502020202020204" pitchFamily="34" charset="0"/>
                <a:ea typeface="+mn-ea"/>
                <a:cs typeface="+mn-cs"/>
              </a:defRPr>
            </a:pPr>
            <a:endParaRPr lang="en-US"/>
          </a:p>
        </c:txPr>
        <c:crossAx val="432367216"/>
        <c:crosses val="autoZero"/>
        <c:auto val="1"/>
        <c:lblOffset val="100"/>
        <c:baseTimeUnit val="months"/>
        <c:majorUnit val="47"/>
        <c:majorTimeUnit val="months"/>
      </c:dateAx>
      <c:valAx>
        <c:axId val="432367216"/>
        <c:scaling>
          <c:orientation val="minMax"/>
          <c:max val="0.1"/>
          <c:min val="3.0000000000000006E-2"/>
        </c:scaling>
        <c:delete val="0"/>
        <c:axPos val="l"/>
        <c:numFmt formatCode="0%" sourceLinked="0"/>
        <c:majorTickMark val="out"/>
        <c:minorTickMark val="none"/>
        <c:tickLblPos val="nextTo"/>
        <c:spPr>
          <a:noFill/>
          <a:ln>
            <a:solidFill>
              <a:srgbClr val="0070C0"/>
            </a:solidFill>
          </a:ln>
          <a:effectLst/>
        </c:spPr>
        <c:txPr>
          <a:bodyPr rot="-60000000" spcFirstLastPara="1" vertOverflow="ellipsis" vert="horz" wrap="square" anchor="ctr" anchorCtr="1"/>
          <a:lstStyle/>
          <a:p>
            <a:pPr algn="ctr">
              <a:defRPr sz="1200" b="0" i="0" u="none" strike="noStrike" kern="1200" baseline="0">
                <a:solidFill>
                  <a:srgbClr val="3B3838"/>
                </a:solidFill>
                <a:latin typeface="Century Gothic" panose="020B0502020202020204" pitchFamily="34" charset="0"/>
                <a:ea typeface="+mn-ea"/>
                <a:cs typeface="+mn-cs"/>
              </a:defRPr>
            </a:pPr>
            <a:endParaRPr lang="en-US"/>
          </a:p>
        </c:txPr>
        <c:crossAx val="43236360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49742519394688E-2"/>
          <c:y val="8.8977537568452503E-2"/>
          <c:w val="0.82892425759186117"/>
          <c:h val="0.78873671546429247"/>
        </c:manualLayout>
      </c:layout>
      <c:lineChart>
        <c:grouping val="standard"/>
        <c:varyColors val="0"/>
        <c:ser>
          <c:idx val="1"/>
          <c:order val="0"/>
          <c:tx>
            <c:strRef>
              <c:f>Sheet1!$D$1</c:f>
              <c:strCache>
                <c:ptCount val="1"/>
                <c:pt idx="0">
                  <c:v>Fed Target</c:v>
                </c:pt>
              </c:strCache>
            </c:strRef>
          </c:tx>
          <c:spPr>
            <a:ln w="9525" cap="rnd">
              <a:solidFill>
                <a:schemeClr val="accent2">
                  <a:lumMod val="20000"/>
                  <a:lumOff val="80000"/>
                </a:schemeClr>
              </a:solidFill>
              <a:round/>
            </a:ln>
            <a:effectLst/>
          </c:spPr>
          <c:marker>
            <c:symbol val="none"/>
          </c:marker>
          <c:cat>
            <c:numRef>
              <c:f>Sheet1!$A$2:$A$241</c:f>
              <c:numCache>
                <c:formatCode>mmm\-yy</c:formatCode>
                <c:ptCount val="24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numCache>
            </c:numRef>
          </c:cat>
          <c:val>
            <c:numRef>
              <c:f>Sheet1!$D$2:$D$241</c:f>
              <c:numCache>
                <c:formatCode>0.0%</c:formatCode>
                <c:ptCount val="24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numCache>
            </c:numRef>
          </c:val>
          <c:smooth val="0"/>
          <c:extLst>
            <c:ext xmlns:c16="http://schemas.microsoft.com/office/drawing/2014/chart" uri="{C3380CC4-5D6E-409C-BE32-E72D297353CC}">
              <c16:uniqueId val="{00000000-4476-4DA1-AEB2-39633EC1977E}"/>
            </c:ext>
          </c:extLst>
        </c:ser>
        <c:ser>
          <c:idx val="0"/>
          <c:order val="1"/>
          <c:tx>
            <c:strRef>
              <c:f>Sheet1!$B$1</c:f>
              <c:strCache>
                <c:ptCount val="1"/>
                <c:pt idx="0">
                  <c:v>All items</c:v>
                </c:pt>
              </c:strCache>
            </c:strRef>
          </c:tx>
          <c:spPr>
            <a:ln w="28575" cap="rnd">
              <a:solidFill>
                <a:srgbClr val="0070C0"/>
              </a:solidFill>
              <a:round/>
            </a:ln>
            <a:effectLst/>
          </c:spPr>
          <c:marker>
            <c:symbol val="none"/>
          </c:marker>
          <c:cat>
            <c:numRef>
              <c:f>Sheet1!$A$2:$A$241</c:f>
              <c:numCache>
                <c:formatCode>mmm\-yy</c:formatCode>
                <c:ptCount val="24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numCache>
            </c:numRef>
          </c:cat>
          <c:val>
            <c:numRef>
              <c:f>Sheet1!$B$2:$B$241</c:f>
              <c:numCache>
                <c:formatCode>0.0%</c:formatCode>
                <c:ptCount val="240"/>
                <c:pt idx="0">
                  <c:v>2.1702661647183152E-2</c:v>
                </c:pt>
                <c:pt idx="1">
                  <c:v>2.523550940055741E-2</c:v>
                </c:pt>
                <c:pt idx="2">
                  <c:v>2.8806801679296612E-2</c:v>
                </c:pt>
                <c:pt idx="3">
                  <c:v>2.3062973086627414E-2</c:v>
                </c:pt>
                <c:pt idx="4">
                  <c:v>2.3274752410224142E-2</c:v>
                </c:pt>
                <c:pt idx="5">
                  <c:v>2.6408404464871804E-2</c:v>
                </c:pt>
                <c:pt idx="6">
                  <c:v>2.6155176026823046E-2</c:v>
                </c:pt>
                <c:pt idx="7">
                  <c:v>2.423973014669345E-2</c:v>
                </c:pt>
                <c:pt idx="8">
                  <c:v>2.5041040206373655E-2</c:v>
                </c:pt>
                <c:pt idx="9">
                  <c:v>2.485821322649473E-2</c:v>
                </c:pt>
                <c:pt idx="10">
                  <c:v>2.5278452880703961E-2</c:v>
                </c:pt>
                <c:pt idx="11">
                  <c:v>2.4154652007053246E-2</c:v>
                </c:pt>
                <c:pt idx="12">
                  <c:v>2.585716502042712E-2</c:v>
                </c:pt>
                <c:pt idx="13">
                  <c:v>2.3982885936312037E-2</c:v>
                </c:pt>
                <c:pt idx="14">
                  <c:v>1.9684837285699697E-2</c:v>
                </c:pt>
                <c:pt idx="15">
                  <c:v>2.2530217980501366E-2</c:v>
                </c:pt>
                <c:pt idx="16">
                  <c:v>2.4542397247965475E-2</c:v>
                </c:pt>
                <c:pt idx="17">
                  <c:v>2.3042182162459568E-2</c:v>
                </c:pt>
                <c:pt idx="18">
                  <c:v>2.024275995864655E-2</c:v>
                </c:pt>
                <c:pt idx="19">
                  <c:v>2.0283380137860574E-2</c:v>
                </c:pt>
                <c:pt idx="20">
                  <c:v>1.2545121765214162E-2</c:v>
                </c:pt>
                <c:pt idx="21">
                  <c:v>1.47867033901532E-2</c:v>
                </c:pt>
                <c:pt idx="22">
                  <c:v>1.2866342155968047E-2</c:v>
                </c:pt>
                <c:pt idx="23">
                  <c:v>1.0482206833690055E-2</c:v>
                </c:pt>
                <c:pt idx="24">
                  <c:v>6.6920401270353924E-3</c:v>
                </c:pt>
                <c:pt idx="25">
                  <c:v>6.9596516398600095E-3</c:v>
                </c:pt>
                <c:pt idx="26">
                  <c:v>9.702751000478127E-3</c:v>
                </c:pt>
                <c:pt idx="27">
                  <c:v>1.2247974373468917E-2</c:v>
                </c:pt>
                <c:pt idx="28">
                  <c:v>1.0260843418777643E-2</c:v>
                </c:pt>
                <c:pt idx="29">
                  <c:v>9.6670918686374563E-3</c:v>
                </c:pt>
                <c:pt idx="30">
                  <c:v>1.2034778257334233E-2</c:v>
                </c:pt>
                <c:pt idx="31">
                  <c:v>1.3999924933378427E-2</c:v>
                </c:pt>
                <c:pt idx="32">
                  <c:v>1.9180799116277347E-2</c:v>
                </c:pt>
                <c:pt idx="33">
                  <c:v>1.7385431258755357E-2</c:v>
                </c:pt>
                <c:pt idx="34">
                  <c:v>1.9023065466878597E-2</c:v>
                </c:pt>
                <c:pt idx="35">
                  <c:v>2.0984978513887587E-2</c:v>
                </c:pt>
                <c:pt idx="36">
                  <c:v>2.2997283391128942E-2</c:v>
                </c:pt>
                <c:pt idx="37">
                  <c:v>2.534651485420758E-2</c:v>
                </c:pt>
                <c:pt idx="38">
                  <c:v>2.485261675370487E-2</c:v>
                </c:pt>
                <c:pt idx="39">
                  <c:v>1.8404070488955204E-2</c:v>
                </c:pt>
                <c:pt idx="40">
                  <c:v>1.6320051589220785E-2</c:v>
                </c:pt>
                <c:pt idx="41">
                  <c:v>1.6040131293738824E-2</c:v>
                </c:pt>
                <c:pt idx="42">
                  <c:v>1.6885669431499384E-2</c:v>
                </c:pt>
                <c:pt idx="43">
                  <c:v>1.8273122100483485E-2</c:v>
                </c:pt>
                <c:pt idx="44">
                  <c:v>1.9484918279119467E-2</c:v>
                </c:pt>
                <c:pt idx="45">
                  <c:v>1.751862506454227E-2</c:v>
                </c:pt>
                <c:pt idx="46">
                  <c:v>1.7771391375901224E-2</c:v>
                </c:pt>
                <c:pt idx="47">
                  <c:v>1.9265221979532177E-2</c:v>
                </c:pt>
                <c:pt idx="48">
                  <c:v>2.0754809339664337E-2</c:v>
                </c:pt>
                <c:pt idx="49">
                  <c:v>1.9125050280963896E-2</c:v>
                </c:pt>
                <c:pt idx="50">
                  <c:v>1.8473250878665137E-2</c:v>
                </c:pt>
                <c:pt idx="51">
                  <c:v>2.2360869088383195E-2</c:v>
                </c:pt>
                <c:pt idx="52">
                  <c:v>2.7076495064244144E-2</c:v>
                </c:pt>
                <c:pt idx="53">
                  <c:v>2.9074728757771506E-2</c:v>
                </c:pt>
                <c:pt idx="54">
                  <c:v>2.7181114231185299E-2</c:v>
                </c:pt>
                <c:pt idx="55">
                  <c:v>2.4439893855493278E-2</c:v>
                </c:pt>
                <c:pt idx="56">
                  <c:v>2.3449675618861354E-2</c:v>
                </c:pt>
                <c:pt idx="57">
                  <c:v>2.7909674145492724E-2</c:v>
                </c:pt>
                <c:pt idx="58">
                  <c:v>3.0565946663448695E-2</c:v>
                </c:pt>
                <c:pt idx="59">
                  <c:v>2.8676683039583928E-2</c:v>
                </c:pt>
                <c:pt idx="60">
                  <c:v>2.5703735673524131E-2</c:v>
                </c:pt>
                <c:pt idx="61">
                  <c:v>2.6109941632379563E-2</c:v>
                </c:pt>
                <c:pt idx="62">
                  <c:v>2.7368471329973998E-2</c:v>
                </c:pt>
                <c:pt idx="63">
                  <c:v>2.8224749100097757E-2</c:v>
                </c:pt>
                <c:pt idx="64">
                  <c:v>2.5376609798983152E-2</c:v>
                </c:pt>
                <c:pt idx="65">
                  <c:v>2.3005390037315498E-2</c:v>
                </c:pt>
                <c:pt idx="66">
                  <c:v>2.6308003645013622E-2</c:v>
                </c:pt>
                <c:pt idx="67">
                  <c:v>2.9841742956496997E-2</c:v>
                </c:pt>
                <c:pt idx="68">
                  <c:v>3.7667917935642281E-2</c:v>
                </c:pt>
                <c:pt idx="69">
                  <c:v>3.4803766000211622E-2</c:v>
                </c:pt>
                <c:pt idx="70">
                  <c:v>2.8652389260330313E-2</c:v>
                </c:pt>
                <c:pt idx="71">
                  <c:v>2.8146431664443083E-2</c:v>
                </c:pt>
                <c:pt idx="72">
                  <c:v>3.1827107391649845E-2</c:v>
                </c:pt>
                <c:pt idx="73">
                  <c:v>2.9513585341119697E-2</c:v>
                </c:pt>
                <c:pt idx="74">
                  <c:v>2.8301448197308288E-2</c:v>
                </c:pt>
                <c:pt idx="75">
                  <c:v>2.9953863631094313E-2</c:v>
                </c:pt>
                <c:pt idx="76">
                  <c:v>3.2001668443249587E-2</c:v>
                </c:pt>
                <c:pt idx="77">
                  <c:v>3.3905763284968193E-2</c:v>
                </c:pt>
                <c:pt idx="78">
                  <c:v>3.3198035100666656E-2</c:v>
                </c:pt>
                <c:pt idx="79">
                  <c:v>3.2342165409043444E-2</c:v>
                </c:pt>
                <c:pt idx="80">
                  <c:v>1.9805471816165099E-2</c:v>
                </c:pt>
                <c:pt idx="81">
                  <c:v>1.5788636725050598E-2</c:v>
                </c:pt>
                <c:pt idx="82">
                  <c:v>1.833807626636319E-2</c:v>
                </c:pt>
                <c:pt idx="83">
                  <c:v>2.2060078997393262E-2</c:v>
                </c:pt>
                <c:pt idx="84">
                  <c:v>2.0729731872812351E-2</c:v>
                </c:pt>
                <c:pt idx="85">
                  <c:v>2.3448025995493893E-2</c:v>
                </c:pt>
                <c:pt idx="86">
                  <c:v>2.53410645055554E-2</c:v>
                </c:pt>
                <c:pt idx="87">
                  <c:v>2.3140123804164414E-2</c:v>
                </c:pt>
                <c:pt idx="88">
                  <c:v>2.3464690692713619E-2</c:v>
                </c:pt>
                <c:pt idx="89">
                  <c:v>2.3150585204681828E-2</c:v>
                </c:pt>
                <c:pt idx="90">
                  <c:v>2.1182799299114929E-2</c:v>
                </c:pt>
                <c:pt idx="91">
                  <c:v>1.8612671747232579E-2</c:v>
                </c:pt>
                <c:pt idx="92">
                  <c:v>2.5154496575418905E-2</c:v>
                </c:pt>
                <c:pt idx="93">
                  <c:v>3.0572080332781804E-2</c:v>
                </c:pt>
                <c:pt idx="94">
                  <c:v>3.5557393724639841E-2</c:v>
                </c:pt>
                <c:pt idx="95">
                  <c:v>3.4146721758790077E-2</c:v>
                </c:pt>
                <c:pt idx="96">
                  <c:v>3.3215328102631281E-2</c:v>
                </c:pt>
                <c:pt idx="97">
                  <c:v>3.2126026063676649E-2</c:v>
                </c:pt>
                <c:pt idx="98">
                  <c:v>3.1659593231549321E-2</c:v>
                </c:pt>
                <c:pt idx="99">
                  <c:v>3.1670076782610579E-2</c:v>
                </c:pt>
                <c:pt idx="100">
                  <c:v>3.3413777972795211E-2</c:v>
                </c:pt>
                <c:pt idx="101">
                  <c:v>3.8576057448112877E-2</c:v>
                </c:pt>
                <c:pt idx="102">
                  <c:v>4.1377501393457861E-2</c:v>
                </c:pt>
                <c:pt idx="103">
                  <c:v>3.9821752331855143E-2</c:v>
                </c:pt>
                <c:pt idx="104">
                  <c:v>3.7061620657011352E-2</c:v>
                </c:pt>
                <c:pt idx="105">
                  <c:v>2.7831427269373377E-2</c:v>
                </c:pt>
                <c:pt idx="106">
                  <c:v>1.0805034433626348E-2</c:v>
                </c:pt>
                <c:pt idx="107">
                  <c:v>3.0585321199718685E-3</c:v>
                </c:pt>
                <c:pt idx="108">
                  <c:v>7.6260445532860821E-4</c:v>
                </c:pt>
                <c:pt idx="109">
                  <c:v>6.9669231923508157E-4</c:v>
                </c:pt>
                <c:pt idx="110">
                  <c:v>-3.2376291578958272E-3</c:v>
                </c:pt>
                <c:pt idx="111">
                  <c:v>-3.7639281334967967E-3</c:v>
                </c:pt>
                <c:pt idx="112">
                  <c:v>-7.0059231896056895E-3</c:v>
                </c:pt>
                <c:pt idx="113">
                  <c:v>-8.1790969265147506E-3</c:v>
                </c:pt>
                <c:pt idx="114">
                  <c:v>-1.2373406097497042E-2</c:v>
                </c:pt>
                <c:pt idx="115">
                  <c:v>-8.6761060459643602E-3</c:v>
                </c:pt>
                <c:pt idx="116">
                  <c:v>-8.0896471402940318E-3</c:v>
                </c:pt>
                <c:pt idx="117">
                  <c:v>1.8157441912021177E-3</c:v>
                </c:pt>
                <c:pt idx="118">
                  <c:v>1.5932851361020184E-2</c:v>
                </c:pt>
                <c:pt idx="119">
                  <c:v>2.1859800942677143E-2</c:v>
                </c:pt>
                <c:pt idx="120">
                  <c:v>2.3536861537140519E-2</c:v>
                </c:pt>
                <c:pt idx="121">
                  <c:v>2.1293231794179635E-2</c:v>
                </c:pt>
                <c:pt idx="122">
                  <c:v>2.3412375112559447E-2</c:v>
                </c:pt>
                <c:pt idx="123">
                  <c:v>2.2208665125438953E-2</c:v>
                </c:pt>
                <c:pt idx="124">
                  <c:v>2.1176747268723428E-2</c:v>
                </c:pt>
                <c:pt idx="125">
                  <c:v>1.4601487778958644E-2</c:v>
                </c:pt>
                <c:pt idx="126">
                  <c:v>1.5408156759399105E-2</c:v>
                </c:pt>
                <c:pt idx="127">
                  <c:v>1.383797071351367E-2</c:v>
                </c:pt>
                <c:pt idx="128">
                  <c:v>1.3084962342388096E-2</c:v>
                </c:pt>
                <c:pt idx="129">
                  <c:v>1.2202446811873768E-2</c:v>
                </c:pt>
                <c:pt idx="130">
                  <c:v>1.1594050559730951E-2</c:v>
                </c:pt>
                <c:pt idx="131">
                  <c:v>1.3459416863672136E-2</c:v>
                </c:pt>
                <c:pt idx="132">
                  <c:v>1.4764171717383645E-2</c:v>
                </c:pt>
                <c:pt idx="133">
                  <c:v>1.7860326582836095E-2</c:v>
                </c:pt>
                <c:pt idx="134">
                  <c:v>2.071898437172659E-2</c:v>
                </c:pt>
                <c:pt idx="135">
                  <c:v>2.4574114986336104E-2</c:v>
                </c:pt>
                <c:pt idx="136">
                  <c:v>2.7489610267254383E-2</c:v>
                </c:pt>
                <c:pt idx="137">
                  <c:v>2.7881936443429511E-2</c:v>
                </c:pt>
                <c:pt idx="138">
                  <c:v>2.8883586587969523E-2</c:v>
                </c:pt>
                <c:pt idx="139">
                  <c:v>3.0005016512687721E-2</c:v>
                </c:pt>
                <c:pt idx="140">
                  <c:v>3.0551408016873172E-2</c:v>
                </c:pt>
                <c:pt idx="141">
                  <c:v>2.7566965447598735E-2</c:v>
                </c:pt>
                <c:pt idx="142">
                  <c:v>2.7743718697396114E-2</c:v>
                </c:pt>
                <c:pt idx="143">
                  <c:v>2.6011860330098724E-2</c:v>
                </c:pt>
                <c:pt idx="144">
                  <c:v>2.6308719284105164E-2</c:v>
                </c:pt>
                <c:pt idx="145">
                  <c:v>2.577946297937217E-2</c:v>
                </c:pt>
                <c:pt idx="146">
                  <c:v>2.3510457073661284E-2</c:v>
                </c:pt>
                <c:pt idx="147">
                  <c:v>2.0632779446931204E-2</c:v>
                </c:pt>
                <c:pt idx="148">
                  <c:v>1.6321457316638144E-2</c:v>
                </c:pt>
                <c:pt idx="149">
                  <c:v>1.5947256868019899E-2</c:v>
                </c:pt>
                <c:pt idx="150">
                  <c:v>1.446356645917235E-2</c:v>
                </c:pt>
                <c:pt idx="151">
                  <c:v>1.5372127238597599E-2</c:v>
                </c:pt>
                <c:pt idx="152">
                  <c:v>1.7011317237256796E-2</c:v>
                </c:pt>
                <c:pt idx="153">
                  <c:v>1.9928068486905426E-2</c:v>
                </c:pt>
                <c:pt idx="154">
                  <c:v>1.7157358353217189E-2</c:v>
                </c:pt>
                <c:pt idx="155">
                  <c:v>1.6470469357853679E-2</c:v>
                </c:pt>
                <c:pt idx="156">
                  <c:v>1.4720096657269366E-2</c:v>
                </c:pt>
                <c:pt idx="157">
                  <c:v>1.6001044638193518E-2</c:v>
                </c:pt>
                <c:pt idx="158">
                  <c:v>1.2813700031081732E-2</c:v>
                </c:pt>
                <c:pt idx="159">
                  <c:v>1.0683568131526933E-2</c:v>
                </c:pt>
                <c:pt idx="160">
                  <c:v>1.2540724775700562E-2</c:v>
                </c:pt>
                <c:pt idx="161">
                  <c:v>1.5295734245393877E-2</c:v>
                </c:pt>
                <c:pt idx="162">
                  <c:v>1.6172371613627723E-2</c:v>
                </c:pt>
                <c:pt idx="163">
                  <c:v>1.4319976016788249E-2</c:v>
                </c:pt>
                <c:pt idx="164">
                  <c:v>1.1626053517703072E-2</c:v>
                </c:pt>
                <c:pt idx="165">
                  <c:v>1.0320645263827144E-2</c:v>
                </c:pt>
                <c:pt idx="166">
                  <c:v>1.252422841807066E-2</c:v>
                </c:pt>
                <c:pt idx="167">
                  <c:v>1.4613052338585453E-2</c:v>
                </c:pt>
                <c:pt idx="168">
                  <c:v>1.4734774066797574E-2</c:v>
                </c:pt>
                <c:pt idx="169">
                  <c:v>1.1408911605651051E-2</c:v>
                </c:pt>
                <c:pt idx="170">
                  <c:v>1.4829480770182757E-2</c:v>
                </c:pt>
                <c:pt idx="171">
                  <c:v>1.7683772538141351E-2</c:v>
                </c:pt>
                <c:pt idx="172">
                  <c:v>1.8493950854404639E-2</c:v>
                </c:pt>
                <c:pt idx="173">
                  <c:v>1.7554778416612349E-2</c:v>
                </c:pt>
                <c:pt idx="174">
                  <c:v>1.7957395585638025E-2</c:v>
                </c:pt>
                <c:pt idx="175">
                  <c:v>1.6334492576574045E-2</c:v>
                </c:pt>
                <c:pt idx="176">
                  <c:v>1.624895366586232E-2</c:v>
                </c:pt>
                <c:pt idx="177">
                  <c:v>1.4344564501381329E-2</c:v>
                </c:pt>
                <c:pt idx="178">
                  <c:v>1.2271143179698685E-2</c:v>
                </c:pt>
                <c:pt idx="179">
                  <c:v>8.4064076813794575E-3</c:v>
                </c:pt>
                <c:pt idx="180">
                  <c:v>1.7209852640636125E-3</c:v>
                </c:pt>
                <c:pt idx="181">
                  <c:v>2.7076429821217829E-3</c:v>
                </c:pt>
                <c:pt idx="182">
                  <c:v>2.8093997834419682E-3</c:v>
                </c:pt>
                <c:pt idx="183">
                  <c:v>1.3628620102215105E-3</c:v>
                </c:pt>
                <c:pt idx="184">
                  <c:v>2.3912747633028086E-3</c:v>
                </c:pt>
                <c:pt idx="185">
                  <c:v>3.2717493665233022E-3</c:v>
                </c:pt>
                <c:pt idx="186">
                  <c:v>2.7139409330139141E-3</c:v>
                </c:pt>
                <c:pt idx="187">
                  <c:v>2.9953179980806155E-3</c:v>
                </c:pt>
                <c:pt idx="188">
                  <c:v>1.2985125248317075E-3</c:v>
                </c:pt>
                <c:pt idx="189">
                  <c:v>1.5411456818841263E-3</c:v>
                </c:pt>
                <c:pt idx="190">
                  <c:v>3.0645395917179297E-3</c:v>
                </c:pt>
                <c:pt idx="191">
                  <c:v>4.1487325476325942E-3</c:v>
                </c:pt>
                <c:pt idx="192">
                  <c:v>9.7224798180450822E-3</c:v>
                </c:pt>
                <c:pt idx="193">
                  <c:v>7.4868395398712817E-3</c:v>
                </c:pt>
                <c:pt idx="194">
                  <c:v>6.7703621560102345E-3</c:v>
                </c:pt>
                <c:pt idx="195">
                  <c:v>9.56593593544941E-3</c:v>
                </c:pt>
                <c:pt idx="196">
                  <c:v>8.8537626066718111E-3</c:v>
                </c:pt>
                <c:pt idx="197">
                  <c:v>8.5736404102960684E-3</c:v>
                </c:pt>
                <c:pt idx="198">
                  <c:v>8.4774434273231503E-3</c:v>
                </c:pt>
                <c:pt idx="199">
                  <c:v>9.9932347540350186E-3</c:v>
                </c:pt>
                <c:pt idx="200">
                  <c:v>1.2532783632862143E-2</c:v>
                </c:pt>
                <c:pt idx="201">
                  <c:v>1.4932884282244263E-2</c:v>
                </c:pt>
                <c:pt idx="202">
                  <c:v>1.4608772998424113E-2</c:v>
                </c:pt>
                <c:pt idx="203">
                  <c:v>1.7445573294629924E-2</c:v>
                </c:pt>
                <c:pt idx="204">
                  <c:v>2.04758359999615E-2</c:v>
                </c:pt>
                <c:pt idx="205">
                  <c:v>2.1790455548244658E-2</c:v>
                </c:pt>
                <c:pt idx="206">
                  <c:v>1.8647883513531749E-2</c:v>
                </c:pt>
                <c:pt idx="207">
                  <c:v>1.7833585301736177E-2</c:v>
                </c:pt>
                <c:pt idx="208">
                  <c:v>1.6071823363740245E-2</c:v>
                </c:pt>
                <c:pt idx="209">
                  <c:v>1.5101798015850099E-2</c:v>
                </c:pt>
                <c:pt idx="210">
                  <c:v>1.4789893413081678E-2</c:v>
                </c:pt>
                <c:pt idx="211">
                  <c:v>1.5434815892214626E-2</c:v>
                </c:pt>
                <c:pt idx="212">
                  <c:v>1.7739715552836932E-2</c:v>
                </c:pt>
                <c:pt idx="213">
                  <c:v>1.7087497139369967E-2</c:v>
                </c:pt>
                <c:pt idx="214">
                  <c:v>1.8657925330182401E-2</c:v>
                </c:pt>
                <c:pt idx="215">
                  <c:v>1.8097438969881807E-2</c:v>
                </c:pt>
                <c:pt idx="216">
                  <c:v>1.7516602404388237E-2</c:v>
                </c:pt>
                <c:pt idx="217">
                  <c:v>1.8522727272727302E-2</c:v>
                </c:pt>
                <c:pt idx="218">
                  <c:v>2.0706270689671458E-2</c:v>
                </c:pt>
                <c:pt idx="219">
                  <c:v>2.0472843208673597E-2</c:v>
                </c:pt>
                <c:pt idx="220">
                  <c:v>2.2515491225580497E-2</c:v>
                </c:pt>
                <c:pt idx="221">
                  <c:v>2.2750472589792015E-2</c:v>
                </c:pt>
                <c:pt idx="222">
                  <c:v>2.3471961160280053E-2</c:v>
                </c:pt>
                <c:pt idx="223">
                  <c:v>2.2183062091841954E-2</c:v>
                </c:pt>
                <c:pt idx="224">
                  <c:v>1.9928625093914354E-2</c:v>
                </c:pt>
                <c:pt idx="225">
                  <c:v>0.02</c:v>
                </c:pt>
                <c:pt idx="226">
                  <c:v>1.7999999999999999E-2</c:v>
                </c:pt>
                <c:pt idx="227">
                  <c:v>1.7999999999999999E-2</c:v>
                </c:pt>
                <c:pt idx="228">
                  <c:v>1.4E-2</c:v>
                </c:pt>
              </c:numCache>
            </c:numRef>
          </c:val>
          <c:smooth val="0"/>
          <c:extLst>
            <c:ext xmlns:c16="http://schemas.microsoft.com/office/drawing/2014/chart" uri="{C3380CC4-5D6E-409C-BE32-E72D297353CC}">
              <c16:uniqueId val="{00000000-E71D-4D66-8752-59F4649C9CFC}"/>
            </c:ext>
          </c:extLst>
        </c:ser>
        <c:ser>
          <c:idx val="2"/>
          <c:order val="2"/>
          <c:tx>
            <c:strRef>
              <c:f>Sheet1!$E$1</c:f>
              <c:strCache>
                <c:ptCount val="1"/>
                <c:pt idx="0">
                  <c:v>Forecast</c:v>
                </c:pt>
              </c:strCache>
            </c:strRef>
          </c:tx>
          <c:spPr>
            <a:ln w="28575" cap="rnd">
              <a:solidFill>
                <a:srgbClr val="00B050"/>
              </a:solidFill>
              <a:round/>
            </a:ln>
            <a:effectLst/>
          </c:spPr>
          <c:marker>
            <c:symbol val="none"/>
          </c:marker>
          <c:cat>
            <c:numRef>
              <c:f>Sheet1!$A$2:$A$241</c:f>
              <c:numCache>
                <c:formatCode>mmm\-yy</c:formatCode>
                <c:ptCount val="240"/>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numCache>
            </c:numRef>
          </c:cat>
          <c:val>
            <c:numRef>
              <c:f>Sheet1!$E$2:$E$241</c:f>
              <c:numCache>
                <c:formatCode>General</c:formatCode>
                <c:ptCount val="240"/>
                <c:pt idx="228" formatCode="0.0%">
                  <c:v>1.4E-2</c:v>
                </c:pt>
                <c:pt idx="229" formatCode="0.0%">
                  <c:v>0.02</c:v>
                </c:pt>
                <c:pt idx="230" formatCode="0.0%">
                  <c:v>0.02</c:v>
                </c:pt>
                <c:pt idx="231" formatCode="0.0%">
                  <c:v>0.02</c:v>
                </c:pt>
                <c:pt idx="232" formatCode="0.0%">
                  <c:v>0.02</c:v>
                </c:pt>
                <c:pt idx="233" formatCode="0.0%">
                  <c:v>0.02</c:v>
                </c:pt>
                <c:pt idx="234" formatCode="0.0%">
                  <c:v>0.02</c:v>
                </c:pt>
                <c:pt idx="235" formatCode="0.0%">
                  <c:v>0.02</c:v>
                </c:pt>
                <c:pt idx="236" formatCode="0.0%">
                  <c:v>0.02</c:v>
                </c:pt>
                <c:pt idx="237" formatCode="0.0%">
                  <c:v>0.02</c:v>
                </c:pt>
                <c:pt idx="238" formatCode="0.0%">
                  <c:v>0.02</c:v>
                </c:pt>
                <c:pt idx="239" formatCode="0.0%">
                  <c:v>0.02</c:v>
                </c:pt>
              </c:numCache>
            </c:numRef>
          </c:val>
          <c:smooth val="0"/>
          <c:extLst>
            <c:ext xmlns:c16="http://schemas.microsoft.com/office/drawing/2014/chart" uri="{C3380CC4-5D6E-409C-BE32-E72D297353CC}">
              <c16:uniqueId val="{00000000-0B4B-4A82-B825-EA7E31E47887}"/>
            </c:ext>
          </c:extLst>
        </c:ser>
        <c:dLbls>
          <c:showLegendKey val="0"/>
          <c:showVal val="0"/>
          <c:showCatName val="0"/>
          <c:showSerName val="0"/>
          <c:showPercent val="0"/>
          <c:showBubbleSize val="0"/>
        </c:dLbls>
        <c:smooth val="0"/>
        <c:axId val="460013072"/>
        <c:axId val="460000280"/>
      </c:lineChart>
      <c:dateAx>
        <c:axId val="460013072"/>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rtl="0">
              <a:defRPr lang="en-US" sz="1200" b="0" i="0" u="none" strike="noStrike" kern="1200" spc="0" baseline="0">
                <a:solidFill>
                  <a:srgbClr val="000000"/>
                </a:solidFill>
                <a:latin typeface="Century Gothic" panose="020B0502020202020204" pitchFamily="34" charset="0"/>
                <a:ea typeface="+mj-ea"/>
                <a:cs typeface="+mj-cs"/>
              </a:defRPr>
            </a:pPr>
            <a:endParaRPr lang="en-US"/>
          </a:p>
        </c:txPr>
        <c:crossAx val="460000280"/>
        <c:crosses val="autoZero"/>
        <c:auto val="1"/>
        <c:lblOffset val="100"/>
        <c:baseTimeUnit val="months"/>
        <c:majorUnit val="47"/>
        <c:majorTimeUnit val="months"/>
      </c:dateAx>
      <c:valAx>
        <c:axId val="460000280"/>
        <c:scaling>
          <c:orientation val="minMax"/>
          <c:max val="4.200000000000001E-2"/>
          <c:min val="-1.0000000000000002E-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spc="0" baseline="0">
                <a:solidFill>
                  <a:srgbClr val="000000"/>
                </a:solidFill>
                <a:latin typeface="Century Gothic" panose="020B0502020202020204" pitchFamily="34" charset="0"/>
                <a:ea typeface="+mj-ea"/>
                <a:cs typeface="+mj-cs"/>
              </a:defRPr>
            </a:pPr>
            <a:endParaRPr lang="en-US"/>
          </a:p>
        </c:txPr>
        <c:crossAx val="460013072"/>
        <c:crosses val="autoZero"/>
        <c:crossBetween val="between"/>
      </c:valAx>
      <c:spPr>
        <a:noFill/>
        <a:ln>
          <a:noFill/>
        </a:ln>
        <a:effectLst/>
      </c:spPr>
    </c:plotArea>
    <c:plotVisOnly val="1"/>
    <c:dispBlanksAs val="gap"/>
    <c:showDLblsOverMax val="0"/>
  </c:chart>
  <c:spPr>
    <a:noFill/>
    <a:ln>
      <a:noFill/>
    </a:ln>
    <a:effectLst/>
  </c:spPr>
  <c:txPr>
    <a:bodyPr/>
    <a:lstStyle/>
    <a:p>
      <a:pPr algn="ctr" rtl="0">
        <a:defRPr lang="en-US" sz="1400" b="1" i="0" u="none" strike="noStrike" kern="1200" spc="0" baseline="0">
          <a:solidFill>
            <a:schemeClr val="tx1"/>
          </a:solidFill>
          <a:latin typeface="+mj-lt"/>
          <a:ea typeface="+mj-ea"/>
          <a:cs typeface="+mj-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29594984096178E-2"/>
          <c:y val="9.2128691733363841E-2"/>
          <c:w val="0.78826038681163479"/>
          <c:h val="0.78242264388392169"/>
        </c:manualLayout>
      </c:layout>
      <c:areaChart>
        <c:grouping val="standard"/>
        <c:varyColors val="0"/>
        <c:ser>
          <c:idx val="2"/>
          <c:order val="1"/>
          <c:tx>
            <c:strRef>
              <c:f>Sheet1!$D$1</c:f>
              <c:strCache>
                <c:ptCount val="1"/>
                <c:pt idx="0">
                  <c:v>Recession</c:v>
                </c:pt>
              </c:strCache>
            </c:strRef>
          </c:tx>
          <c:spPr>
            <a:solidFill>
              <a:srgbClr val="DDEED2"/>
            </a:solidFill>
          </c:spPr>
          <c:cat>
            <c:numRef>
              <c:f>Sheet1!$A$2:$A$157</c:f>
              <c:numCache>
                <c:formatCode>m/d/yyyy</c:formatCode>
                <c:ptCount val="156"/>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numCache>
            </c:numRef>
          </c:cat>
          <c:val>
            <c:numRef>
              <c:f>Sheet1!$D$2:$D$169</c:f>
              <c:numCache>
                <c:formatCode>General</c:formatCode>
                <c:ptCount val="168"/>
                <c:pt idx="12" formatCode="0%">
                  <c:v>7.0000000000000007E-2</c:v>
                </c:pt>
                <c:pt idx="13" formatCode="0%">
                  <c:v>7.0000000000000007E-2</c:v>
                </c:pt>
                <c:pt idx="14" formatCode="0%">
                  <c:v>7.0000000000000007E-2</c:v>
                </c:pt>
                <c:pt idx="15" formatCode="0%">
                  <c:v>7.0000000000000007E-2</c:v>
                </c:pt>
                <c:pt idx="16" formatCode="0%">
                  <c:v>7.0000000000000007E-2</c:v>
                </c:pt>
                <c:pt idx="17" formatCode="0%">
                  <c:v>7.0000000000000007E-2</c:v>
                </c:pt>
                <c:pt idx="18" formatCode="0%">
                  <c:v>7.0000000000000007E-2</c:v>
                </c:pt>
                <c:pt idx="19" formatCode="0%">
                  <c:v>7.0000000000000007E-2</c:v>
                </c:pt>
                <c:pt idx="20" formatCode="0%">
                  <c:v>7.0000000000000007E-2</c:v>
                </c:pt>
                <c:pt idx="21" formatCode="0%">
                  <c:v>7.0000000000000007E-2</c:v>
                </c:pt>
                <c:pt idx="22" formatCode="0%">
                  <c:v>7.0000000000000007E-2</c:v>
                </c:pt>
                <c:pt idx="23" formatCode="0%">
                  <c:v>7.0000000000000007E-2</c:v>
                </c:pt>
                <c:pt idx="24" formatCode="0%">
                  <c:v>7.0000000000000007E-2</c:v>
                </c:pt>
                <c:pt idx="25" formatCode="0%">
                  <c:v>7.0000000000000007E-2</c:v>
                </c:pt>
                <c:pt idx="26" formatCode="0%">
                  <c:v>7.0000000000000007E-2</c:v>
                </c:pt>
                <c:pt idx="27" formatCode="0%">
                  <c:v>7.0000000000000007E-2</c:v>
                </c:pt>
                <c:pt idx="28" formatCode="0%">
                  <c:v>7.0000000000000007E-2</c:v>
                </c:pt>
                <c:pt idx="29" formatCode="0%">
                  <c:v>7.0000000000000007E-2</c:v>
                </c:pt>
              </c:numCache>
            </c:numRef>
          </c:val>
          <c:extLst>
            <c:ext xmlns:c16="http://schemas.microsoft.com/office/drawing/2014/chart" uri="{C3380CC4-5D6E-409C-BE32-E72D297353CC}">
              <c16:uniqueId val="{00000000-B78C-454A-8A0F-87687DBFF779}"/>
            </c:ext>
          </c:extLst>
        </c:ser>
        <c:dLbls>
          <c:showLegendKey val="0"/>
          <c:showVal val="0"/>
          <c:showCatName val="0"/>
          <c:showSerName val="0"/>
          <c:showPercent val="0"/>
          <c:showBubbleSize val="0"/>
        </c:dLbls>
        <c:axId val="220504256"/>
        <c:axId val="220505824"/>
      </c:areaChart>
      <c:lineChart>
        <c:grouping val="standard"/>
        <c:varyColors val="0"/>
        <c:ser>
          <c:idx val="0"/>
          <c:order val="0"/>
          <c:tx>
            <c:strRef>
              <c:f>Sheet1!$B$1</c:f>
              <c:strCache>
                <c:ptCount val="1"/>
                <c:pt idx="0">
                  <c:v>30-Year FRM</c:v>
                </c:pt>
              </c:strCache>
            </c:strRef>
          </c:tx>
          <c:spPr>
            <a:ln>
              <a:solidFill>
                <a:srgbClr val="669933"/>
              </a:solidFill>
            </a:ln>
          </c:spPr>
          <c:marker>
            <c:symbol val="none"/>
          </c:marker>
          <c:cat>
            <c:numRef>
              <c:f>Sheet1!$A$2:$A$169</c:f>
              <c:numCache>
                <c:formatCode>m/d/yyyy</c:formatCode>
                <c:ptCount val="16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numCache>
            </c:numRef>
          </c:cat>
          <c:val>
            <c:numRef>
              <c:f>Sheet1!$B$2:$B$169</c:f>
              <c:numCache>
                <c:formatCode>0.00%</c:formatCode>
                <c:ptCount val="168"/>
                <c:pt idx="0">
                  <c:v>6.2174999713897706E-2</c:v>
                </c:pt>
                <c:pt idx="1">
                  <c:v>6.2850000858306887E-2</c:v>
                </c:pt>
                <c:pt idx="2">
                  <c:v>6.1559998512268066E-2</c:v>
                </c:pt>
                <c:pt idx="3">
                  <c:v>6.1799999475479123E-2</c:v>
                </c:pt>
                <c:pt idx="4">
                  <c:v>6.261999988555908E-2</c:v>
                </c:pt>
                <c:pt idx="5">
                  <c:v>6.657500028610229E-2</c:v>
                </c:pt>
                <c:pt idx="6">
                  <c:v>6.6950000524520881E-2</c:v>
                </c:pt>
                <c:pt idx="7">
                  <c:v>6.5719999313354496E-2</c:v>
                </c:pt>
                <c:pt idx="8">
                  <c:v>6.3825000524520878E-2</c:v>
                </c:pt>
                <c:pt idx="9">
                  <c:v>6.3750000000000001E-2</c:v>
                </c:pt>
                <c:pt idx="10">
                  <c:v>6.207999897003174E-2</c:v>
                </c:pt>
                <c:pt idx="11">
                  <c:v>6.0950000286102292E-2</c:v>
                </c:pt>
                <c:pt idx="12">
                  <c:v>5.7579999923706049E-2</c:v>
                </c:pt>
                <c:pt idx="13">
                  <c:v>5.9174998998641967E-2</c:v>
                </c:pt>
                <c:pt idx="14">
                  <c:v>5.9700000286102298E-2</c:v>
                </c:pt>
                <c:pt idx="15">
                  <c:v>5.917500138282776E-2</c:v>
                </c:pt>
                <c:pt idx="16">
                  <c:v>6.0360000610351558E-2</c:v>
                </c:pt>
                <c:pt idx="17">
                  <c:v>6.3200000524520877E-2</c:v>
                </c:pt>
                <c:pt idx="18">
                  <c:v>6.4260000228881842E-2</c:v>
                </c:pt>
                <c:pt idx="19">
                  <c:v>6.4774999618530268E-2</c:v>
                </c:pt>
                <c:pt idx="20">
                  <c:v>6.0375000238418582E-2</c:v>
                </c:pt>
                <c:pt idx="21">
                  <c:v>6.2E-2</c:v>
                </c:pt>
                <c:pt idx="22">
                  <c:v>6.0874998569488525E-2</c:v>
                </c:pt>
                <c:pt idx="23">
                  <c:v>5.3324999809265139E-2</c:v>
                </c:pt>
                <c:pt idx="24">
                  <c:v>5.0579999923706057E-2</c:v>
                </c:pt>
                <c:pt idx="25">
                  <c:v>5.1299999952316287E-2</c:v>
                </c:pt>
                <c:pt idx="26">
                  <c:v>5.0025000572204589E-2</c:v>
                </c:pt>
                <c:pt idx="27">
                  <c:v>4.8100001335144048E-2</c:v>
                </c:pt>
                <c:pt idx="28">
                  <c:v>4.8575000762939455E-2</c:v>
                </c:pt>
                <c:pt idx="29">
                  <c:v>5.4200000762939453E-2</c:v>
                </c:pt>
                <c:pt idx="30">
                  <c:v>5.2219999313354491E-2</c:v>
                </c:pt>
                <c:pt idx="31">
                  <c:v>5.1924998760223391E-2</c:v>
                </c:pt>
                <c:pt idx="32">
                  <c:v>5.0575000047683713E-2</c:v>
                </c:pt>
                <c:pt idx="33">
                  <c:v>4.9520000457763676E-2</c:v>
                </c:pt>
                <c:pt idx="34">
                  <c:v>4.8750000000000002E-2</c:v>
                </c:pt>
                <c:pt idx="35">
                  <c:v>4.9300000190734862E-2</c:v>
                </c:pt>
                <c:pt idx="36">
                  <c:v>5.0299999713897703E-2</c:v>
                </c:pt>
                <c:pt idx="37">
                  <c:v>4.9900000095367429E-2</c:v>
                </c:pt>
                <c:pt idx="38">
                  <c:v>4.9674998521804813E-2</c:v>
                </c:pt>
                <c:pt idx="39">
                  <c:v>5.0980000495910643E-2</c:v>
                </c:pt>
                <c:pt idx="40">
                  <c:v>4.8875000476837155E-2</c:v>
                </c:pt>
                <c:pt idx="41">
                  <c:v>4.737499952316284E-2</c:v>
                </c:pt>
                <c:pt idx="42">
                  <c:v>4.5640000343322759E-2</c:v>
                </c:pt>
                <c:pt idx="43">
                  <c:v>4.4275000095367431E-2</c:v>
                </c:pt>
                <c:pt idx="44">
                  <c:v>4.346000003814697E-2</c:v>
                </c:pt>
                <c:pt idx="45">
                  <c:v>4.2250000238418579E-2</c:v>
                </c:pt>
                <c:pt idx="46">
                  <c:v>4.2999999523162843E-2</c:v>
                </c:pt>
                <c:pt idx="47">
                  <c:v>4.7140000343322754E-2</c:v>
                </c:pt>
                <c:pt idx="48">
                  <c:v>4.7549999952316284E-2</c:v>
                </c:pt>
                <c:pt idx="49">
                  <c:v>4.9524999856948852E-2</c:v>
                </c:pt>
                <c:pt idx="50">
                  <c:v>4.8360000610351561E-2</c:v>
                </c:pt>
                <c:pt idx="51">
                  <c:v>4.8400000333786011E-2</c:v>
                </c:pt>
                <c:pt idx="52">
                  <c:v>4.637500047683716E-2</c:v>
                </c:pt>
                <c:pt idx="53">
                  <c:v>4.5100000381469725E-2</c:v>
                </c:pt>
                <c:pt idx="54">
                  <c:v>4.5450000762939452E-2</c:v>
                </c:pt>
                <c:pt idx="55">
                  <c:v>4.2699999809265136E-2</c:v>
                </c:pt>
                <c:pt idx="56">
                  <c:v>4.1060000419616695E-2</c:v>
                </c:pt>
                <c:pt idx="57">
                  <c:v>4.0674999952316285E-2</c:v>
                </c:pt>
                <c:pt idx="58">
                  <c:v>3.9925000071525572E-2</c:v>
                </c:pt>
                <c:pt idx="59">
                  <c:v>3.9580000400543214E-2</c:v>
                </c:pt>
                <c:pt idx="60">
                  <c:v>3.915000081062317E-2</c:v>
                </c:pt>
                <c:pt idx="61">
                  <c:v>3.8899999260902401E-2</c:v>
                </c:pt>
                <c:pt idx="62">
                  <c:v>3.9540000438690187E-2</c:v>
                </c:pt>
                <c:pt idx="63">
                  <c:v>3.9100000858306887E-2</c:v>
                </c:pt>
                <c:pt idx="64">
                  <c:v>3.7979999542236326E-2</c:v>
                </c:pt>
                <c:pt idx="65">
                  <c:v>3.6750000715255735E-2</c:v>
                </c:pt>
                <c:pt idx="66">
                  <c:v>3.5499999523162844E-2</c:v>
                </c:pt>
                <c:pt idx="67">
                  <c:v>3.6019999504089358E-2</c:v>
                </c:pt>
                <c:pt idx="68">
                  <c:v>3.4975000023841858E-2</c:v>
                </c:pt>
                <c:pt idx="69">
                  <c:v>3.3824999928474424E-2</c:v>
                </c:pt>
                <c:pt idx="70">
                  <c:v>3.3519999980926515E-2</c:v>
                </c:pt>
                <c:pt idx="71">
                  <c:v>3.3449999094009399E-2</c:v>
                </c:pt>
                <c:pt idx="72">
                  <c:v>3.4140000000000004E-2</c:v>
                </c:pt>
                <c:pt idx="73">
                  <c:v>3.5324999999999995E-2</c:v>
                </c:pt>
                <c:pt idx="74">
                  <c:v>3.5650000000000001E-2</c:v>
                </c:pt>
                <c:pt idx="75">
                  <c:v>3.4450000000000001E-2</c:v>
                </c:pt>
                <c:pt idx="76">
                  <c:v>3.5360000000000003E-2</c:v>
                </c:pt>
                <c:pt idx="77">
                  <c:v>4.07E-2</c:v>
                </c:pt>
                <c:pt idx="78">
                  <c:v>4.3700000000000003E-2</c:v>
                </c:pt>
                <c:pt idx="79">
                  <c:v>4.4560000000000002E-2</c:v>
                </c:pt>
                <c:pt idx="80">
                  <c:v>4.4900000000000002E-2</c:v>
                </c:pt>
                <c:pt idx="81">
                  <c:v>4.1919999999999999E-2</c:v>
                </c:pt>
                <c:pt idx="82">
                  <c:v>4.2549999999999998E-2</c:v>
                </c:pt>
                <c:pt idx="83">
                  <c:v>4.4574999999999997E-2</c:v>
                </c:pt>
                <c:pt idx="84">
                  <c:v>4.4320000000000005E-2</c:v>
                </c:pt>
                <c:pt idx="85">
                  <c:v>4.3025000000000001E-2</c:v>
                </c:pt>
                <c:pt idx="86">
                  <c:v>4.3425000000000005E-2</c:v>
                </c:pt>
                <c:pt idx="87">
                  <c:v>4.3375000000000004E-2</c:v>
                </c:pt>
                <c:pt idx="88">
                  <c:v>4.1919999999999999E-2</c:v>
                </c:pt>
                <c:pt idx="89">
                  <c:v>4.1624999999999995E-2</c:v>
                </c:pt>
                <c:pt idx="90">
                  <c:v>4.1299999999999996E-2</c:v>
                </c:pt>
                <c:pt idx="91">
                  <c:v>4.1149999999999999E-2</c:v>
                </c:pt>
                <c:pt idx="92">
                  <c:v>4.1624999999999995E-2</c:v>
                </c:pt>
                <c:pt idx="93">
                  <c:v>4.0360000000000007E-2</c:v>
                </c:pt>
                <c:pt idx="94">
                  <c:v>0.04</c:v>
                </c:pt>
                <c:pt idx="95">
                  <c:v>3.8600000000000002E-2</c:v>
                </c:pt>
                <c:pt idx="96">
                  <c:v>3.6700000000000003E-2</c:v>
                </c:pt>
                <c:pt idx="97">
                  <c:v>3.7100000000000001E-2</c:v>
                </c:pt>
                <c:pt idx="98">
                  <c:v>3.7699999999999997E-2</c:v>
                </c:pt>
                <c:pt idx="99">
                  <c:v>3.6700000000000003E-2</c:v>
                </c:pt>
                <c:pt idx="100">
                  <c:v>3.8399999999999997E-2</c:v>
                </c:pt>
                <c:pt idx="101">
                  <c:v>3.9800000000000002E-2</c:v>
                </c:pt>
                <c:pt idx="102">
                  <c:v>4.0500000000000001E-2</c:v>
                </c:pt>
                <c:pt idx="103">
                  <c:v>3.9100000000000003E-2</c:v>
                </c:pt>
                <c:pt idx="104">
                  <c:v>3.8899999999999997E-2</c:v>
                </c:pt>
                <c:pt idx="105">
                  <c:v>3.7999999999999999E-2</c:v>
                </c:pt>
                <c:pt idx="106">
                  <c:v>3.9399999999999998E-2</c:v>
                </c:pt>
                <c:pt idx="107">
                  <c:v>3.9600000000000003E-2</c:v>
                </c:pt>
                <c:pt idx="108">
                  <c:v>3.8699999999999998E-2</c:v>
                </c:pt>
                <c:pt idx="109">
                  <c:v>3.6600000000000001E-2</c:v>
                </c:pt>
                <c:pt idx="110">
                  <c:v>3.6940000000000001E-2</c:v>
                </c:pt>
                <c:pt idx="111">
                  <c:v>3.6049999999999999E-2</c:v>
                </c:pt>
                <c:pt idx="112">
                  <c:v>3.5999999999999997E-2</c:v>
                </c:pt>
                <c:pt idx="113">
                  <c:v>3.5700000000000003E-2</c:v>
                </c:pt>
                <c:pt idx="114">
                  <c:v>3.44E-2</c:v>
                </c:pt>
                <c:pt idx="115">
                  <c:v>3.44E-2</c:v>
                </c:pt>
                <c:pt idx="116">
                  <c:v>3.4599999999999999E-2</c:v>
                </c:pt>
                <c:pt idx="117">
                  <c:v>3.4700000000000002E-2</c:v>
                </c:pt>
                <c:pt idx="118">
                  <c:v>3.7699999999999997E-2</c:v>
                </c:pt>
                <c:pt idx="119">
                  <c:v>4.2000000000000003E-2</c:v>
                </c:pt>
                <c:pt idx="120">
                  <c:v>4.1500000000000002E-2</c:v>
                </c:pt>
                <c:pt idx="121">
                  <c:v>4.1700000000000001E-2</c:v>
                </c:pt>
                <c:pt idx="122">
                  <c:v>4.2000000000000003E-2</c:v>
                </c:pt>
                <c:pt idx="123">
                  <c:v>4.0500000000000001E-2</c:v>
                </c:pt>
                <c:pt idx="124">
                  <c:v>4.0099999999999997E-2</c:v>
                </c:pt>
                <c:pt idx="125">
                  <c:v>3.9E-2</c:v>
                </c:pt>
                <c:pt idx="126">
                  <c:v>3.9699999999999999E-2</c:v>
                </c:pt>
                <c:pt idx="127">
                  <c:v>3.8800000000000001E-2</c:v>
                </c:pt>
                <c:pt idx="128">
                  <c:v>3.805E-2</c:v>
                </c:pt>
                <c:pt idx="129">
                  <c:v>3.8949999999999999E-2</c:v>
                </c:pt>
                <c:pt idx="130">
                  <c:v>3.9219999999999998E-2</c:v>
                </c:pt>
                <c:pt idx="131">
                  <c:v>3.95E-2</c:v>
                </c:pt>
                <c:pt idx="132">
                  <c:v>4.0300000000000002E-2</c:v>
                </c:pt>
                <c:pt idx="133">
                  <c:v>4.3299999999999998E-2</c:v>
                </c:pt>
                <c:pt idx="134">
                  <c:v>4.4400000000000002E-2</c:v>
                </c:pt>
                <c:pt idx="135">
                  <c:v>4.4699999999999997E-2</c:v>
                </c:pt>
                <c:pt idx="136">
                  <c:v>4.5899999999999996E-2</c:v>
                </c:pt>
                <c:pt idx="137">
                  <c:v>4.5700000000000005E-2</c:v>
                </c:pt>
                <c:pt idx="138">
                  <c:v>4.5275000000000003E-2</c:v>
                </c:pt>
                <c:pt idx="139">
                  <c:v>4.5499999999999999E-2</c:v>
                </c:pt>
                <c:pt idx="140">
                  <c:v>4.6300000000000001E-2</c:v>
                </c:pt>
                <c:pt idx="141">
                  <c:v>4.8300000000000003E-2</c:v>
                </c:pt>
                <c:pt idx="142">
                  <c:v>4.87E-2</c:v>
                </c:pt>
                <c:pt idx="143">
                  <c:v>4.6399999999999997E-2</c:v>
                </c:pt>
                <c:pt idx="144">
                  <c:v>4.4600000000000001E-2</c:v>
                </c:pt>
                <c:pt idx="145">
                  <c:v>4.3700000000000003E-2</c:v>
                </c:pt>
                <c:pt idx="146">
                  <c:v>4.265E-2</c:v>
                </c:pt>
              </c:numCache>
            </c:numRef>
          </c:val>
          <c:smooth val="0"/>
          <c:extLst>
            <c:ext xmlns:c16="http://schemas.microsoft.com/office/drawing/2014/chart" uri="{C3380CC4-5D6E-409C-BE32-E72D297353CC}">
              <c16:uniqueId val="{00000001-B78C-454A-8A0F-87687DBFF779}"/>
            </c:ext>
          </c:extLst>
        </c:ser>
        <c:ser>
          <c:idx val="3"/>
          <c:order val="2"/>
          <c:tx>
            <c:strRef>
              <c:f>Sheet1!$E$1</c:f>
              <c:strCache>
                <c:ptCount val="1"/>
                <c:pt idx="0">
                  <c:v>30-yr Forecast</c:v>
                </c:pt>
              </c:strCache>
            </c:strRef>
          </c:tx>
          <c:spPr>
            <a:ln>
              <a:solidFill>
                <a:srgbClr val="669933"/>
              </a:solidFill>
              <a:prstDash val="lgDash"/>
            </a:ln>
          </c:spPr>
          <c:marker>
            <c:symbol val="none"/>
          </c:marker>
          <c:cat>
            <c:numRef>
              <c:f>Sheet1!$A$2:$A$169</c:f>
              <c:numCache>
                <c:formatCode>m/d/yyyy</c:formatCode>
                <c:ptCount val="16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pt idx="158">
                  <c:v>43891</c:v>
                </c:pt>
                <c:pt idx="159">
                  <c:v>43922</c:v>
                </c:pt>
                <c:pt idx="160">
                  <c:v>43952</c:v>
                </c:pt>
                <c:pt idx="161">
                  <c:v>43983</c:v>
                </c:pt>
                <c:pt idx="162">
                  <c:v>44013</c:v>
                </c:pt>
                <c:pt idx="163">
                  <c:v>44044</c:v>
                </c:pt>
                <c:pt idx="164">
                  <c:v>44075</c:v>
                </c:pt>
                <c:pt idx="165">
                  <c:v>44105</c:v>
                </c:pt>
                <c:pt idx="166">
                  <c:v>44136</c:v>
                </c:pt>
                <c:pt idx="167">
                  <c:v>44166</c:v>
                </c:pt>
              </c:numCache>
            </c:numRef>
          </c:cat>
          <c:val>
            <c:numRef>
              <c:f>Sheet1!$E$2:$E$169</c:f>
              <c:numCache>
                <c:formatCode>General</c:formatCode>
                <c:ptCount val="168"/>
                <c:pt idx="146" formatCode="0.00%">
                  <c:v>4.265E-2</c:v>
                </c:pt>
                <c:pt idx="147" formatCode="0.00%">
                  <c:v>4.2000000000000003E-2</c:v>
                </c:pt>
                <c:pt idx="148" formatCode="0.00%">
                  <c:v>4.2500000000000003E-2</c:v>
                </c:pt>
                <c:pt idx="149" formatCode="0.00%">
                  <c:v>4.2999999999999997E-2</c:v>
                </c:pt>
                <c:pt idx="150" formatCode="0.00%">
                  <c:v>4.3499999999999997E-2</c:v>
                </c:pt>
                <c:pt idx="151" formatCode="0.00%">
                  <c:v>4.3999999999999997E-2</c:v>
                </c:pt>
                <c:pt idx="152" formatCode="0.00%">
                  <c:v>4.4499999999999998E-2</c:v>
                </c:pt>
                <c:pt idx="153" formatCode="0.00%">
                  <c:v>4.4999999999999998E-2</c:v>
                </c:pt>
                <c:pt idx="154" formatCode="0.00%">
                  <c:v>4.5499999999999999E-2</c:v>
                </c:pt>
                <c:pt idx="155" formatCode="0.00%">
                  <c:v>4.6049004275491662E-2</c:v>
                </c:pt>
                <c:pt idx="156" formatCode="0.00%">
                  <c:v>4.6177852220310581E-2</c:v>
                </c:pt>
                <c:pt idx="157" formatCode="0.00%">
                  <c:v>4.6297959428212042E-2</c:v>
                </c:pt>
                <c:pt idx="158" formatCode="0.00%">
                  <c:v>4.6406010573699599E-2</c:v>
                </c:pt>
                <c:pt idx="159" formatCode="0.00%">
                  <c:v>4.650960381065633E-2</c:v>
                </c:pt>
                <c:pt idx="160" formatCode="0.00%">
                  <c:v>4.6624763006547311E-2</c:v>
                </c:pt>
                <c:pt idx="161" formatCode="0.00%">
                  <c:v>4.6677560960574134E-2</c:v>
                </c:pt>
                <c:pt idx="162" formatCode="0.00%">
                  <c:v>4.6989612907434468E-2</c:v>
                </c:pt>
                <c:pt idx="163" formatCode="0.00%">
                  <c:v>4.703029978016661E-2</c:v>
                </c:pt>
                <c:pt idx="164" formatCode="0.00%">
                  <c:v>4.7127785090176705E-2</c:v>
                </c:pt>
                <c:pt idx="165" formatCode="0.00%">
                  <c:v>4.7227621041087277E-2</c:v>
                </c:pt>
                <c:pt idx="166" formatCode="0.00%">
                  <c:v>4.7323918490070199E-2</c:v>
                </c:pt>
                <c:pt idx="167" formatCode="0.00%">
                  <c:v>4.7336189357731394E-2</c:v>
                </c:pt>
              </c:numCache>
            </c:numRef>
          </c:val>
          <c:smooth val="0"/>
          <c:extLst>
            <c:ext xmlns:c16="http://schemas.microsoft.com/office/drawing/2014/chart" uri="{C3380CC4-5D6E-409C-BE32-E72D297353CC}">
              <c16:uniqueId val="{00000002-B78C-454A-8A0F-87687DBFF779}"/>
            </c:ext>
          </c:extLst>
        </c:ser>
        <c:dLbls>
          <c:showLegendKey val="0"/>
          <c:showVal val="0"/>
          <c:showCatName val="0"/>
          <c:showSerName val="0"/>
          <c:showPercent val="0"/>
          <c:showBubbleSize val="0"/>
        </c:dLbls>
        <c:marker val="1"/>
        <c:smooth val="0"/>
        <c:axId val="220504256"/>
        <c:axId val="220505824"/>
      </c:lineChart>
      <c:dateAx>
        <c:axId val="220504256"/>
        <c:scaling>
          <c:orientation val="minMax"/>
        </c:scaling>
        <c:delete val="0"/>
        <c:axPos val="b"/>
        <c:numFmt formatCode="yyyy" sourceLinked="0"/>
        <c:majorTickMark val="out"/>
        <c:minorTickMark val="none"/>
        <c:tickLblPos val="nextTo"/>
        <c:spPr>
          <a:ln>
            <a:solidFill>
              <a:schemeClr val="tx1"/>
            </a:solidFill>
          </a:ln>
        </c:spPr>
        <c:txPr>
          <a:bodyPr rot="0" vert="horz"/>
          <a:lstStyle/>
          <a:p>
            <a:pPr>
              <a:defRPr/>
            </a:pPr>
            <a:endParaRPr lang="en-US"/>
          </a:p>
        </c:txPr>
        <c:crossAx val="220505824"/>
        <c:crosses val="autoZero"/>
        <c:auto val="1"/>
        <c:lblOffset val="100"/>
        <c:baseTimeUnit val="days"/>
        <c:majorUnit val="24"/>
        <c:majorTimeUnit val="months"/>
      </c:dateAx>
      <c:valAx>
        <c:axId val="220505824"/>
        <c:scaling>
          <c:orientation val="minMax"/>
          <c:max val="7.0000000000000007E-2"/>
          <c:min val="3.0000000000000006E-2"/>
        </c:scaling>
        <c:delete val="0"/>
        <c:axPos val="l"/>
        <c:numFmt formatCode="0%" sourceLinked="0"/>
        <c:majorTickMark val="out"/>
        <c:minorTickMark val="none"/>
        <c:tickLblPos val="nextTo"/>
        <c:crossAx val="220504256"/>
        <c:crosses val="autoZero"/>
        <c:crossBetween val="between"/>
        <c:majorUnit val="1.0000000000000002E-2"/>
      </c:valAx>
    </c:plotArea>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7812188058666"/>
          <c:y val="3.5726421848246009E-2"/>
          <c:w val="0.85039622285995675"/>
          <c:h val="0.85643801876081349"/>
        </c:manualLayout>
      </c:layout>
      <c:barChart>
        <c:barDir val="col"/>
        <c:grouping val="stacked"/>
        <c:varyColors val="0"/>
        <c:ser>
          <c:idx val="0"/>
          <c:order val="0"/>
          <c:tx>
            <c:strRef>
              <c:f>Sheet1!$D$1</c:f>
              <c:strCache>
                <c:ptCount val="1"/>
                <c:pt idx="0">
                  <c:v>Purchase Originations $B</c:v>
                </c:pt>
              </c:strCache>
            </c:strRef>
          </c:tx>
          <c:spPr>
            <a:solidFill>
              <a:schemeClr val="accent3"/>
            </a:solidFill>
            <a:ln>
              <a:noFill/>
            </a:ln>
            <a:effectLst/>
          </c:spPr>
          <c:invertIfNegative val="0"/>
          <c:cat>
            <c:numRef>
              <c:f>Sheet1!$A$3:$A$13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Sheet1!$D$3:$D$13</c:f>
              <c:numCache>
                <c:formatCode>0</c:formatCode>
                <c:ptCount val="11"/>
                <c:pt idx="0">
                  <c:v>563.71336336296019</c:v>
                </c:pt>
                <c:pt idx="1">
                  <c:v>527.11563207545123</c:v>
                </c:pt>
                <c:pt idx="2">
                  <c:v>609.39792370864188</c:v>
                </c:pt>
                <c:pt idx="3">
                  <c:v>749.47328530403217</c:v>
                </c:pt>
                <c:pt idx="4">
                  <c:v>808.12719092507382</c:v>
                </c:pt>
                <c:pt idx="5">
                  <c:v>958.52021600240812</c:v>
                </c:pt>
                <c:pt idx="6">
                  <c:v>1079.7709445408098</c:v>
                </c:pt>
                <c:pt idx="7">
                  <c:v>1182.3605497831072</c:v>
                </c:pt>
                <c:pt idx="8">
                  <c:v>1162.6666666666667</c:v>
                </c:pt>
                <c:pt idx="9">
                  <c:v>1195.6666666666667</c:v>
                </c:pt>
                <c:pt idx="10">
                  <c:v>1250.6666666666667</c:v>
                </c:pt>
              </c:numCache>
            </c:numRef>
          </c:val>
          <c:extLst>
            <c:ext xmlns:c16="http://schemas.microsoft.com/office/drawing/2014/chart" uri="{C3380CC4-5D6E-409C-BE32-E72D297353CC}">
              <c16:uniqueId val="{00000000-86B2-417A-AB56-C5759515AB3B}"/>
            </c:ext>
          </c:extLst>
        </c:ser>
        <c:ser>
          <c:idx val="1"/>
          <c:order val="1"/>
          <c:tx>
            <c:strRef>
              <c:f>Sheet1!$C$1</c:f>
              <c:strCache>
                <c:ptCount val="1"/>
                <c:pt idx="0">
                  <c:v>Refinance Originations $B</c:v>
                </c:pt>
              </c:strCache>
            </c:strRef>
          </c:tx>
          <c:spPr>
            <a:solidFill>
              <a:schemeClr val="accent1"/>
            </a:solidFill>
            <a:ln>
              <a:noFill/>
            </a:ln>
            <a:effectLst/>
          </c:spPr>
          <c:invertIfNegative val="0"/>
          <c:cat>
            <c:numRef>
              <c:f>Sheet1!$A$3:$A$13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Sheet1!$C$3:$C$13</c:f>
              <c:numCache>
                <c:formatCode>0</c:formatCode>
                <c:ptCount val="11"/>
                <c:pt idx="0">
                  <c:v>1114.9976578329802</c:v>
                </c:pt>
                <c:pt idx="1">
                  <c:v>1023.1682839265678</c:v>
                </c:pt>
                <c:pt idx="2">
                  <c:v>1498.1802721798679</c:v>
                </c:pt>
                <c:pt idx="3">
                  <c:v>1091.6701416577337</c:v>
                </c:pt>
                <c:pt idx="4">
                  <c:v>560.975544849421</c:v>
                </c:pt>
                <c:pt idx="5">
                  <c:v>821.67203380058731</c:v>
                </c:pt>
                <c:pt idx="6">
                  <c:v>1015.4032200048715</c:v>
                </c:pt>
                <c:pt idx="7">
                  <c:v>654.09613104019979</c:v>
                </c:pt>
                <c:pt idx="8">
                  <c:v>468</c:v>
                </c:pt>
                <c:pt idx="9">
                  <c:v>460.66666666666669</c:v>
                </c:pt>
                <c:pt idx="10">
                  <c:v>420</c:v>
                </c:pt>
              </c:numCache>
            </c:numRef>
          </c:val>
          <c:extLst>
            <c:ext xmlns:c16="http://schemas.microsoft.com/office/drawing/2014/chart" uri="{C3380CC4-5D6E-409C-BE32-E72D297353CC}">
              <c16:uniqueId val="{00000001-86B2-417A-AB56-C5759515AB3B}"/>
            </c:ext>
          </c:extLst>
        </c:ser>
        <c:dLbls>
          <c:showLegendKey val="0"/>
          <c:showVal val="0"/>
          <c:showCatName val="0"/>
          <c:showSerName val="0"/>
          <c:showPercent val="0"/>
          <c:showBubbleSize val="0"/>
        </c:dLbls>
        <c:gapWidth val="150"/>
        <c:overlap val="100"/>
        <c:axId val="190590976"/>
        <c:axId val="191280640"/>
      </c:barChart>
      <c:lineChart>
        <c:grouping val="standard"/>
        <c:varyColors val="0"/>
        <c:dLbls>
          <c:showLegendKey val="0"/>
          <c:showVal val="0"/>
          <c:showCatName val="0"/>
          <c:showSerName val="0"/>
          <c:showPercent val="0"/>
          <c:showBubbleSize val="0"/>
        </c:dLbls>
        <c:marker val="1"/>
        <c:smooth val="0"/>
        <c:axId val="190590976"/>
        <c:axId val="191280640"/>
        <c:extLst>
          <c:ext xmlns:c15="http://schemas.microsoft.com/office/drawing/2012/chart" uri="{02D57815-91ED-43cb-92C2-25804820EDAC}">
            <c15:filteredLineSeries>
              <c15:ser>
                <c:idx val="2"/>
                <c:order val="2"/>
                <c:tx>
                  <c:v>CL Purch</c:v>
                </c:tx>
                <c:spPr>
                  <a:ln>
                    <a:noFill/>
                  </a:ln>
                </c:spPr>
                <c:marker>
                  <c:symbol val="dash"/>
                  <c:size val="7"/>
                  <c:spPr>
                    <a:solidFill>
                      <a:schemeClr val="accent2"/>
                    </a:solidFill>
                    <a:ln w="15875">
                      <a:solidFill>
                        <a:schemeClr val="accent2"/>
                      </a:solidFill>
                    </a:ln>
                  </c:spPr>
                </c:marker>
                <c:val>
                  <c:numRef>
                    <c:extLst>
                      <c:ext uri="{02D57815-91ED-43cb-92C2-25804820EDAC}">
                        <c15:formulaRef>
                          <c15:sqref>Sheet1!$F$3:$F$12</c15:sqref>
                        </c15:formulaRef>
                      </c:ext>
                    </c:extLst>
                    <c:numCache>
                      <c:formatCode>General</c:formatCode>
                      <c:ptCount val="10"/>
                    </c:numCache>
                  </c:numRef>
                </c:val>
                <c:smooth val="0"/>
                <c:extLst>
                  <c:ext xmlns:c16="http://schemas.microsoft.com/office/drawing/2014/chart" uri="{C3380CC4-5D6E-409C-BE32-E72D297353CC}">
                    <c16:uniqueId val="{00000004-22A7-4EFB-8B73-81ACF0C64857}"/>
                  </c:ext>
                </c:extLst>
              </c15:ser>
            </c15:filteredLineSeries>
            <c15:filteredLineSeries>
              <c15:ser>
                <c:idx val="3"/>
                <c:order val="3"/>
                <c:tx>
                  <c:v>CL Refi</c:v>
                </c:tx>
                <c:val>
                  <c:numRef>
                    <c:extLst xmlns:c15="http://schemas.microsoft.com/office/drawing/2012/chart">
                      <c:ext xmlns:c15="http://schemas.microsoft.com/office/drawing/2012/chart" uri="{02D57815-91ED-43cb-92C2-25804820EDAC}">
                        <c15:formulaRef>
                          <c15:sqref>Sheet1!$E$3:$E$12</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5-22A7-4EFB-8B73-81ACF0C64857}"/>
                  </c:ext>
                </c:extLst>
              </c15:ser>
            </c15:filteredLineSeries>
          </c:ext>
        </c:extLst>
      </c:lineChart>
      <c:catAx>
        <c:axId val="19059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91280640"/>
        <c:crosses val="autoZero"/>
        <c:auto val="1"/>
        <c:lblAlgn val="ctr"/>
        <c:lblOffset val="100"/>
        <c:tickLblSkip val="2"/>
        <c:tickMarkSkip val="1"/>
        <c:noMultiLvlLbl val="0"/>
      </c:catAx>
      <c:valAx>
        <c:axId val="1912806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0590976"/>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34321486026894E-2"/>
          <c:y val="4.0241132088730092E-2"/>
          <c:w val="0.86425867462751305"/>
          <c:h val="0.73773899975491908"/>
        </c:manualLayout>
      </c:layout>
      <c:barChart>
        <c:barDir val="col"/>
        <c:grouping val="clustered"/>
        <c:varyColors val="0"/>
        <c:ser>
          <c:idx val="1"/>
          <c:order val="1"/>
          <c:tx>
            <c:v>lines</c:v>
          </c:tx>
          <c:spPr>
            <a:solidFill>
              <a:schemeClr val="accent2"/>
            </a:solidFill>
            <a:ln>
              <a:noFill/>
            </a:ln>
            <a:effectLst/>
          </c:spPr>
          <c:invertIfNegative val="0"/>
          <c:dPt>
            <c:idx val="42"/>
            <c:invertIfNegative val="0"/>
            <c:bubble3D val="0"/>
            <c:spPr>
              <a:solidFill>
                <a:schemeClr val="tx1"/>
              </a:solidFill>
              <a:ln>
                <a:noFill/>
              </a:ln>
              <a:effectLst/>
            </c:spPr>
            <c:extLst>
              <c:ext xmlns:c16="http://schemas.microsoft.com/office/drawing/2014/chart" uri="{C3380CC4-5D6E-409C-BE32-E72D297353CC}">
                <c16:uniqueId val="{00000002-E5C9-4F57-AD8D-E5C2C9F00C6F}"/>
              </c:ext>
            </c:extLst>
          </c:dPt>
          <c:dPt>
            <c:idx val="43"/>
            <c:invertIfNegative val="0"/>
            <c:bubble3D val="0"/>
            <c:spPr>
              <a:solidFill>
                <a:schemeClr val="tx1"/>
              </a:solidFill>
              <a:ln>
                <a:noFill/>
              </a:ln>
              <a:effectLst/>
            </c:spPr>
            <c:extLst>
              <c:ext xmlns:c16="http://schemas.microsoft.com/office/drawing/2014/chart" uri="{C3380CC4-5D6E-409C-BE32-E72D297353CC}">
                <c16:uniqueId val="{00000006-9BEF-4F9B-9D51-80D872729E5E}"/>
              </c:ext>
            </c:extLst>
          </c:dPt>
          <c:dPt>
            <c:idx val="44"/>
            <c:invertIfNegative val="0"/>
            <c:bubble3D val="0"/>
            <c:spPr>
              <a:solidFill>
                <a:schemeClr val="tx1"/>
              </a:solidFill>
              <a:ln w="9525">
                <a:solidFill>
                  <a:schemeClr val="bg1">
                    <a:lumMod val="75000"/>
                  </a:schemeClr>
                </a:solidFill>
                <a:prstDash val="dash"/>
              </a:ln>
              <a:effectLst/>
            </c:spPr>
            <c:extLst>
              <c:ext xmlns:c16="http://schemas.microsoft.com/office/drawing/2014/chart" uri="{C3380CC4-5D6E-409C-BE32-E72D297353CC}">
                <c16:uniqueId val="{00000001-E5C9-4F57-AD8D-E5C2C9F00C6F}"/>
              </c:ext>
            </c:extLst>
          </c:dPt>
          <c:dPt>
            <c:idx val="46"/>
            <c:invertIfNegative val="0"/>
            <c:bubble3D val="0"/>
            <c:spPr>
              <a:solidFill>
                <a:schemeClr val="tx1"/>
              </a:solidFill>
              <a:ln>
                <a:noFill/>
              </a:ln>
              <a:effectLst/>
            </c:spPr>
            <c:extLst>
              <c:ext xmlns:c16="http://schemas.microsoft.com/office/drawing/2014/chart" uri="{C3380CC4-5D6E-409C-BE32-E72D297353CC}">
                <c16:uniqueId val="{00000005-9BEF-4F9B-9D51-80D872729E5E}"/>
              </c:ext>
            </c:extLst>
          </c:dPt>
          <c:dPt>
            <c:idx val="49"/>
            <c:invertIfNegative val="0"/>
            <c:bubble3D val="0"/>
            <c:spPr>
              <a:solidFill>
                <a:schemeClr val="tx1"/>
              </a:solidFill>
              <a:ln>
                <a:noFill/>
              </a:ln>
              <a:effectLst/>
            </c:spPr>
            <c:extLst>
              <c:ext xmlns:c16="http://schemas.microsoft.com/office/drawing/2014/chart" uri="{C3380CC4-5D6E-409C-BE32-E72D297353CC}">
                <c16:uniqueId val="{00000004-9BEF-4F9B-9D51-80D872729E5E}"/>
              </c:ext>
            </c:extLst>
          </c:dPt>
          <c:cat>
            <c:numRef>
              <c:f>Sheet1!$A$2:$A$82</c:f>
              <c:numCache>
                <c:formatCode>General</c:formatCode>
                <c:ptCount val="81"/>
                <c:pt idx="0" formatCode="0%">
                  <c:v>0</c:v>
                </c:pt>
                <c:pt idx="8" formatCode="0%">
                  <c:v>0.01</c:v>
                </c:pt>
                <c:pt idx="16" formatCode="0%">
                  <c:v>0.02</c:v>
                </c:pt>
                <c:pt idx="24" formatCode="0%">
                  <c:v>0.03</c:v>
                </c:pt>
                <c:pt idx="32" formatCode="0%">
                  <c:v>0.04</c:v>
                </c:pt>
                <c:pt idx="40" formatCode="0%">
                  <c:v>0.05</c:v>
                </c:pt>
                <c:pt idx="48" formatCode="0%">
                  <c:v>0.06</c:v>
                </c:pt>
                <c:pt idx="56" formatCode="0%">
                  <c:v>7.0000000000000007E-2</c:v>
                </c:pt>
                <c:pt idx="64" formatCode="0%">
                  <c:v>0.08</c:v>
                </c:pt>
                <c:pt idx="72" formatCode="0%">
                  <c:v>0.09</c:v>
                </c:pt>
                <c:pt idx="80" formatCode="0%">
                  <c:v>0.1</c:v>
                </c:pt>
              </c:numCache>
            </c:numRef>
          </c:cat>
          <c:val>
            <c:numRef>
              <c:f>Sheet1!$E$2:$E$82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100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0-E5C9-4F57-AD8D-E5C2C9F00C6F}"/>
            </c:ext>
          </c:extLst>
        </c:ser>
        <c:dLbls>
          <c:showLegendKey val="0"/>
          <c:showVal val="0"/>
          <c:showCatName val="0"/>
          <c:showSerName val="0"/>
          <c:showPercent val="0"/>
          <c:showBubbleSize val="0"/>
        </c:dLbls>
        <c:gapWidth val="350"/>
        <c:axId val="412165360"/>
        <c:axId val="412165688"/>
      </c:barChart>
      <c:lineChart>
        <c:grouping val="standard"/>
        <c:varyColors val="0"/>
        <c:ser>
          <c:idx val="0"/>
          <c:order val="0"/>
          <c:tx>
            <c:strRef>
              <c:f>Sheet1!$B$1</c:f>
              <c:strCache>
                <c:ptCount val="1"/>
                <c:pt idx="0">
                  <c:v>Cumulative Share of Outstanding Mortgages by Interest Rate</c:v>
                </c:pt>
              </c:strCache>
            </c:strRef>
          </c:tx>
          <c:spPr>
            <a:ln w="28575" cap="rnd">
              <a:solidFill>
                <a:schemeClr val="accent1"/>
              </a:solidFill>
              <a:round/>
            </a:ln>
            <a:effectLst/>
          </c:spPr>
          <c:marker>
            <c:symbol val="none"/>
          </c:marker>
          <c:cat>
            <c:numRef>
              <c:f>Sheet1!$A$2:$A$82</c:f>
              <c:numCache>
                <c:formatCode>General</c:formatCode>
                <c:ptCount val="81"/>
                <c:pt idx="0" formatCode="0%">
                  <c:v>0</c:v>
                </c:pt>
                <c:pt idx="8" formatCode="0%">
                  <c:v>0.01</c:v>
                </c:pt>
                <c:pt idx="16" formatCode="0%">
                  <c:v>0.02</c:v>
                </c:pt>
                <c:pt idx="24" formatCode="0%">
                  <c:v>0.03</c:v>
                </c:pt>
                <c:pt idx="32" formatCode="0%">
                  <c:v>0.04</c:v>
                </c:pt>
                <c:pt idx="40" formatCode="0%">
                  <c:v>0.05</c:v>
                </c:pt>
                <c:pt idx="48" formatCode="0%">
                  <c:v>0.06</c:v>
                </c:pt>
                <c:pt idx="56" formatCode="0%">
                  <c:v>7.0000000000000007E-2</c:v>
                </c:pt>
                <c:pt idx="64" formatCode="0%">
                  <c:v>0.08</c:v>
                </c:pt>
                <c:pt idx="72" formatCode="0%">
                  <c:v>0.09</c:v>
                </c:pt>
                <c:pt idx="80" formatCode="0%">
                  <c:v>0.1</c:v>
                </c:pt>
              </c:numCache>
            </c:numRef>
          </c:cat>
          <c:val>
            <c:numRef>
              <c:f>Sheet1!$B$2:$B$82</c:f>
              <c:numCache>
                <c:formatCode>0.0000%</c:formatCode>
                <c:ptCount val="81"/>
                <c:pt idx="0">
                  <c:v>4.0292891994521093E-5</c:v>
                </c:pt>
                <c:pt idx="1">
                  <c:v>4.917544137113976E-5</c:v>
                </c:pt>
                <c:pt idx="2">
                  <c:v>5.658590058497396E-5</c:v>
                </c:pt>
                <c:pt idx="3">
                  <c:v>6.5664457989887009E-5</c:v>
                </c:pt>
                <c:pt idx="4">
                  <c:v>7.4517713307655569E-5</c:v>
                </c:pt>
                <c:pt idx="5">
                  <c:v>8.4697771445183049E-5</c:v>
                </c:pt>
                <c:pt idx="6">
                  <c:v>9.4759276673718948E-5</c:v>
                </c:pt>
                <c:pt idx="7">
                  <c:v>1.2011565379091622E-4</c:v>
                </c:pt>
                <c:pt idx="8">
                  <c:v>1.3319028080829452E-4</c:v>
                </c:pt>
                <c:pt idx="9">
                  <c:v>1.5175885341600878E-4</c:v>
                </c:pt>
                <c:pt idx="10">
                  <c:v>1.6948946548417604E-4</c:v>
                </c:pt>
                <c:pt idx="11">
                  <c:v>2.001971574663241E-4</c:v>
                </c:pt>
                <c:pt idx="12">
                  <c:v>2.2322510085133679E-4</c:v>
                </c:pt>
                <c:pt idx="13">
                  <c:v>2.6206661259436481E-4</c:v>
                </c:pt>
                <c:pt idx="14">
                  <c:v>3.2033429296857217E-4</c:v>
                </c:pt>
                <c:pt idx="15">
                  <c:v>3.3811186377796509E-3</c:v>
                </c:pt>
                <c:pt idx="16">
                  <c:v>3.6047709600633116E-3</c:v>
                </c:pt>
                <c:pt idx="17">
                  <c:v>4.1576040176887642E-3</c:v>
                </c:pt>
                <c:pt idx="18">
                  <c:v>5.0284033121432686E-3</c:v>
                </c:pt>
                <c:pt idx="19">
                  <c:v>6.9294174670606985E-3</c:v>
                </c:pt>
                <c:pt idx="20">
                  <c:v>9.6472288122915334E-3</c:v>
                </c:pt>
                <c:pt idx="21">
                  <c:v>1.4291419484173881E-2</c:v>
                </c:pt>
                <c:pt idx="22">
                  <c:v>2.0103085668458528E-2</c:v>
                </c:pt>
                <c:pt idx="23">
                  <c:v>2.8992612933960639E-2</c:v>
                </c:pt>
                <c:pt idx="24">
                  <c:v>3.6240683315032302E-2</c:v>
                </c:pt>
                <c:pt idx="25">
                  <c:v>6.5545187275166325E-2</c:v>
                </c:pt>
                <c:pt idx="26">
                  <c:v>9.4855324552910514E-2</c:v>
                </c:pt>
                <c:pt idx="27">
                  <c:v>0.14975269773186939</c:v>
                </c:pt>
                <c:pt idx="28">
                  <c:v>0.20676790885870541</c:v>
                </c:pt>
                <c:pt idx="29">
                  <c:v>0.29828268580352585</c:v>
                </c:pt>
                <c:pt idx="30">
                  <c:v>0.38063953665073486</c:v>
                </c:pt>
                <c:pt idx="31">
                  <c:v>0.46725324867255441</c:v>
                </c:pt>
                <c:pt idx="32">
                  <c:v>0.5330920977426411</c:v>
                </c:pt>
                <c:pt idx="33">
                  <c:v>0.61786261815861221</c:v>
                </c:pt>
                <c:pt idx="34">
                  <c:v>0.67520872753960426</c:v>
                </c:pt>
                <c:pt idx="35">
                  <c:v>0.7366177065395868</c:v>
                </c:pt>
                <c:pt idx="36">
                  <c:v>0.78238501830792107</c:v>
                </c:pt>
                <c:pt idx="37">
                  <c:v>0.83195735255536774</c:v>
                </c:pt>
                <c:pt idx="38">
                  <c:v>0.87085596443873092</c:v>
                </c:pt>
                <c:pt idx="39">
                  <c:v>0.90152151131124458</c:v>
                </c:pt>
                <c:pt idx="40">
                  <c:v>0.91626434301312787</c:v>
                </c:pt>
                <c:pt idx="41">
                  <c:v>0.93248250026177382</c:v>
                </c:pt>
                <c:pt idx="42">
                  <c:v>0.94184218985645196</c:v>
                </c:pt>
                <c:pt idx="43">
                  <c:v>0.95145528257651057</c:v>
                </c:pt>
                <c:pt idx="44">
                  <c:v>0.95584500049843457</c:v>
                </c:pt>
                <c:pt idx="45">
                  <c:v>0.96183913388107034</c:v>
                </c:pt>
                <c:pt idx="46">
                  <c:v>0.96779880234139659</c:v>
                </c:pt>
                <c:pt idx="47">
                  <c:v>0.97246271444675647</c:v>
                </c:pt>
                <c:pt idx="48">
                  <c:v>0.97475129593756293</c:v>
                </c:pt>
                <c:pt idx="49">
                  <c:v>0.97829304505738501</c:v>
                </c:pt>
                <c:pt idx="50">
                  <c:v>0.98122952297418664</c:v>
                </c:pt>
                <c:pt idx="51">
                  <c:v>0.98499285538514336</c:v>
                </c:pt>
                <c:pt idx="52">
                  <c:v>0.98679198771447763</c:v>
                </c:pt>
                <c:pt idx="53">
                  <c:v>0.98896385203526371</c:v>
                </c:pt>
                <c:pt idx="54">
                  <c:v>0.99101975165753264</c:v>
                </c:pt>
                <c:pt idx="55">
                  <c:v>0.99253964711318388</c:v>
                </c:pt>
                <c:pt idx="56">
                  <c:v>0.99320537330034597</c:v>
                </c:pt>
                <c:pt idx="57">
                  <c:v>0.99409480010403983</c:v>
                </c:pt>
                <c:pt idx="58">
                  <c:v>0.99467392870274252</c:v>
                </c:pt>
                <c:pt idx="59">
                  <c:v>0.99558188141356674</c:v>
                </c:pt>
                <c:pt idx="60">
                  <c:v>0.99594409554715468</c:v>
                </c:pt>
                <c:pt idx="61">
                  <c:v>0.99641447821053164</c:v>
                </c:pt>
                <c:pt idx="62">
                  <c:v>0.99678938323043464</c:v>
                </c:pt>
                <c:pt idx="63">
                  <c:v>0.99726379201547444</c:v>
                </c:pt>
                <c:pt idx="64">
                  <c:v>0.99743416837893939</c:v>
                </c:pt>
                <c:pt idx="65">
                  <c:v>0.99769709656330563</c:v>
                </c:pt>
                <c:pt idx="66">
                  <c:v>0.99787417549046364</c:v>
                </c:pt>
                <c:pt idx="67">
                  <c:v>0.99827357137870654</c:v>
                </c:pt>
                <c:pt idx="68">
                  <c:v>0.99844189226717117</c:v>
                </c:pt>
                <c:pt idx="69">
                  <c:v>0.99865553289123554</c:v>
                </c:pt>
                <c:pt idx="70">
                  <c:v>0.99878667114967035</c:v>
                </c:pt>
                <c:pt idx="71">
                  <c:v>0.99900861644396288</c:v>
                </c:pt>
                <c:pt idx="72">
                  <c:v>0.99908235615343421</c:v>
                </c:pt>
                <c:pt idx="73">
                  <c:v>0.99920351520034312</c:v>
                </c:pt>
                <c:pt idx="74">
                  <c:v>0.9992665596852871</c:v>
                </c:pt>
                <c:pt idx="75">
                  <c:v>0.99938541714924278</c:v>
                </c:pt>
                <c:pt idx="76">
                  <c:v>0.99943711688493264</c:v>
                </c:pt>
                <c:pt idx="77">
                  <c:v>0.9995146207261203</c:v>
                </c:pt>
                <c:pt idx="78">
                  <c:v>0.99956316420626656</c:v>
                </c:pt>
                <c:pt idx="79">
                  <c:v>0.99964919647355877</c:v>
                </c:pt>
                <c:pt idx="80">
                  <c:v>0.9996770252099042</c:v>
                </c:pt>
              </c:numCache>
            </c:numRef>
          </c:val>
          <c:smooth val="0"/>
          <c:extLst>
            <c:ext xmlns:c16="http://schemas.microsoft.com/office/drawing/2014/chart" uri="{C3380CC4-5D6E-409C-BE32-E72D297353CC}">
              <c16:uniqueId val="{00000000-2374-4FD7-AE1D-8C478C520132}"/>
            </c:ext>
          </c:extLst>
        </c:ser>
        <c:dLbls>
          <c:showLegendKey val="0"/>
          <c:showVal val="0"/>
          <c:showCatName val="0"/>
          <c:showSerName val="0"/>
          <c:showPercent val="0"/>
          <c:showBubbleSize val="0"/>
        </c:dLbls>
        <c:marker val="1"/>
        <c:smooth val="0"/>
        <c:axId val="412165360"/>
        <c:axId val="412165688"/>
      </c:lineChart>
      <c:catAx>
        <c:axId val="4121653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r>
                  <a:rPr lang="en-US" sz="1600" b="1" baseline="0" dirty="0">
                    <a:solidFill>
                      <a:schemeClr val="tx1"/>
                    </a:solidFill>
                    <a:latin typeface="+mj-lt"/>
                  </a:rPr>
                  <a:t>Interest Rate on Mortgage Debt Outstanding In December 2018</a:t>
                </a:r>
                <a:endParaRPr lang="en-US" sz="1600" b="1" dirty="0">
                  <a:solidFill>
                    <a:schemeClr val="tx1"/>
                  </a:solidFill>
                  <a:latin typeface="+mj-lt"/>
                </a:endParaRPr>
              </a:p>
            </c:rich>
          </c:tx>
          <c:layout>
            <c:manualLayout>
              <c:xMode val="edge"/>
              <c:yMode val="edge"/>
              <c:x val="0.12777964225892113"/>
              <c:y val="0.8765391117549845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j-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12165688"/>
        <c:crosses val="autoZero"/>
        <c:auto val="1"/>
        <c:lblAlgn val="ctr"/>
        <c:lblOffset val="100"/>
        <c:tickLblSkip val="4"/>
        <c:tickMarkSkip val="50"/>
        <c:noMultiLvlLbl val="0"/>
      </c:catAx>
      <c:valAx>
        <c:axId val="412165688"/>
        <c:scaling>
          <c:orientation val="minMax"/>
          <c:max val="1.004"/>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41216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Refi Boom</c:v>
                </c:pt>
              </c:strCache>
            </c:strRef>
          </c:tx>
          <c:spPr>
            <a:solidFill>
              <a:schemeClr val="bg1">
                <a:lumMod val="95000"/>
              </a:schemeClr>
            </a:solidFill>
            <a:ln>
              <a:noFill/>
            </a:ln>
            <a:effectLst/>
          </c:spPr>
          <c:invertIfNegative val="0"/>
          <c:cat>
            <c:strRef>
              <c:f>Sheet1!$A$2:$A$118</c:f>
              <c:strCache>
                <c:ptCount val="117"/>
                <c:pt idx="0">
                  <c:v>1990</c:v>
                </c:pt>
                <c:pt idx="1">
                  <c:v> 1991 Q1 </c:v>
                </c:pt>
                <c:pt idx="2">
                  <c:v> 1991 Q2 </c:v>
                </c:pt>
                <c:pt idx="3">
                  <c:v> 1991 Q3 </c:v>
                </c:pt>
                <c:pt idx="4">
                  <c:v> 1991 Q4 </c:v>
                </c:pt>
                <c:pt idx="5">
                  <c:v> 1992 Q1 </c:v>
                </c:pt>
                <c:pt idx="6">
                  <c:v> 1992 Q2 </c:v>
                </c:pt>
                <c:pt idx="7">
                  <c:v> 1992 Q3 </c:v>
                </c:pt>
                <c:pt idx="8">
                  <c:v> 1992 Q4 </c:v>
                </c:pt>
                <c:pt idx="9">
                  <c:v> 1993 Q1 </c:v>
                </c:pt>
                <c:pt idx="10">
                  <c:v> 1993 Q2 </c:v>
                </c:pt>
                <c:pt idx="11">
                  <c:v> 1993 Q3 </c:v>
                </c:pt>
                <c:pt idx="12">
                  <c:v> 1993 Q4 </c:v>
                </c:pt>
                <c:pt idx="13">
                  <c:v> 1994 Q1 </c:v>
                </c:pt>
                <c:pt idx="14">
                  <c:v> 1994 Q2 </c:v>
                </c:pt>
                <c:pt idx="15">
                  <c:v> 1994 Q3 </c:v>
                </c:pt>
                <c:pt idx="16">
                  <c:v> 1994 Q4 </c:v>
                </c:pt>
                <c:pt idx="17">
                  <c:v> 1995 Q1 </c:v>
                </c:pt>
                <c:pt idx="18">
                  <c:v> 1995 Q2 </c:v>
                </c:pt>
                <c:pt idx="19">
                  <c:v>1995</c:v>
                </c:pt>
                <c:pt idx="20">
                  <c:v> 1995 Q4 </c:v>
                </c:pt>
                <c:pt idx="21">
                  <c:v> 1996 Q1 </c:v>
                </c:pt>
                <c:pt idx="22">
                  <c:v> 1996 Q2 </c:v>
                </c:pt>
                <c:pt idx="23">
                  <c:v> 1996 Q3 </c:v>
                </c:pt>
                <c:pt idx="24">
                  <c:v> 1996 Q4 </c:v>
                </c:pt>
                <c:pt idx="25">
                  <c:v> 1997 Q1 </c:v>
                </c:pt>
                <c:pt idx="26">
                  <c:v> 1997 Q2 </c:v>
                </c:pt>
                <c:pt idx="27">
                  <c:v> 1997 Q3 </c:v>
                </c:pt>
                <c:pt idx="28">
                  <c:v> 1997 Q4 </c:v>
                </c:pt>
                <c:pt idx="29">
                  <c:v> 1998 Q1 </c:v>
                </c:pt>
                <c:pt idx="30">
                  <c:v> 1998 Q2 </c:v>
                </c:pt>
                <c:pt idx="31">
                  <c:v> 1998 Q3 </c:v>
                </c:pt>
                <c:pt idx="32">
                  <c:v> 1998 Q4 </c:v>
                </c:pt>
                <c:pt idx="33">
                  <c:v> 1999 Q1 </c:v>
                </c:pt>
                <c:pt idx="34">
                  <c:v> 1999 Q2 </c:v>
                </c:pt>
                <c:pt idx="35">
                  <c:v> 1999 Q3 </c:v>
                </c:pt>
                <c:pt idx="36">
                  <c:v> 1999 Q4 </c:v>
                </c:pt>
                <c:pt idx="37">
                  <c:v> 2000 Q1 </c:v>
                </c:pt>
                <c:pt idx="38">
                  <c:v>2000</c:v>
                </c:pt>
                <c:pt idx="39">
                  <c:v> 2000 Q3 </c:v>
                </c:pt>
                <c:pt idx="40">
                  <c:v> 2000 Q4 </c:v>
                </c:pt>
                <c:pt idx="41">
                  <c:v> 2001 Q1 </c:v>
                </c:pt>
                <c:pt idx="42">
                  <c:v> 2001 Q2 </c:v>
                </c:pt>
                <c:pt idx="43">
                  <c:v> 2001 Q3 </c:v>
                </c:pt>
                <c:pt idx="44">
                  <c:v> 2001 Q4 </c:v>
                </c:pt>
                <c:pt idx="45">
                  <c:v> 2002 Q1 </c:v>
                </c:pt>
                <c:pt idx="46">
                  <c:v> 2002 Q2 </c:v>
                </c:pt>
                <c:pt idx="47">
                  <c:v> 2002 Q3 </c:v>
                </c:pt>
                <c:pt idx="48">
                  <c:v> 2002 Q4 </c:v>
                </c:pt>
                <c:pt idx="49">
                  <c:v> 2003 Q1 </c:v>
                </c:pt>
                <c:pt idx="50">
                  <c:v> 2003 Q2 </c:v>
                </c:pt>
                <c:pt idx="51">
                  <c:v> 2003 Q3 </c:v>
                </c:pt>
                <c:pt idx="52">
                  <c:v> 2003 Q4 </c:v>
                </c:pt>
                <c:pt idx="53">
                  <c:v> 2004 Q1 </c:v>
                </c:pt>
                <c:pt idx="54">
                  <c:v> 2004 Q2 </c:v>
                </c:pt>
                <c:pt idx="55">
                  <c:v> 2004 Q3 </c:v>
                </c:pt>
                <c:pt idx="56">
                  <c:v> 2004 Q4 </c:v>
                </c:pt>
                <c:pt idx="57">
                  <c:v>2005</c:v>
                </c:pt>
                <c:pt idx="58">
                  <c:v> 2005 Q2 </c:v>
                </c:pt>
                <c:pt idx="59">
                  <c:v> 2005 Q3 </c:v>
                </c:pt>
                <c:pt idx="60">
                  <c:v> 2005 Q4 </c:v>
                </c:pt>
                <c:pt idx="61">
                  <c:v> 2006 Q1 </c:v>
                </c:pt>
                <c:pt idx="62">
                  <c:v> 2006Q2 </c:v>
                </c:pt>
                <c:pt idx="63">
                  <c:v> 2006Q3 </c:v>
                </c:pt>
                <c:pt idx="64">
                  <c:v> 2006Q4 </c:v>
                </c:pt>
                <c:pt idx="65">
                  <c:v> 2007Q1 </c:v>
                </c:pt>
                <c:pt idx="66">
                  <c:v> 2007Q2 </c:v>
                </c:pt>
                <c:pt idx="67">
                  <c:v> 2007Q3 </c:v>
                </c:pt>
                <c:pt idx="68">
                  <c:v> 2007Q4 </c:v>
                </c:pt>
                <c:pt idx="69">
                  <c:v> 2008Q1 </c:v>
                </c:pt>
                <c:pt idx="70">
                  <c:v> 2008Q2 </c:v>
                </c:pt>
                <c:pt idx="71">
                  <c:v> 2008Q3 </c:v>
                </c:pt>
                <c:pt idx="72">
                  <c:v> 2008Q4 </c:v>
                </c:pt>
                <c:pt idx="73">
                  <c:v> 2009Q1 </c:v>
                </c:pt>
                <c:pt idx="74">
                  <c:v> 2009Q2 </c:v>
                </c:pt>
                <c:pt idx="75">
                  <c:v> 2009Q3 </c:v>
                </c:pt>
                <c:pt idx="76">
                  <c:v>2009</c:v>
                </c:pt>
                <c:pt idx="77">
                  <c:v> 2010Q1 </c:v>
                </c:pt>
                <c:pt idx="78">
                  <c:v> 2010Q2 </c:v>
                </c:pt>
                <c:pt idx="79">
                  <c:v> 2010Q3 </c:v>
                </c:pt>
                <c:pt idx="80">
                  <c:v> 2010Q4 </c:v>
                </c:pt>
                <c:pt idx="81">
                  <c:v> 2011Q1 </c:v>
                </c:pt>
                <c:pt idx="82">
                  <c:v> 2011Q2 </c:v>
                </c:pt>
                <c:pt idx="83">
                  <c:v> 2011Q3 </c:v>
                </c:pt>
                <c:pt idx="84">
                  <c:v> 2011Q4 </c:v>
                </c:pt>
                <c:pt idx="85">
                  <c:v> 2012Q1 </c:v>
                </c:pt>
                <c:pt idx="86">
                  <c:v> 2012Q2 </c:v>
                </c:pt>
                <c:pt idx="87">
                  <c:v> 2012Q3 </c:v>
                </c:pt>
                <c:pt idx="88">
                  <c:v> 2012Q4 </c:v>
                </c:pt>
                <c:pt idx="89">
                  <c:v> 2013Q1 </c:v>
                </c:pt>
                <c:pt idx="90">
                  <c:v> 2013Q2 </c:v>
                </c:pt>
                <c:pt idx="91">
                  <c:v> 2013Q3 </c:v>
                </c:pt>
                <c:pt idx="92">
                  <c:v> 2013Q4 </c:v>
                </c:pt>
                <c:pt idx="93">
                  <c:v> 2014Q1 </c:v>
                </c:pt>
                <c:pt idx="94">
                  <c:v> 2014Q2 </c:v>
                </c:pt>
                <c:pt idx="95">
                  <c:v>2014</c:v>
                </c:pt>
                <c:pt idx="96">
                  <c:v> 2014Q4 </c:v>
                </c:pt>
                <c:pt idx="97">
                  <c:v> 2015Q1 </c:v>
                </c:pt>
                <c:pt idx="98">
                  <c:v> 2015Q2 </c:v>
                </c:pt>
                <c:pt idx="99">
                  <c:v> 2015Q3 </c:v>
                </c:pt>
                <c:pt idx="100">
                  <c:v> 2015Q4 </c:v>
                </c:pt>
                <c:pt idx="101">
                  <c:v> 2016Q1 </c:v>
                </c:pt>
                <c:pt idx="102">
                  <c:v> 2016Q2 </c:v>
                </c:pt>
                <c:pt idx="103">
                  <c:v> 2016Q3 </c:v>
                </c:pt>
                <c:pt idx="104">
                  <c:v> 2016Q4 </c:v>
                </c:pt>
                <c:pt idx="105">
                  <c:v> 2017Q1 </c:v>
                </c:pt>
                <c:pt idx="106">
                  <c:v> 2017Q2 </c:v>
                </c:pt>
                <c:pt idx="107">
                  <c:v> 2017Q3 </c:v>
                </c:pt>
                <c:pt idx="108">
                  <c:v> 2017Q4 </c:v>
                </c:pt>
                <c:pt idx="109">
                  <c:v> 2018Q1 </c:v>
                </c:pt>
                <c:pt idx="110">
                  <c:v> 2018Q2 </c:v>
                </c:pt>
                <c:pt idx="111">
                  <c:v> 2018Q3 </c:v>
                </c:pt>
                <c:pt idx="112">
                  <c:v> 2018Q4 </c:v>
                </c:pt>
                <c:pt idx="113">
                  <c:v> 2019Q1 </c:v>
                </c:pt>
                <c:pt idx="114">
                  <c:v>2019</c:v>
                </c:pt>
                <c:pt idx="115">
                  <c:v> 2019Q3 </c:v>
                </c:pt>
                <c:pt idx="116">
                  <c:v> 2019Q4 </c:v>
                </c:pt>
              </c:strCache>
            </c:strRef>
          </c:cat>
          <c:val>
            <c:numRef>
              <c:f>Sheet1!$C$2:$C$118</c:f>
              <c:numCache>
                <c:formatCode>General</c:formatCode>
                <c:ptCount val="117"/>
                <c:pt idx="0">
                  <c:v>0</c:v>
                </c:pt>
                <c:pt idx="1">
                  <c:v>0</c:v>
                </c:pt>
                <c:pt idx="2">
                  <c:v>0</c:v>
                </c:pt>
                <c:pt idx="3">
                  <c:v>0</c:v>
                </c:pt>
                <c:pt idx="4">
                  <c:v>0</c:v>
                </c:pt>
                <c:pt idx="5">
                  <c:v>0.8</c:v>
                </c:pt>
                <c:pt idx="6">
                  <c:v>0.8</c:v>
                </c:pt>
                <c:pt idx="7">
                  <c:v>0.8</c:v>
                </c:pt>
                <c:pt idx="8">
                  <c:v>0.8</c:v>
                </c:pt>
                <c:pt idx="9">
                  <c:v>0.8</c:v>
                </c:pt>
                <c:pt idx="10">
                  <c:v>0.8</c:v>
                </c:pt>
                <c:pt idx="11">
                  <c:v>0.8</c:v>
                </c:pt>
                <c:pt idx="12">
                  <c:v>0.8</c:v>
                </c:pt>
                <c:pt idx="13">
                  <c:v>0.8</c:v>
                </c:pt>
                <c:pt idx="14">
                  <c:v>0.8</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0.8</c:v>
                </c:pt>
                <c:pt idx="31">
                  <c:v>0.8</c:v>
                </c:pt>
                <c:pt idx="32">
                  <c:v>0.8</c:v>
                </c:pt>
                <c:pt idx="33">
                  <c:v>0.8</c:v>
                </c:pt>
                <c:pt idx="34">
                  <c:v>0.8</c:v>
                </c:pt>
                <c:pt idx="35">
                  <c:v>0</c:v>
                </c:pt>
                <c:pt idx="36">
                  <c:v>0</c:v>
                </c:pt>
                <c:pt idx="37">
                  <c:v>0</c:v>
                </c:pt>
                <c:pt idx="38">
                  <c:v>0</c:v>
                </c:pt>
                <c:pt idx="39">
                  <c:v>0</c:v>
                </c:pt>
                <c:pt idx="40">
                  <c:v>0</c:v>
                </c:pt>
                <c:pt idx="41">
                  <c:v>0</c:v>
                </c:pt>
                <c:pt idx="42">
                  <c:v>0.8</c:v>
                </c:pt>
                <c:pt idx="43">
                  <c:v>0.8</c:v>
                </c:pt>
                <c:pt idx="44">
                  <c:v>0.8</c:v>
                </c:pt>
                <c:pt idx="45">
                  <c:v>0.8</c:v>
                </c:pt>
                <c:pt idx="46">
                  <c:v>0.8</c:v>
                </c:pt>
                <c:pt idx="47">
                  <c:v>0.8</c:v>
                </c:pt>
                <c:pt idx="48">
                  <c:v>0.8</c:v>
                </c:pt>
                <c:pt idx="49">
                  <c:v>0.8</c:v>
                </c:pt>
                <c:pt idx="50">
                  <c:v>0.8</c:v>
                </c:pt>
                <c:pt idx="51">
                  <c:v>0.8</c:v>
                </c:pt>
                <c:pt idx="52">
                  <c:v>0.8</c:v>
                </c:pt>
                <c:pt idx="53">
                  <c:v>0.8</c:v>
                </c:pt>
                <c:pt idx="54">
                  <c:v>0.8</c:v>
                </c:pt>
                <c:pt idx="55">
                  <c:v>0.8</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0.8</c:v>
                </c:pt>
                <c:pt idx="74">
                  <c:v>0.8</c:v>
                </c:pt>
                <c:pt idx="75">
                  <c:v>0.8</c:v>
                </c:pt>
                <c:pt idx="76">
                  <c:v>0.8</c:v>
                </c:pt>
                <c:pt idx="77">
                  <c:v>0.8</c:v>
                </c:pt>
                <c:pt idx="78">
                  <c:v>0.8</c:v>
                </c:pt>
                <c:pt idx="79">
                  <c:v>0.8</c:v>
                </c:pt>
                <c:pt idx="80">
                  <c:v>0.8</c:v>
                </c:pt>
                <c:pt idx="81">
                  <c:v>0.8</c:v>
                </c:pt>
                <c:pt idx="82">
                  <c:v>0.8</c:v>
                </c:pt>
                <c:pt idx="83">
                  <c:v>0.8</c:v>
                </c:pt>
                <c:pt idx="84">
                  <c:v>0.8</c:v>
                </c:pt>
                <c:pt idx="85">
                  <c:v>0.8</c:v>
                </c:pt>
                <c:pt idx="86">
                  <c:v>0.8</c:v>
                </c:pt>
                <c:pt idx="87">
                  <c:v>0.8</c:v>
                </c:pt>
                <c:pt idx="88">
                  <c:v>0.8</c:v>
                </c:pt>
                <c:pt idx="89">
                  <c:v>0.8</c:v>
                </c:pt>
                <c:pt idx="90">
                  <c:v>0.8</c:v>
                </c:pt>
                <c:pt idx="91">
                  <c:v>0.8</c:v>
                </c:pt>
                <c:pt idx="92">
                  <c:v>0.8</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extLst>
            <c:ext xmlns:c16="http://schemas.microsoft.com/office/drawing/2014/chart" uri="{C3380CC4-5D6E-409C-BE32-E72D297353CC}">
              <c16:uniqueId val="{00000001-41FE-4980-BFBE-F6AF282625A9}"/>
            </c:ext>
          </c:extLst>
        </c:ser>
        <c:dLbls>
          <c:showLegendKey val="0"/>
          <c:showVal val="0"/>
          <c:showCatName val="0"/>
          <c:showSerName val="0"/>
          <c:showPercent val="0"/>
          <c:showBubbleSize val="0"/>
        </c:dLbls>
        <c:gapWidth val="0"/>
        <c:overlap val="-27"/>
        <c:axId val="400898736"/>
        <c:axId val="400896440"/>
      </c:barChart>
      <c:lineChart>
        <c:grouping val="standard"/>
        <c:varyColors val="0"/>
        <c:ser>
          <c:idx val="0"/>
          <c:order val="0"/>
          <c:tx>
            <c:strRef>
              <c:f>Sheet1!$B$1</c:f>
              <c:strCache>
                <c:ptCount val="1"/>
                <c:pt idx="0">
                  <c:v>Refi %</c:v>
                </c:pt>
              </c:strCache>
            </c:strRef>
          </c:tx>
          <c:spPr>
            <a:ln w="28575" cap="rnd">
              <a:solidFill>
                <a:schemeClr val="accent1"/>
              </a:solidFill>
              <a:round/>
            </a:ln>
            <a:effectLst/>
          </c:spPr>
          <c:marker>
            <c:symbol val="none"/>
          </c:marker>
          <c:cat>
            <c:strRef>
              <c:f>Sheet1!$A$2:$A$118</c:f>
              <c:strCache>
                <c:ptCount val="117"/>
                <c:pt idx="0">
                  <c:v>1990</c:v>
                </c:pt>
                <c:pt idx="1">
                  <c:v> 1991 Q1 </c:v>
                </c:pt>
                <c:pt idx="2">
                  <c:v> 1991 Q2 </c:v>
                </c:pt>
                <c:pt idx="3">
                  <c:v> 1991 Q3 </c:v>
                </c:pt>
                <c:pt idx="4">
                  <c:v> 1991 Q4 </c:v>
                </c:pt>
                <c:pt idx="5">
                  <c:v> 1992 Q1 </c:v>
                </c:pt>
                <c:pt idx="6">
                  <c:v> 1992 Q2 </c:v>
                </c:pt>
                <c:pt idx="7">
                  <c:v> 1992 Q3 </c:v>
                </c:pt>
                <c:pt idx="8">
                  <c:v> 1992 Q4 </c:v>
                </c:pt>
                <c:pt idx="9">
                  <c:v> 1993 Q1 </c:v>
                </c:pt>
                <c:pt idx="10">
                  <c:v> 1993 Q2 </c:v>
                </c:pt>
                <c:pt idx="11">
                  <c:v> 1993 Q3 </c:v>
                </c:pt>
                <c:pt idx="12">
                  <c:v> 1993 Q4 </c:v>
                </c:pt>
                <c:pt idx="13">
                  <c:v> 1994 Q1 </c:v>
                </c:pt>
                <c:pt idx="14">
                  <c:v> 1994 Q2 </c:v>
                </c:pt>
                <c:pt idx="15">
                  <c:v> 1994 Q3 </c:v>
                </c:pt>
                <c:pt idx="16">
                  <c:v> 1994 Q4 </c:v>
                </c:pt>
                <c:pt idx="17">
                  <c:v> 1995 Q1 </c:v>
                </c:pt>
                <c:pt idx="18">
                  <c:v> 1995 Q2 </c:v>
                </c:pt>
                <c:pt idx="19">
                  <c:v>1995</c:v>
                </c:pt>
                <c:pt idx="20">
                  <c:v> 1995 Q4 </c:v>
                </c:pt>
                <c:pt idx="21">
                  <c:v> 1996 Q1 </c:v>
                </c:pt>
                <c:pt idx="22">
                  <c:v> 1996 Q2 </c:v>
                </c:pt>
                <c:pt idx="23">
                  <c:v> 1996 Q3 </c:v>
                </c:pt>
                <c:pt idx="24">
                  <c:v> 1996 Q4 </c:v>
                </c:pt>
                <c:pt idx="25">
                  <c:v> 1997 Q1 </c:v>
                </c:pt>
                <c:pt idx="26">
                  <c:v> 1997 Q2 </c:v>
                </c:pt>
                <c:pt idx="27">
                  <c:v> 1997 Q3 </c:v>
                </c:pt>
                <c:pt idx="28">
                  <c:v> 1997 Q4 </c:v>
                </c:pt>
                <c:pt idx="29">
                  <c:v> 1998 Q1 </c:v>
                </c:pt>
                <c:pt idx="30">
                  <c:v> 1998 Q2 </c:v>
                </c:pt>
                <c:pt idx="31">
                  <c:v> 1998 Q3 </c:v>
                </c:pt>
                <c:pt idx="32">
                  <c:v> 1998 Q4 </c:v>
                </c:pt>
                <c:pt idx="33">
                  <c:v> 1999 Q1 </c:v>
                </c:pt>
                <c:pt idx="34">
                  <c:v> 1999 Q2 </c:v>
                </c:pt>
                <c:pt idx="35">
                  <c:v> 1999 Q3 </c:v>
                </c:pt>
                <c:pt idx="36">
                  <c:v> 1999 Q4 </c:v>
                </c:pt>
                <c:pt idx="37">
                  <c:v> 2000 Q1 </c:v>
                </c:pt>
                <c:pt idx="38">
                  <c:v>2000</c:v>
                </c:pt>
                <c:pt idx="39">
                  <c:v> 2000 Q3 </c:v>
                </c:pt>
                <c:pt idx="40">
                  <c:v> 2000 Q4 </c:v>
                </c:pt>
                <c:pt idx="41">
                  <c:v> 2001 Q1 </c:v>
                </c:pt>
                <c:pt idx="42">
                  <c:v> 2001 Q2 </c:v>
                </c:pt>
                <c:pt idx="43">
                  <c:v> 2001 Q3 </c:v>
                </c:pt>
                <c:pt idx="44">
                  <c:v> 2001 Q4 </c:v>
                </c:pt>
                <c:pt idx="45">
                  <c:v> 2002 Q1 </c:v>
                </c:pt>
                <c:pt idx="46">
                  <c:v> 2002 Q2 </c:v>
                </c:pt>
                <c:pt idx="47">
                  <c:v> 2002 Q3 </c:v>
                </c:pt>
                <c:pt idx="48">
                  <c:v> 2002 Q4 </c:v>
                </c:pt>
                <c:pt idx="49">
                  <c:v> 2003 Q1 </c:v>
                </c:pt>
                <c:pt idx="50">
                  <c:v> 2003 Q2 </c:v>
                </c:pt>
                <c:pt idx="51">
                  <c:v> 2003 Q3 </c:v>
                </c:pt>
                <c:pt idx="52">
                  <c:v> 2003 Q4 </c:v>
                </c:pt>
                <c:pt idx="53">
                  <c:v> 2004 Q1 </c:v>
                </c:pt>
                <c:pt idx="54">
                  <c:v> 2004 Q2 </c:v>
                </c:pt>
                <c:pt idx="55">
                  <c:v> 2004 Q3 </c:v>
                </c:pt>
                <c:pt idx="56">
                  <c:v> 2004 Q4 </c:v>
                </c:pt>
                <c:pt idx="57">
                  <c:v>2005</c:v>
                </c:pt>
                <c:pt idx="58">
                  <c:v> 2005 Q2 </c:v>
                </c:pt>
                <c:pt idx="59">
                  <c:v> 2005 Q3 </c:v>
                </c:pt>
                <c:pt idx="60">
                  <c:v> 2005 Q4 </c:v>
                </c:pt>
                <c:pt idx="61">
                  <c:v> 2006 Q1 </c:v>
                </c:pt>
                <c:pt idx="62">
                  <c:v> 2006Q2 </c:v>
                </c:pt>
                <c:pt idx="63">
                  <c:v> 2006Q3 </c:v>
                </c:pt>
                <c:pt idx="64">
                  <c:v> 2006Q4 </c:v>
                </c:pt>
                <c:pt idx="65">
                  <c:v> 2007Q1 </c:v>
                </c:pt>
                <c:pt idx="66">
                  <c:v> 2007Q2 </c:v>
                </c:pt>
                <c:pt idx="67">
                  <c:v> 2007Q3 </c:v>
                </c:pt>
                <c:pt idx="68">
                  <c:v> 2007Q4 </c:v>
                </c:pt>
                <c:pt idx="69">
                  <c:v> 2008Q1 </c:v>
                </c:pt>
                <c:pt idx="70">
                  <c:v> 2008Q2 </c:v>
                </c:pt>
                <c:pt idx="71">
                  <c:v> 2008Q3 </c:v>
                </c:pt>
                <c:pt idx="72">
                  <c:v> 2008Q4 </c:v>
                </c:pt>
                <c:pt idx="73">
                  <c:v> 2009Q1 </c:v>
                </c:pt>
                <c:pt idx="74">
                  <c:v> 2009Q2 </c:v>
                </c:pt>
                <c:pt idx="75">
                  <c:v> 2009Q3 </c:v>
                </c:pt>
                <c:pt idx="76">
                  <c:v>2009</c:v>
                </c:pt>
                <c:pt idx="77">
                  <c:v> 2010Q1 </c:v>
                </c:pt>
                <c:pt idx="78">
                  <c:v> 2010Q2 </c:v>
                </c:pt>
                <c:pt idx="79">
                  <c:v> 2010Q3 </c:v>
                </c:pt>
                <c:pt idx="80">
                  <c:v> 2010Q4 </c:v>
                </c:pt>
                <c:pt idx="81">
                  <c:v> 2011Q1 </c:v>
                </c:pt>
                <c:pt idx="82">
                  <c:v> 2011Q2 </c:v>
                </c:pt>
                <c:pt idx="83">
                  <c:v> 2011Q3 </c:v>
                </c:pt>
                <c:pt idx="84">
                  <c:v> 2011Q4 </c:v>
                </c:pt>
                <c:pt idx="85">
                  <c:v> 2012Q1 </c:v>
                </c:pt>
                <c:pt idx="86">
                  <c:v> 2012Q2 </c:v>
                </c:pt>
                <c:pt idx="87">
                  <c:v> 2012Q3 </c:v>
                </c:pt>
                <c:pt idx="88">
                  <c:v> 2012Q4 </c:v>
                </c:pt>
                <c:pt idx="89">
                  <c:v> 2013Q1 </c:v>
                </c:pt>
                <c:pt idx="90">
                  <c:v> 2013Q2 </c:v>
                </c:pt>
                <c:pt idx="91">
                  <c:v> 2013Q3 </c:v>
                </c:pt>
                <c:pt idx="92">
                  <c:v> 2013Q4 </c:v>
                </c:pt>
                <c:pt idx="93">
                  <c:v> 2014Q1 </c:v>
                </c:pt>
                <c:pt idx="94">
                  <c:v> 2014Q2 </c:v>
                </c:pt>
                <c:pt idx="95">
                  <c:v>2014</c:v>
                </c:pt>
                <c:pt idx="96">
                  <c:v> 2014Q4 </c:v>
                </c:pt>
                <c:pt idx="97">
                  <c:v> 2015Q1 </c:v>
                </c:pt>
                <c:pt idx="98">
                  <c:v> 2015Q2 </c:v>
                </c:pt>
                <c:pt idx="99">
                  <c:v> 2015Q3 </c:v>
                </c:pt>
                <c:pt idx="100">
                  <c:v> 2015Q4 </c:v>
                </c:pt>
                <c:pt idx="101">
                  <c:v> 2016Q1 </c:v>
                </c:pt>
                <c:pt idx="102">
                  <c:v> 2016Q2 </c:v>
                </c:pt>
                <c:pt idx="103">
                  <c:v> 2016Q3 </c:v>
                </c:pt>
                <c:pt idx="104">
                  <c:v> 2016Q4 </c:v>
                </c:pt>
                <c:pt idx="105">
                  <c:v> 2017Q1 </c:v>
                </c:pt>
                <c:pt idx="106">
                  <c:v> 2017Q2 </c:v>
                </c:pt>
                <c:pt idx="107">
                  <c:v> 2017Q3 </c:v>
                </c:pt>
                <c:pt idx="108">
                  <c:v> 2017Q4 </c:v>
                </c:pt>
                <c:pt idx="109">
                  <c:v> 2018Q1 </c:v>
                </c:pt>
                <c:pt idx="110">
                  <c:v> 2018Q2 </c:v>
                </c:pt>
                <c:pt idx="111">
                  <c:v> 2018Q3 </c:v>
                </c:pt>
                <c:pt idx="112">
                  <c:v> 2018Q4 </c:v>
                </c:pt>
                <c:pt idx="113">
                  <c:v> 2019Q1 </c:v>
                </c:pt>
                <c:pt idx="114">
                  <c:v>2019</c:v>
                </c:pt>
                <c:pt idx="115">
                  <c:v> 2019Q3 </c:v>
                </c:pt>
                <c:pt idx="116">
                  <c:v> 2019Q4 </c:v>
                </c:pt>
              </c:strCache>
            </c:strRef>
          </c:cat>
          <c:val>
            <c:numRef>
              <c:f>Sheet1!$B$2:$B$118</c:f>
              <c:numCache>
                <c:formatCode>0.00</c:formatCode>
                <c:ptCount val="117"/>
                <c:pt idx="0">
                  <c:v>0.26736431787194964</c:v>
                </c:pt>
                <c:pt idx="1">
                  <c:v>0.28470930805775441</c:v>
                </c:pt>
                <c:pt idx="2">
                  <c:v>0.32922598242538575</c:v>
                </c:pt>
                <c:pt idx="3">
                  <c:v>0.35079245412340865</c:v>
                </c:pt>
                <c:pt idx="4">
                  <c:v>0.41485212677198346</c:v>
                </c:pt>
                <c:pt idx="5">
                  <c:v>0.5137044007035213</c:v>
                </c:pt>
                <c:pt idx="6">
                  <c:v>0.55585624740897299</c:v>
                </c:pt>
                <c:pt idx="7">
                  <c:v>0.60123222727169334</c:v>
                </c:pt>
                <c:pt idx="8">
                  <c:v>0.63013157806148745</c:v>
                </c:pt>
                <c:pt idx="9">
                  <c:v>0.60694511149764518</c:v>
                </c:pt>
                <c:pt idx="10">
                  <c:v>0.63627074604083012</c:v>
                </c:pt>
                <c:pt idx="11">
                  <c:v>0.64206661494944528</c:v>
                </c:pt>
                <c:pt idx="12">
                  <c:v>0.66145923114742966</c:v>
                </c:pt>
                <c:pt idx="13">
                  <c:v>0.66460533783430165</c:v>
                </c:pt>
                <c:pt idx="14">
                  <c:v>0.61150477207196585</c:v>
                </c:pt>
                <c:pt idx="15">
                  <c:v>0.54493041263718811</c:v>
                </c:pt>
                <c:pt idx="16">
                  <c:v>0.4038282335058046</c:v>
                </c:pt>
                <c:pt idx="17">
                  <c:v>0.27458844823922823</c:v>
                </c:pt>
                <c:pt idx="18">
                  <c:v>0.23092575582155836</c:v>
                </c:pt>
                <c:pt idx="19">
                  <c:v>0.26975278368796007</c:v>
                </c:pt>
                <c:pt idx="20">
                  <c:v>0.31659461584022652</c:v>
                </c:pt>
                <c:pt idx="21">
                  <c:v>0.38683305160285286</c:v>
                </c:pt>
                <c:pt idx="22">
                  <c:v>0.4074188356591113</c:v>
                </c:pt>
                <c:pt idx="23">
                  <c:v>0.39086657737924546</c:v>
                </c:pt>
                <c:pt idx="24">
                  <c:v>0.37896156310235019</c:v>
                </c:pt>
                <c:pt idx="25">
                  <c:v>0.3451662253833816</c:v>
                </c:pt>
                <c:pt idx="26">
                  <c:v>0.33288135947737968</c:v>
                </c:pt>
                <c:pt idx="27">
                  <c:v>0.35829508065975746</c:v>
                </c:pt>
                <c:pt idx="28">
                  <c:v>0.39484969214670856</c:v>
                </c:pt>
                <c:pt idx="29">
                  <c:v>0.47525114988043027</c:v>
                </c:pt>
                <c:pt idx="30">
                  <c:v>0.52311468777978509</c:v>
                </c:pt>
                <c:pt idx="31">
                  <c:v>0.54988036174629829</c:v>
                </c:pt>
                <c:pt idx="32">
                  <c:v>0.59183386375987657</c:v>
                </c:pt>
                <c:pt idx="33">
                  <c:v>0.58627821907277411</c:v>
                </c:pt>
                <c:pt idx="34">
                  <c:v>0.56421686739449317</c:v>
                </c:pt>
                <c:pt idx="35">
                  <c:v>0.52631291429123361</c:v>
                </c:pt>
                <c:pt idx="36">
                  <c:v>0.4419117830305615</c:v>
                </c:pt>
                <c:pt idx="37">
                  <c:v>0.35740186556696557</c:v>
                </c:pt>
                <c:pt idx="38">
                  <c:v>0.29766119732565244</c:v>
                </c:pt>
                <c:pt idx="39">
                  <c:v>0.27854730047095022</c:v>
                </c:pt>
                <c:pt idx="40">
                  <c:v>0.28495165555157714</c:v>
                </c:pt>
                <c:pt idx="41">
                  <c:v>0.37487085684952826</c:v>
                </c:pt>
                <c:pt idx="42">
                  <c:v>0.47932271470643245</c:v>
                </c:pt>
                <c:pt idx="43">
                  <c:v>0.53548629159337879</c:v>
                </c:pt>
                <c:pt idx="44">
                  <c:v>0.62091813376947402</c:v>
                </c:pt>
                <c:pt idx="45">
                  <c:v>0.64006332588280401</c:v>
                </c:pt>
                <c:pt idx="46">
                  <c:v>0.62238987172794813</c:v>
                </c:pt>
                <c:pt idx="47">
                  <c:v>0.64639392143611418</c:v>
                </c:pt>
                <c:pt idx="48">
                  <c:v>0.66862105302686015</c:v>
                </c:pt>
                <c:pt idx="49">
                  <c:v>0.69925130640614797</c:v>
                </c:pt>
                <c:pt idx="50">
                  <c:v>0.74297504215731758</c:v>
                </c:pt>
                <c:pt idx="51">
                  <c:v>0.75605620376238802</c:v>
                </c:pt>
                <c:pt idx="52">
                  <c:v>0.72575079524853114</c:v>
                </c:pt>
                <c:pt idx="53">
                  <c:v>0.69350176121479035</c:v>
                </c:pt>
                <c:pt idx="54">
                  <c:v>0.63800199063174323</c:v>
                </c:pt>
                <c:pt idx="55">
                  <c:v>0.55172067511301381</c:v>
                </c:pt>
                <c:pt idx="56">
                  <c:v>0.53825910034935764</c:v>
                </c:pt>
                <c:pt idx="57">
                  <c:v>0.52179298353881032</c:v>
                </c:pt>
                <c:pt idx="58">
                  <c:v>0.4934038626718863</c:v>
                </c:pt>
                <c:pt idx="59">
                  <c:v>0.50569751674341656</c:v>
                </c:pt>
                <c:pt idx="60">
                  <c:v>0.50279605012356976</c:v>
                </c:pt>
                <c:pt idx="61">
                  <c:v>0.4951712501434069</c:v>
                </c:pt>
                <c:pt idx="62">
                  <c:v>0.49274531154378926</c:v>
                </c:pt>
                <c:pt idx="63">
                  <c:v>0.48474494598649631</c:v>
                </c:pt>
                <c:pt idx="64">
                  <c:v>0.49279994032192642</c:v>
                </c:pt>
                <c:pt idx="65">
                  <c:v>0.50451948198680485</c:v>
                </c:pt>
                <c:pt idx="66">
                  <c:v>0.51946735362660923</c:v>
                </c:pt>
                <c:pt idx="67">
                  <c:v>0.51907801916832763</c:v>
                </c:pt>
                <c:pt idx="68">
                  <c:v>0.51030261094350993</c:v>
                </c:pt>
                <c:pt idx="69">
                  <c:v>0.5258622696329307</c:v>
                </c:pt>
                <c:pt idx="70">
                  <c:v>0.53058599039925958</c:v>
                </c:pt>
                <c:pt idx="71">
                  <c:v>0.52508629111919369</c:v>
                </c:pt>
                <c:pt idx="72">
                  <c:v>0.51954260249436279</c:v>
                </c:pt>
                <c:pt idx="73">
                  <c:v>0.56986314260296289</c:v>
                </c:pt>
                <c:pt idx="74">
                  <c:v>0.64425644055858078</c:v>
                </c:pt>
                <c:pt idx="75">
                  <c:v>0.68002845468247941</c:v>
                </c:pt>
                <c:pt idx="76">
                  <c:v>0.69336060360732787</c:v>
                </c:pt>
                <c:pt idx="77">
                  <c:v>0.65786455932309251</c:v>
                </c:pt>
                <c:pt idx="78">
                  <c:v>0.58792570206853167</c:v>
                </c:pt>
                <c:pt idx="79">
                  <c:v>0.62472191591013804</c:v>
                </c:pt>
                <c:pt idx="80">
                  <c:v>0.67726761893749376</c:v>
                </c:pt>
                <c:pt idx="81">
                  <c:v>0.6874227320493066</c:v>
                </c:pt>
                <c:pt idx="82">
                  <c:v>0.69772768638077842</c:v>
                </c:pt>
                <c:pt idx="83">
                  <c:v>0.67325287807954248</c:v>
                </c:pt>
                <c:pt idx="84">
                  <c:v>0.65622592997894247</c:v>
                </c:pt>
                <c:pt idx="85">
                  <c:v>0.67668764978561069</c:v>
                </c:pt>
                <c:pt idx="86">
                  <c:v>0.69881640493612152</c:v>
                </c:pt>
                <c:pt idx="87">
                  <c:v>0.71451957476658001</c:v>
                </c:pt>
                <c:pt idx="88">
                  <c:v>0.71546082785198861</c:v>
                </c:pt>
                <c:pt idx="89">
                  <c:v>0.71560771674952628</c:v>
                </c:pt>
                <c:pt idx="90">
                  <c:v>0.7046827551985545</c:v>
                </c:pt>
                <c:pt idx="91">
                  <c:v>0.66340243646565633</c:v>
                </c:pt>
                <c:pt idx="92">
                  <c:v>0.60126242113055195</c:v>
                </c:pt>
                <c:pt idx="93">
                  <c:v>0.52352269734076307</c:v>
                </c:pt>
                <c:pt idx="94">
                  <c:v>0.43729064648706278</c:v>
                </c:pt>
                <c:pt idx="95">
                  <c:v>0.39790854509665929</c:v>
                </c:pt>
                <c:pt idx="96">
                  <c:v>0.41567306837527607</c:v>
                </c:pt>
                <c:pt idx="97">
                  <c:v>0.458819737067508</c:v>
                </c:pt>
                <c:pt idx="98">
                  <c:v>0.48165582684879193</c:v>
                </c:pt>
                <c:pt idx="99">
                  <c:v>0.47868692841500715</c:v>
                </c:pt>
                <c:pt idx="100">
                  <c:v>0.46705556168165624</c:v>
                </c:pt>
                <c:pt idx="101">
                  <c:v>0.44478288046787867</c:v>
                </c:pt>
                <c:pt idx="102">
                  <c:v>0.43558639571128621</c:v>
                </c:pt>
                <c:pt idx="103">
                  <c:v>0.46460744203403581</c:v>
                </c:pt>
                <c:pt idx="104">
                  <c:v>0.48771852915217434</c:v>
                </c:pt>
                <c:pt idx="105">
                  <c:v>0.47457714569336451</c:v>
                </c:pt>
                <c:pt idx="106">
                  <c:v>0.44475187939083721</c:v>
                </c:pt>
                <c:pt idx="107">
                  <c:v>0.4020608493013586</c:v>
                </c:pt>
                <c:pt idx="108">
                  <c:v>0.3571350292969534</c:v>
                </c:pt>
                <c:pt idx="109">
                  <c:v>0.34644404430983305</c:v>
                </c:pt>
                <c:pt idx="110">
                  <c:v>0.34276816467370752</c:v>
                </c:pt>
                <c:pt idx="111">
                  <c:v>0.32990382714301197</c:v>
                </c:pt>
                <c:pt idx="112">
                  <c:v>0.29580000000000001</c:v>
                </c:pt>
                <c:pt idx="113">
                  <c:v>0.3</c:v>
                </c:pt>
                <c:pt idx="114">
                  <c:v>0.28000000000000003</c:v>
                </c:pt>
                <c:pt idx="115">
                  <c:v>0.26</c:v>
                </c:pt>
                <c:pt idx="116">
                  <c:v>0.2467</c:v>
                </c:pt>
              </c:numCache>
            </c:numRef>
          </c:val>
          <c:smooth val="0"/>
          <c:extLst>
            <c:ext xmlns:c16="http://schemas.microsoft.com/office/drawing/2014/chart" uri="{C3380CC4-5D6E-409C-BE32-E72D297353CC}">
              <c16:uniqueId val="{00000000-41FE-4980-BFBE-F6AF282625A9}"/>
            </c:ext>
          </c:extLst>
        </c:ser>
        <c:ser>
          <c:idx val="2"/>
          <c:order val="2"/>
          <c:tx>
            <c:strRef>
              <c:f>Sheet1!$D$1</c:f>
              <c:strCache>
                <c:ptCount val="1"/>
                <c:pt idx="0">
                  <c:v>Quarter2</c:v>
                </c:pt>
              </c:strCache>
            </c:strRef>
          </c:tx>
          <c:spPr>
            <a:ln w="28575" cap="rnd">
              <a:solidFill>
                <a:schemeClr val="accent3"/>
              </a:solidFill>
              <a:round/>
            </a:ln>
            <a:effectLst/>
          </c:spPr>
          <c:marker>
            <c:symbol val="none"/>
          </c:marker>
          <c:cat>
            <c:strRef>
              <c:f>Sheet1!$A$2:$A$118</c:f>
              <c:strCache>
                <c:ptCount val="117"/>
                <c:pt idx="0">
                  <c:v>1990</c:v>
                </c:pt>
                <c:pt idx="1">
                  <c:v> 1991 Q1 </c:v>
                </c:pt>
                <c:pt idx="2">
                  <c:v> 1991 Q2 </c:v>
                </c:pt>
                <c:pt idx="3">
                  <c:v> 1991 Q3 </c:v>
                </c:pt>
                <c:pt idx="4">
                  <c:v> 1991 Q4 </c:v>
                </c:pt>
                <c:pt idx="5">
                  <c:v> 1992 Q1 </c:v>
                </c:pt>
                <c:pt idx="6">
                  <c:v> 1992 Q2 </c:v>
                </c:pt>
                <c:pt idx="7">
                  <c:v> 1992 Q3 </c:v>
                </c:pt>
                <c:pt idx="8">
                  <c:v> 1992 Q4 </c:v>
                </c:pt>
                <c:pt idx="9">
                  <c:v> 1993 Q1 </c:v>
                </c:pt>
                <c:pt idx="10">
                  <c:v> 1993 Q2 </c:v>
                </c:pt>
                <c:pt idx="11">
                  <c:v> 1993 Q3 </c:v>
                </c:pt>
                <c:pt idx="12">
                  <c:v> 1993 Q4 </c:v>
                </c:pt>
                <c:pt idx="13">
                  <c:v> 1994 Q1 </c:v>
                </c:pt>
                <c:pt idx="14">
                  <c:v> 1994 Q2 </c:v>
                </c:pt>
                <c:pt idx="15">
                  <c:v> 1994 Q3 </c:v>
                </c:pt>
                <c:pt idx="16">
                  <c:v> 1994 Q4 </c:v>
                </c:pt>
                <c:pt idx="17">
                  <c:v> 1995 Q1 </c:v>
                </c:pt>
                <c:pt idx="18">
                  <c:v> 1995 Q2 </c:v>
                </c:pt>
                <c:pt idx="19">
                  <c:v>1995</c:v>
                </c:pt>
                <c:pt idx="20">
                  <c:v> 1995 Q4 </c:v>
                </c:pt>
                <c:pt idx="21">
                  <c:v> 1996 Q1 </c:v>
                </c:pt>
                <c:pt idx="22">
                  <c:v> 1996 Q2 </c:v>
                </c:pt>
                <c:pt idx="23">
                  <c:v> 1996 Q3 </c:v>
                </c:pt>
                <c:pt idx="24">
                  <c:v> 1996 Q4 </c:v>
                </c:pt>
                <c:pt idx="25">
                  <c:v> 1997 Q1 </c:v>
                </c:pt>
                <c:pt idx="26">
                  <c:v> 1997 Q2 </c:v>
                </c:pt>
                <c:pt idx="27">
                  <c:v> 1997 Q3 </c:v>
                </c:pt>
                <c:pt idx="28">
                  <c:v> 1997 Q4 </c:v>
                </c:pt>
                <c:pt idx="29">
                  <c:v> 1998 Q1 </c:v>
                </c:pt>
                <c:pt idx="30">
                  <c:v> 1998 Q2 </c:v>
                </c:pt>
                <c:pt idx="31">
                  <c:v> 1998 Q3 </c:v>
                </c:pt>
                <c:pt idx="32">
                  <c:v> 1998 Q4 </c:v>
                </c:pt>
                <c:pt idx="33">
                  <c:v> 1999 Q1 </c:v>
                </c:pt>
                <c:pt idx="34">
                  <c:v> 1999 Q2 </c:v>
                </c:pt>
                <c:pt idx="35">
                  <c:v> 1999 Q3 </c:v>
                </c:pt>
                <c:pt idx="36">
                  <c:v> 1999 Q4 </c:v>
                </c:pt>
                <c:pt idx="37">
                  <c:v> 2000 Q1 </c:v>
                </c:pt>
                <c:pt idx="38">
                  <c:v>2000</c:v>
                </c:pt>
                <c:pt idx="39">
                  <c:v> 2000 Q3 </c:v>
                </c:pt>
                <c:pt idx="40">
                  <c:v> 2000 Q4 </c:v>
                </c:pt>
                <c:pt idx="41">
                  <c:v> 2001 Q1 </c:v>
                </c:pt>
                <c:pt idx="42">
                  <c:v> 2001 Q2 </c:v>
                </c:pt>
                <c:pt idx="43">
                  <c:v> 2001 Q3 </c:v>
                </c:pt>
                <c:pt idx="44">
                  <c:v> 2001 Q4 </c:v>
                </c:pt>
                <c:pt idx="45">
                  <c:v> 2002 Q1 </c:v>
                </c:pt>
                <c:pt idx="46">
                  <c:v> 2002 Q2 </c:v>
                </c:pt>
                <c:pt idx="47">
                  <c:v> 2002 Q3 </c:v>
                </c:pt>
                <c:pt idx="48">
                  <c:v> 2002 Q4 </c:v>
                </c:pt>
                <c:pt idx="49">
                  <c:v> 2003 Q1 </c:v>
                </c:pt>
                <c:pt idx="50">
                  <c:v> 2003 Q2 </c:v>
                </c:pt>
                <c:pt idx="51">
                  <c:v> 2003 Q3 </c:v>
                </c:pt>
                <c:pt idx="52">
                  <c:v> 2003 Q4 </c:v>
                </c:pt>
                <c:pt idx="53">
                  <c:v> 2004 Q1 </c:v>
                </c:pt>
                <c:pt idx="54">
                  <c:v> 2004 Q2 </c:v>
                </c:pt>
                <c:pt idx="55">
                  <c:v> 2004 Q3 </c:v>
                </c:pt>
                <c:pt idx="56">
                  <c:v> 2004 Q4 </c:v>
                </c:pt>
                <c:pt idx="57">
                  <c:v>2005</c:v>
                </c:pt>
                <c:pt idx="58">
                  <c:v> 2005 Q2 </c:v>
                </c:pt>
                <c:pt idx="59">
                  <c:v> 2005 Q3 </c:v>
                </c:pt>
                <c:pt idx="60">
                  <c:v> 2005 Q4 </c:v>
                </c:pt>
                <c:pt idx="61">
                  <c:v> 2006 Q1 </c:v>
                </c:pt>
                <c:pt idx="62">
                  <c:v> 2006Q2 </c:v>
                </c:pt>
                <c:pt idx="63">
                  <c:v> 2006Q3 </c:v>
                </c:pt>
                <c:pt idx="64">
                  <c:v> 2006Q4 </c:v>
                </c:pt>
                <c:pt idx="65">
                  <c:v> 2007Q1 </c:v>
                </c:pt>
                <c:pt idx="66">
                  <c:v> 2007Q2 </c:v>
                </c:pt>
                <c:pt idx="67">
                  <c:v> 2007Q3 </c:v>
                </c:pt>
                <c:pt idx="68">
                  <c:v> 2007Q4 </c:v>
                </c:pt>
                <c:pt idx="69">
                  <c:v> 2008Q1 </c:v>
                </c:pt>
                <c:pt idx="70">
                  <c:v> 2008Q2 </c:v>
                </c:pt>
                <c:pt idx="71">
                  <c:v> 2008Q3 </c:v>
                </c:pt>
                <c:pt idx="72">
                  <c:v> 2008Q4 </c:v>
                </c:pt>
                <c:pt idx="73">
                  <c:v> 2009Q1 </c:v>
                </c:pt>
                <c:pt idx="74">
                  <c:v> 2009Q2 </c:v>
                </c:pt>
                <c:pt idx="75">
                  <c:v> 2009Q3 </c:v>
                </c:pt>
                <c:pt idx="76">
                  <c:v>2009</c:v>
                </c:pt>
                <c:pt idx="77">
                  <c:v> 2010Q1 </c:v>
                </c:pt>
                <c:pt idx="78">
                  <c:v> 2010Q2 </c:v>
                </c:pt>
                <c:pt idx="79">
                  <c:v> 2010Q3 </c:v>
                </c:pt>
                <c:pt idx="80">
                  <c:v> 2010Q4 </c:v>
                </c:pt>
                <c:pt idx="81">
                  <c:v> 2011Q1 </c:v>
                </c:pt>
                <c:pt idx="82">
                  <c:v> 2011Q2 </c:v>
                </c:pt>
                <c:pt idx="83">
                  <c:v> 2011Q3 </c:v>
                </c:pt>
                <c:pt idx="84">
                  <c:v> 2011Q4 </c:v>
                </c:pt>
                <c:pt idx="85">
                  <c:v> 2012Q1 </c:v>
                </c:pt>
                <c:pt idx="86">
                  <c:v> 2012Q2 </c:v>
                </c:pt>
                <c:pt idx="87">
                  <c:v> 2012Q3 </c:v>
                </c:pt>
                <c:pt idx="88">
                  <c:v> 2012Q4 </c:v>
                </c:pt>
                <c:pt idx="89">
                  <c:v> 2013Q1 </c:v>
                </c:pt>
                <c:pt idx="90">
                  <c:v> 2013Q2 </c:v>
                </c:pt>
                <c:pt idx="91">
                  <c:v> 2013Q3 </c:v>
                </c:pt>
                <c:pt idx="92">
                  <c:v> 2013Q4 </c:v>
                </c:pt>
                <c:pt idx="93">
                  <c:v> 2014Q1 </c:v>
                </c:pt>
                <c:pt idx="94">
                  <c:v> 2014Q2 </c:v>
                </c:pt>
                <c:pt idx="95">
                  <c:v>2014</c:v>
                </c:pt>
                <c:pt idx="96">
                  <c:v> 2014Q4 </c:v>
                </c:pt>
                <c:pt idx="97">
                  <c:v> 2015Q1 </c:v>
                </c:pt>
                <c:pt idx="98">
                  <c:v> 2015Q2 </c:v>
                </c:pt>
                <c:pt idx="99">
                  <c:v> 2015Q3 </c:v>
                </c:pt>
                <c:pt idx="100">
                  <c:v> 2015Q4 </c:v>
                </c:pt>
                <c:pt idx="101">
                  <c:v> 2016Q1 </c:v>
                </c:pt>
                <c:pt idx="102">
                  <c:v> 2016Q2 </c:v>
                </c:pt>
                <c:pt idx="103">
                  <c:v> 2016Q3 </c:v>
                </c:pt>
                <c:pt idx="104">
                  <c:v> 2016Q4 </c:v>
                </c:pt>
                <c:pt idx="105">
                  <c:v> 2017Q1 </c:v>
                </c:pt>
                <c:pt idx="106">
                  <c:v> 2017Q2 </c:v>
                </c:pt>
                <c:pt idx="107">
                  <c:v> 2017Q3 </c:v>
                </c:pt>
                <c:pt idx="108">
                  <c:v> 2017Q4 </c:v>
                </c:pt>
                <c:pt idx="109">
                  <c:v> 2018Q1 </c:v>
                </c:pt>
                <c:pt idx="110">
                  <c:v> 2018Q2 </c:v>
                </c:pt>
                <c:pt idx="111">
                  <c:v> 2018Q3 </c:v>
                </c:pt>
                <c:pt idx="112">
                  <c:v> 2018Q4 </c:v>
                </c:pt>
                <c:pt idx="113">
                  <c:v> 2019Q1 </c:v>
                </c:pt>
                <c:pt idx="114">
                  <c:v>2019</c:v>
                </c:pt>
                <c:pt idx="115">
                  <c:v> 2019Q3 </c:v>
                </c:pt>
                <c:pt idx="116">
                  <c:v> 2019Q4 </c:v>
                </c:pt>
              </c:strCache>
            </c:strRef>
          </c:cat>
          <c:val>
            <c:numRef>
              <c:f>Sheet1!$D$2:$D$118</c:f>
              <c:numCache>
                <c:formatCode>_(* #,##0_);_(* \(#,##0\);_(* "-"??_);_(@_)</c:formatCode>
                <c:ptCount val="1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val>
          <c:smooth val="0"/>
          <c:extLst>
            <c:ext xmlns:c16="http://schemas.microsoft.com/office/drawing/2014/chart" uri="{C3380CC4-5D6E-409C-BE32-E72D297353CC}">
              <c16:uniqueId val="{00000003-41FE-4980-BFBE-F6AF282625A9}"/>
            </c:ext>
          </c:extLst>
        </c:ser>
        <c:dLbls>
          <c:showLegendKey val="0"/>
          <c:showVal val="0"/>
          <c:showCatName val="0"/>
          <c:showSerName val="0"/>
          <c:showPercent val="0"/>
          <c:showBubbleSize val="0"/>
        </c:dLbls>
        <c:marker val="1"/>
        <c:smooth val="0"/>
        <c:axId val="400898736"/>
        <c:axId val="400896440"/>
      </c:lineChart>
      <c:catAx>
        <c:axId val="40089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0896440"/>
        <c:crosses val="autoZero"/>
        <c:auto val="1"/>
        <c:lblAlgn val="ctr"/>
        <c:lblOffset val="100"/>
        <c:tickLblSkip val="19"/>
        <c:noMultiLvlLbl val="0"/>
      </c:catAx>
      <c:valAx>
        <c:axId val="400896440"/>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089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U.S. Mortgage Fraud Index (2010Q3=100)</c:v>
                </c:pt>
              </c:strCache>
            </c:strRef>
          </c:tx>
          <c:spPr>
            <a:ln w="28575" cap="rnd">
              <a:solidFill>
                <a:schemeClr val="accent1"/>
              </a:solidFill>
              <a:round/>
            </a:ln>
            <a:effectLst/>
          </c:spPr>
          <c:marker>
            <c:symbol val="none"/>
          </c:marker>
          <c:cat>
            <c:strRef>
              <c:f>Sheet1!$A$2:$A$36</c:f>
              <c:strCache>
                <c:ptCount val="35"/>
                <c:pt idx="0">
                  <c:v>2010-Q3</c:v>
                </c:pt>
                <c:pt idx="1">
                  <c:v>2010-Q4</c:v>
                </c:pt>
                <c:pt idx="2">
                  <c:v>2011-Q1</c:v>
                </c:pt>
                <c:pt idx="3">
                  <c:v>2011-Q2</c:v>
                </c:pt>
                <c:pt idx="4">
                  <c:v>2011-Q3</c:v>
                </c:pt>
                <c:pt idx="5">
                  <c:v>2011-Q4</c:v>
                </c:pt>
                <c:pt idx="6">
                  <c:v>2012-Q1</c:v>
                </c:pt>
                <c:pt idx="7">
                  <c:v>2012-Q2</c:v>
                </c:pt>
                <c:pt idx="8">
                  <c:v>2012-Q3</c:v>
                </c:pt>
                <c:pt idx="9">
                  <c:v>2012-Q4</c:v>
                </c:pt>
                <c:pt idx="10">
                  <c:v>2013-Q1</c:v>
                </c:pt>
                <c:pt idx="11">
                  <c:v>2013-Q2</c:v>
                </c:pt>
                <c:pt idx="12">
                  <c:v>2013-Q3</c:v>
                </c:pt>
                <c:pt idx="13">
                  <c:v>2013-Q4</c:v>
                </c:pt>
                <c:pt idx="14">
                  <c:v>2014-Q1</c:v>
                </c:pt>
                <c:pt idx="15">
                  <c:v>2014-Q2</c:v>
                </c:pt>
                <c:pt idx="16">
                  <c:v>2014-Q3</c:v>
                </c:pt>
                <c:pt idx="17">
                  <c:v>2014-Q4</c:v>
                </c:pt>
                <c:pt idx="18">
                  <c:v>2015-Q1</c:v>
                </c:pt>
                <c:pt idx="19">
                  <c:v>2015-Q2</c:v>
                </c:pt>
                <c:pt idx="20">
                  <c:v>2015-Q3</c:v>
                </c:pt>
                <c:pt idx="21">
                  <c:v>2015-Q4</c:v>
                </c:pt>
                <c:pt idx="22">
                  <c:v>2016-Q1</c:v>
                </c:pt>
                <c:pt idx="23">
                  <c:v>2016-Q2</c:v>
                </c:pt>
                <c:pt idx="24">
                  <c:v>2016-Q3</c:v>
                </c:pt>
                <c:pt idx="25">
                  <c:v>2016-Q4</c:v>
                </c:pt>
                <c:pt idx="26">
                  <c:v>2017-Q1</c:v>
                </c:pt>
                <c:pt idx="27">
                  <c:v>2017-Q2</c:v>
                </c:pt>
                <c:pt idx="28">
                  <c:v>2017-Q3</c:v>
                </c:pt>
                <c:pt idx="29">
                  <c:v>2017-Q4</c:v>
                </c:pt>
                <c:pt idx="30">
                  <c:v>2018-Q1</c:v>
                </c:pt>
                <c:pt idx="31">
                  <c:v>2018-Q2</c:v>
                </c:pt>
                <c:pt idx="32">
                  <c:v>2018-Q3</c:v>
                </c:pt>
                <c:pt idx="33">
                  <c:v>2018-Q4</c:v>
                </c:pt>
                <c:pt idx="34">
                  <c:v>2019-Q1</c:v>
                </c:pt>
              </c:strCache>
            </c:strRef>
          </c:cat>
          <c:val>
            <c:numRef>
              <c:f>Sheet1!$B$2:$B$36</c:f>
              <c:numCache>
                <c:formatCode>0</c:formatCode>
                <c:ptCount val="35"/>
                <c:pt idx="0">
                  <c:v>100</c:v>
                </c:pt>
                <c:pt idx="1">
                  <c:v>109.281461009282</c:v>
                </c:pt>
                <c:pt idx="2">
                  <c:v>114.203690208754</c:v>
                </c:pt>
                <c:pt idx="3">
                  <c:v>112.04116749108699</c:v>
                </c:pt>
                <c:pt idx="4">
                  <c:v>111.89418655292199</c:v>
                </c:pt>
                <c:pt idx="5">
                  <c:v>110.513011473801</c:v>
                </c:pt>
                <c:pt idx="6">
                  <c:v>115.584499211295</c:v>
                </c:pt>
                <c:pt idx="7">
                  <c:v>116.736700862842</c:v>
                </c:pt>
                <c:pt idx="8">
                  <c:v>109.001548749891</c:v>
                </c:pt>
                <c:pt idx="9">
                  <c:v>107.925567329016</c:v>
                </c:pt>
                <c:pt idx="10">
                  <c:v>108.770479496962</c:v>
                </c:pt>
                <c:pt idx="11">
                  <c:v>110.85719697861499</c:v>
                </c:pt>
                <c:pt idx="12">
                  <c:v>119.040862470788</c:v>
                </c:pt>
                <c:pt idx="13">
                  <c:v>122.34632177507299</c:v>
                </c:pt>
                <c:pt idx="14">
                  <c:v>121.839201350126</c:v>
                </c:pt>
                <c:pt idx="15">
                  <c:v>119.862627489218</c:v>
                </c:pt>
                <c:pt idx="16">
                  <c:v>115.941149531801</c:v>
                </c:pt>
                <c:pt idx="17">
                  <c:v>118.092617454075</c:v>
                </c:pt>
                <c:pt idx="18">
                  <c:v>108.470656139195</c:v>
                </c:pt>
                <c:pt idx="19">
                  <c:v>109.17158297179699</c:v>
                </c:pt>
                <c:pt idx="20">
                  <c:v>115.00300311710301</c:v>
                </c:pt>
                <c:pt idx="21">
                  <c:v>115.8869688712</c:v>
                </c:pt>
                <c:pt idx="22">
                  <c:v>113.16330015549801</c:v>
                </c:pt>
                <c:pt idx="23">
                  <c:v>113.406387990214</c:v>
                </c:pt>
                <c:pt idx="24">
                  <c:v>108.473065583291</c:v>
                </c:pt>
                <c:pt idx="25">
                  <c:v>121.91782598127401</c:v>
                </c:pt>
                <c:pt idx="26">
                  <c:v>131.545915064692</c:v>
                </c:pt>
                <c:pt idx="27">
                  <c:v>132.6057716</c:v>
                </c:pt>
                <c:pt idx="28">
                  <c:v>135.444838472377</c:v>
                </c:pt>
                <c:pt idx="29">
                  <c:v>138.26926642827499</c:v>
                </c:pt>
                <c:pt idx="30">
                  <c:v>144.32685871231001</c:v>
                </c:pt>
                <c:pt idx="31">
                  <c:v>149.04222399679099</c:v>
                </c:pt>
                <c:pt idx="32">
                  <c:v>151.176557822099</c:v>
                </c:pt>
                <c:pt idx="33">
                  <c:v>151.48239895000799</c:v>
                </c:pt>
                <c:pt idx="34">
                  <c:v>152.48448336106401</c:v>
                </c:pt>
              </c:numCache>
            </c:numRef>
          </c:val>
          <c:smooth val="0"/>
          <c:extLst>
            <c:ext xmlns:c16="http://schemas.microsoft.com/office/drawing/2014/chart" uri="{C3380CC4-5D6E-409C-BE32-E72D297353CC}">
              <c16:uniqueId val="{00000000-D36C-4F07-A6F2-0F6C296BF076}"/>
            </c:ext>
          </c:extLst>
        </c:ser>
        <c:dLbls>
          <c:showLegendKey val="0"/>
          <c:showVal val="0"/>
          <c:showCatName val="0"/>
          <c:showSerName val="0"/>
          <c:showPercent val="0"/>
          <c:showBubbleSize val="0"/>
        </c:dLbls>
        <c:smooth val="0"/>
        <c:axId val="572938712"/>
        <c:axId val="572941664"/>
      </c:lineChart>
      <c:catAx>
        <c:axId val="57293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2941664"/>
        <c:crosses val="autoZero"/>
        <c:auto val="1"/>
        <c:lblAlgn val="ctr"/>
        <c:lblOffset val="100"/>
        <c:tickLblSkip val="17"/>
        <c:noMultiLvlLbl val="0"/>
      </c:catAx>
      <c:valAx>
        <c:axId val="57294166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293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25715106616243E-2"/>
          <c:y val="3.028169331152852E-2"/>
          <c:w val="0.87918918369743759"/>
          <c:h val="0.87386974409794316"/>
        </c:manualLayout>
      </c:layout>
      <c:lineChart>
        <c:grouping val="standard"/>
        <c:varyColors val="0"/>
        <c:ser>
          <c:idx val="0"/>
          <c:order val="0"/>
          <c:tx>
            <c:strRef>
              <c:f>Sheet1!$B$1</c:f>
              <c:strCache>
                <c:ptCount val="1"/>
                <c:pt idx="0">
                  <c:v>US HPI</c:v>
                </c:pt>
              </c:strCache>
            </c:strRef>
          </c:tx>
          <c:spPr>
            <a:ln w="38100">
              <a:solidFill>
                <a:schemeClr val="accent1"/>
              </a:solidFill>
            </a:ln>
          </c:spPr>
          <c:marker>
            <c:symbol val="none"/>
          </c:marker>
          <c:cat>
            <c:strRef>
              <c:f>Sheet1!$D$2:$D$253</c:f>
              <c:strCache>
                <c:ptCount val="252"/>
                <c:pt idx="0">
                  <c:v>2000</c:v>
                </c:pt>
                <c:pt idx="1">
                  <c:v>2000</c:v>
                </c:pt>
                <c:pt idx="2">
                  <c:v>2000</c:v>
                </c:pt>
                <c:pt idx="3">
                  <c:v>2000</c:v>
                </c:pt>
                <c:pt idx="4">
                  <c:v>2000</c:v>
                </c:pt>
                <c:pt idx="5">
                  <c:v>2000</c:v>
                </c:pt>
                <c:pt idx="6">
                  <c:v>2000</c:v>
                </c:pt>
                <c:pt idx="7">
                  <c:v>2000</c:v>
                </c:pt>
                <c:pt idx="8">
                  <c:v>2000</c:v>
                </c:pt>
                <c:pt idx="9">
                  <c:v>2000</c:v>
                </c:pt>
                <c:pt idx="10">
                  <c:v>2000</c:v>
                </c:pt>
                <c:pt idx="11">
                  <c:v>2000</c:v>
                </c:pt>
                <c:pt idx="12">
                  <c:v>2001</c:v>
                </c:pt>
                <c:pt idx="13">
                  <c:v>2001</c:v>
                </c:pt>
                <c:pt idx="14">
                  <c:v>2001</c:v>
                </c:pt>
                <c:pt idx="15">
                  <c:v>2001</c:v>
                </c:pt>
                <c:pt idx="16">
                  <c:v>2001</c:v>
                </c:pt>
                <c:pt idx="17">
                  <c:v>2001</c:v>
                </c:pt>
                <c:pt idx="18">
                  <c:v>2001</c:v>
                </c:pt>
                <c:pt idx="19">
                  <c:v>2001</c:v>
                </c:pt>
                <c:pt idx="20">
                  <c:v>2001</c:v>
                </c:pt>
                <c:pt idx="21">
                  <c:v>2001</c:v>
                </c:pt>
                <c:pt idx="22">
                  <c:v>2001</c:v>
                </c:pt>
                <c:pt idx="23">
                  <c:v>2001</c:v>
                </c:pt>
                <c:pt idx="24">
                  <c:v>2002</c:v>
                </c:pt>
                <c:pt idx="25">
                  <c:v>2002</c:v>
                </c:pt>
                <c:pt idx="26">
                  <c:v>2002</c:v>
                </c:pt>
                <c:pt idx="27">
                  <c:v>2002</c:v>
                </c:pt>
                <c:pt idx="28">
                  <c:v>2002</c:v>
                </c:pt>
                <c:pt idx="29">
                  <c:v>2002</c:v>
                </c:pt>
                <c:pt idx="30">
                  <c:v>2002</c:v>
                </c:pt>
                <c:pt idx="31">
                  <c:v>2002</c:v>
                </c:pt>
                <c:pt idx="32">
                  <c:v>2002</c:v>
                </c:pt>
                <c:pt idx="33">
                  <c:v>2002</c:v>
                </c:pt>
                <c:pt idx="34">
                  <c:v>2002</c:v>
                </c:pt>
                <c:pt idx="35">
                  <c:v>2002</c:v>
                </c:pt>
                <c:pt idx="36">
                  <c:v>2003</c:v>
                </c:pt>
                <c:pt idx="37">
                  <c:v>2003</c:v>
                </c:pt>
                <c:pt idx="38">
                  <c:v>2003</c:v>
                </c:pt>
                <c:pt idx="39">
                  <c:v>2003</c:v>
                </c:pt>
                <c:pt idx="40">
                  <c:v>2003</c:v>
                </c:pt>
                <c:pt idx="41">
                  <c:v>2003</c:v>
                </c:pt>
                <c:pt idx="42">
                  <c:v>2003</c:v>
                </c:pt>
                <c:pt idx="43">
                  <c:v>2003</c:v>
                </c:pt>
                <c:pt idx="44">
                  <c:v>2003</c:v>
                </c:pt>
                <c:pt idx="45">
                  <c:v>2003</c:v>
                </c:pt>
                <c:pt idx="46">
                  <c:v>2003</c:v>
                </c:pt>
                <c:pt idx="47">
                  <c:v>2003</c:v>
                </c:pt>
                <c:pt idx="48">
                  <c:v>2004</c:v>
                </c:pt>
                <c:pt idx="49">
                  <c:v>2004</c:v>
                </c:pt>
                <c:pt idx="50">
                  <c:v>2004</c:v>
                </c:pt>
                <c:pt idx="51">
                  <c:v>2004</c:v>
                </c:pt>
                <c:pt idx="52">
                  <c:v>2004</c:v>
                </c:pt>
                <c:pt idx="53">
                  <c:v>2004</c:v>
                </c:pt>
                <c:pt idx="54">
                  <c:v>2004</c:v>
                </c:pt>
                <c:pt idx="55">
                  <c:v>2004</c:v>
                </c:pt>
                <c:pt idx="56">
                  <c:v>2004</c:v>
                </c:pt>
                <c:pt idx="57">
                  <c:v>2004</c:v>
                </c:pt>
                <c:pt idx="58">
                  <c:v>2004</c:v>
                </c:pt>
                <c:pt idx="59">
                  <c:v>2004</c:v>
                </c:pt>
                <c:pt idx="60">
                  <c:v>2005</c:v>
                </c:pt>
                <c:pt idx="61">
                  <c:v>2005</c:v>
                </c:pt>
                <c:pt idx="62">
                  <c:v>2005</c:v>
                </c:pt>
                <c:pt idx="63">
                  <c:v>2005</c:v>
                </c:pt>
                <c:pt idx="64">
                  <c:v>2005</c:v>
                </c:pt>
                <c:pt idx="65">
                  <c:v>2005</c:v>
                </c:pt>
                <c:pt idx="66">
                  <c:v>2005</c:v>
                </c:pt>
                <c:pt idx="67">
                  <c:v>2005</c:v>
                </c:pt>
                <c:pt idx="68">
                  <c:v>2005</c:v>
                </c:pt>
                <c:pt idx="69">
                  <c:v>2005</c:v>
                </c:pt>
                <c:pt idx="70">
                  <c:v>2005</c:v>
                </c:pt>
                <c:pt idx="71">
                  <c:v>2005</c:v>
                </c:pt>
                <c:pt idx="72">
                  <c:v>2006</c:v>
                </c:pt>
                <c:pt idx="73">
                  <c:v>2006</c:v>
                </c:pt>
                <c:pt idx="74">
                  <c:v>2006</c:v>
                </c:pt>
                <c:pt idx="75">
                  <c:v>2006</c:v>
                </c:pt>
                <c:pt idx="76">
                  <c:v>2006</c:v>
                </c:pt>
                <c:pt idx="77">
                  <c:v>2006</c:v>
                </c:pt>
                <c:pt idx="78">
                  <c:v>2006</c:v>
                </c:pt>
                <c:pt idx="79">
                  <c:v>2006</c:v>
                </c:pt>
                <c:pt idx="80">
                  <c:v>2006</c:v>
                </c:pt>
                <c:pt idx="81">
                  <c:v>2006</c:v>
                </c:pt>
                <c:pt idx="82">
                  <c:v>2006</c:v>
                </c:pt>
                <c:pt idx="83">
                  <c:v>2006</c:v>
                </c:pt>
                <c:pt idx="84">
                  <c:v>2007</c:v>
                </c:pt>
                <c:pt idx="85">
                  <c:v>2007</c:v>
                </c:pt>
                <c:pt idx="86">
                  <c:v>2007</c:v>
                </c:pt>
                <c:pt idx="87">
                  <c:v>2007</c:v>
                </c:pt>
                <c:pt idx="88">
                  <c:v>2007</c:v>
                </c:pt>
                <c:pt idx="89">
                  <c:v>2007</c:v>
                </c:pt>
                <c:pt idx="90">
                  <c:v>2007</c:v>
                </c:pt>
                <c:pt idx="91">
                  <c:v>2007</c:v>
                </c:pt>
                <c:pt idx="92">
                  <c:v>2007</c:v>
                </c:pt>
                <c:pt idx="93">
                  <c:v>2007</c:v>
                </c:pt>
                <c:pt idx="94">
                  <c:v>2007</c:v>
                </c:pt>
                <c:pt idx="95">
                  <c:v>2007</c:v>
                </c:pt>
                <c:pt idx="96">
                  <c:v>2008</c:v>
                </c:pt>
                <c:pt idx="97">
                  <c:v>2008</c:v>
                </c:pt>
                <c:pt idx="98">
                  <c:v>2008</c:v>
                </c:pt>
                <c:pt idx="99">
                  <c:v>2008</c:v>
                </c:pt>
                <c:pt idx="100">
                  <c:v>2008</c:v>
                </c:pt>
                <c:pt idx="101">
                  <c:v>2008</c:v>
                </c:pt>
                <c:pt idx="102">
                  <c:v>2008</c:v>
                </c:pt>
                <c:pt idx="103">
                  <c:v>2008</c:v>
                </c:pt>
                <c:pt idx="104">
                  <c:v>2008</c:v>
                </c:pt>
                <c:pt idx="105">
                  <c:v>2008</c:v>
                </c:pt>
                <c:pt idx="106">
                  <c:v>2008</c:v>
                </c:pt>
                <c:pt idx="107">
                  <c:v>2008</c:v>
                </c:pt>
                <c:pt idx="108">
                  <c:v>2009</c:v>
                </c:pt>
                <c:pt idx="109">
                  <c:v>2009</c:v>
                </c:pt>
                <c:pt idx="110">
                  <c:v>2009</c:v>
                </c:pt>
                <c:pt idx="111">
                  <c:v>2009</c:v>
                </c:pt>
                <c:pt idx="112">
                  <c:v>2009</c:v>
                </c:pt>
                <c:pt idx="113">
                  <c:v>2009</c:v>
                </c:pt>
                <c:pt idx="114">
                  <c:v>2009</c:v>
                </c:pt>
                <c:pt idx="115">
                  <c:v>2009</c:v>
                </c:pt>
                <c:pt idx="116">
                  <c:v>2009</c:v>
                </c:pt>
                <c:pt idx="117">
                  <c:v>2009</c:v>
                </c:pt>
                <c:pt idx="118">
                  <c:v>2009</c:v>
                </c:pt>
                <c:pt idx="119">
                  <c:v>2009</c:v>
                </c:pt>
                <c:pt idx="120">
                  <c:v>2010</c:v>
                </c:pt>
                <c:pt idx="121">
                  <c:v>2010</c:v>
                </c:pt>
                <c:pt idx="122">
                  <c:v>2010</c:v>
                </c:pt>
                <c:pt idx="123">
                  <c:v>2010</c:v>
                </c:pt>
                <c:pt idx="124">
                  <c:v>2010</c:v>
                </c:pt>
                <c:pt idx="125">
                  <c:v>2010</c:v>
                </c:pt>
                <c:pt idx="126">
                  <c:v>2010</c:v>
                </c:pt>
                <c:pt idx="127">
                  <c:v>2010</c:v>
                </c:pt>
                <c:pt idx="128">
                  <c:v>2010</c:v>
                </c:pt>
                <c:pt idx="129">
                  <c:v>2010</c:v>
                </c:pt>
                <c:pt idx="130">
                  <c:v>2010</c:v>
                </c:pt>
                <c:pt idx="131">
                  <c:v>2010</c:v>
                </c:pt>
                <c:pt idx="132">
                  <c:v>2011</c:v>
                </c:pt>
                <c:pt idx="133">
                  <c:v>2011</c:v>
                </c:pt>
                <c:pt idx="134">
                  <c:v>2011</c:v>
                </c:pt>
                <c:pt idx="135">
                  <c:v>2011</c:v>
                </c:pt>
                <c:pt idx="136">
                  <c:v>2011</c:v>
                </c:pt>
                <c:pt idx="137">
                  <c:v>2011</c:v>
                </c:pt>
                <c:pt idx="138">
                  <c:v>2011</c:v>
                </c:pt>
                <c:pt idx="139">
                  <c:v>2011</c:v>
                </c:pt>
                <c:pt idx="140">
                  <c:v>2011</c:v>
                </c:pt>
                <c:pt idx="141">
                  <c:v>2011</c:v>
                </c:pt>
                <c:pt idx="142">
                  <c:v>2011</c:v>
                </c:pt>
                <c:pt idx="143">
                  <c:v>2011</c:v>
                </c:pt>
                <c:pt idx="144">
                  <c:v>2012</c:v>
                </c:pt>
                <c:pt idx="145">
                  <c:v>2012</c:v>
                </c:pt>
                <c:pt idx="146">
                  <c:v>2012</c:v>
                </c:pt>
                <c:pt idx="147">
                  <c:v>2012</c:v>
                </c:pt>
                <c:pt idx="148">
                  <c:v>2012</c:v>
                </c:pt>
                <c:pt idx="149">
                  <c:v>2012</c:v>
                </c:pt>
                <c:pt idx="150">
                  <c:v>2012</c:v>
                </c:pt>
                <c:pt idx="151">
                  <c:v>2012</c:v>
                </c:pt>
                <c:pt idx="152">
                  <c:v>2012</c:v>
                </c:pt>
                <c:pt idx="153">
                  <c:v>2012</c:v>
                </c:pt>
                <c:pt idx="154">
                  <c:v>2012</c:v>
                </c:pt>
                <c:pt idx="155">
                  <c:v>2012</c:v>
                </c:pt>
                <c:pt idx="156">
                  <c:v>2013</c:v>
                </c:pt>
                <c:pt idx="157">
                  <c:v>2013</c:v>
                </c:pt>
                <c:pt idx="158">
                  <c:v>2013</c:v>
                </c:pt>
                <c:pt idx="159">
                  <c:v>2013</c:v>
                </c:pt>
                <c:pt idx="160">
                  <c:v>2013</c:v>
                </c:pt>
                <c:pt idx="161">
                  <c:v>2013</c:v>
                </c:pt>
                <c:pt idx="162">
                  <c:v>2013</c:v>
                </c:pt>
                <c:pt idx="163">
                  <c:v>2013</c:v>
                </c:pt>
                <c:pt idx="164">
                  <c:v>2013</c:v>
                </c:pt>
                <c:pt idx="165">
                  <c:v>2013</c:v>
                </c:pt>
                <c:pt idx="166">
                  <c:v>2013</c:v>
                </c:pt>
                <c:pt idx="167">
                  <c:v>2013</c:v>
                </c:pt>
                <c:pt idx="168">
                  <c:v>2014</c:v>
                </c:pt>
                <c:pt idx="169">
                  <c:v>2014</c:v>
                </c:pt>
                <c:pt idx="170">
                  <c:v>2014</c:v>
                </c:pt>
                <c:pt idx="171">
                  <c:v>2014</c:v>
                </c:pt>
                <c:pt idx="172">
                  <c:v>2014</c:v>
                </c:pt>
                <c:pt idx="173">
                  <c:v>2014</c:v>
                </c:pt>
                <c:pt idx="174">
                  <c:v>2014</c:v>
                </c:pt>
                <c:pt idx="175">
                  <c:v>2014</c:v>
                </c:pt>
                <c:pt idx="176">
                  <c:v>2014</c:v>
                </c:pt>
                <c:pt idx="177">
                  <c:v>2014</c:v>
                </c:pt>
                <c:pt idx="178">
                  <c:v>2014</c:v>
                </c:pt>
                <c:pt idx="179">
                  <c:v>2014</c:v>
                </c:pt>
                <c:pt idx="180">
                  <c:v>2015</c:v>
                </c:pt>
                <c:pt idx="181">
                  <c:v>2015</c:v>
                </c:pt>
                <c:pt idx="182">
                  <c:v>2015</c:v>
                </c:pt>
                <c:pt idx="183">
                  <c:v>2015</c:v>
                </c:pt>
                <c:pt idx="184">
                  <c:v>2015</c:v>
                </c:pt>
                <c:pt idx="185">
                  <c:v>2015</c:v>
                </c:pt>
                <c:pt idx="186">
                  <c:v>2015</c:v>
                </c:pt>
                <c:pt idx="187">
                  <c:v>2015</c:v>
                </c:pt>
                <c:pt idx="188">
                  <c:v>2015</c:v>
                </c:pt>
                <c:pt idx="189">
                  <c:v>2015</c:v>
                </c:pt>
                <c:pt idx="190">
                  <c:v>2015</c:v>
                </c:pt>
                <c:pt idx="191">
                  <c:v>2015</c:v>
                </c:pt>
                <c:pt idx="192">
                  <c:v>2016</c:v>
                </c:pt>
                <c:pt idx="193">
                  <c:v>2016</c:v>
                </c:pt>
                <c:pt idx="194">
                  <c:v>2016</c:v>
                </c:pt>
                <c:pt idx="195">
                  <c:v>2016</c:v>
                </c:pt>
                <c:pt idx="196">
                  <c:v>2016</c:v>
                </c:pt>
                <c:pt idx="197">
                  <c:v>2016</c:v>
                </c:pt>
                <c:pt idx="198">
                  <c:v>2016</c:v>
                </c:pt>
                <c:pt idx="199">
                  <c:v>2016</c:v>
                </c:pt>
                <c:pt idx="200">
                  <c:v>2016</c:v>
                </c:pt>
                <c:pt idx="201">
                  <c:v>2016</c:v>
                </c:pt>
                <c:pt idx="202">
                  <c:v>2016</c:v>
                </c:pt>
                <c:pt idx="203">
                  <c:v>2016</c:v>
                </c:pt>
                <c:pt idx="204">
                  <c:v>2017</c:v>
                </c:pt>
                <c:pt idx="205">
                  <c:v>2017</c:v>
                </c:pt>
                <c:pt idx="206">
                  <c:v>2017</c:v>
                </c:pt>
                <c:pt idx="207">
                  <c:v>2017</c:v>
                </c:pt>
                <c:pt idx="208">
                  <c:v>2017</c:v>
                </c:pt>
                <c:pt idx="209">
                  <c:v>2017</c:v>
                </c:pt>
                <c:pt idx="210">
                  <c:v>2017</c:v>
                </c:pt>
                <c:pt idx="211">
                  <c:v>2017</c:v>
                </c:pt>
                <c:pt idx="212">
                  <c:v>2017</c:v>
                </c:pt>
                <c:pt idx="213">
                  <c:v>2017</c:v>
                </c:pt>
                <c:pt idx="214">
                  <c:v>2017</c:v>
                </c:pt>
                <c:pt idx="215">
                  <c:v>2017</c:v>
                </c:pt>
                <c:pt idx="216">
                  <c:v>2018</c:v>
                </c:pt>
                <c:pt idx="217">
                  <c:v>2018</c:v>
                </c:pt>
                <c:pt idx="218">
                  <c:v>2018</c:v>
                </c:pt>
                <c:pt idx="219">
                  <c:v>2018</c:v>
                </c:pt>
                <c:pt idx="220">
                  <c:v>2018</c:v>
                </c:pt>
                <c:pt idx="221">
                  <c:v>2018</c:v>
                </c:pt>
                <c:pt idx="222">
                  <c:v>2018</c:v>
                </c:pt>
                <c:pt idx="223">
                  <c:v>2018</c:v>
                </c:pt>
                <c:pt idx="224">
                  <c:v>2018</c:v>
                </c:pt>
                <c:pt idx="225">
                  <c:v>2018</c:v>
                </c:pt>
                <c:pt idx="226">
                  <c:v>2018</c:v>
                </c:pt>
                <c:pt idx="227">
                  <c:v>2018</c:v>
                </c:pt>
                <c:pt idx="228">
                  <c:v>2019</c:v>
                </c:pt>
                <c:pt idx="229">
                  <c:v>2019</c:v>
                </c:pt>
                <c:pt idx="230">
                  <c:v>2019</c:v>
                </c:pt>
                <c:pt idx="231">
                  <c:v>2019</c:v>
                </c:pt>
                <c:pt idx="232">
                  <c:v>2019</c:v>
                </c:pt>
                <c:pt idx="233">
                  <c:v>2019</c:v>
                </c:pt>
                <c:pt idx="234">
                  <c:v>2019</c:v>
                </c:pt>
                <c:pt idx="235">
                  <c:v>2019</c:v>
                </c:pt>
                <c:pt idx="236">
                  <c:v>2019</c:v>
                </c:pt>
                <c:pt idx="237">
                  <c:v>2019</c:v>
                </c:pt>
                <c:pt idx="238">
                  <c:v>2019</c:v>
                </c:pt>
                <c:pt idx="239">
                  <c:v>2019</c:v>
                </c:pt>
                <c:pt idx="240">
                  <c:v>2020</c:v>
                </c:pt>
                <c:pt idx="241">
                  <c:v>2020</c:v>
                </c:pt>
                <c:pt idx="242">
                  <c:v>2020</c:v>
                </c:pt>
                <c:pt idx="243">
                  <c:v>2020</c:v>
                </c:pt>
                <c:pt idx="244">
                  <c:v>2020</c:v>
                </c:pt>
                <c:pt idx="245">
                  <c:v>2020</c:v>
                </c:pt>
                <c:pt idx="246">
                  <c:v>2020</c:v>
                </c:pt>
                <c:pt idx="247">
                  <c:v>2020</c:v>
                </c:pt>
                <c:pt idx="248">
                  <c:v>2020</c:v>
                </c:pt>
                <c:pt idx="249">
                  <c:v>2020</c:v>
                </c:pt>
                <c:pt idx="250">
                  <c:v>2020</c:v>
                </c:pt>
                <c:pt idx="251">
                  <c:v>2020</c:v>
                </c:pt>
              </c:strCache>
            </c:strRef>
          </c:cat>
          <c:val>
            <c:numRef>
              <c:f>Sheet1!$B$2:$B$253</c:f>
              <c:numCache>
                <c:formatCode>General</c:formatCode>
                <c:ptCount val="252"/>
                <c:pt idx="0">
                  <c:v>100</c:v>
                </c:pt>
                <c:pt idx="1">
                  <c:v>100.6713</c:v>
                </c:pt>
                <c:pt idx="2">
                  <c:v>101.7546</c:v>
                </c:pt>
                <c:pt idx="3">
                  <c:v>102.8956</c:v>
                </c:pt>
                <c:pt idx="4">
                  <c:v>104.06310000000001</c:v>
                </c:pt>
                <c:pt idx="5">
                  <c:v>105.19289999999999</c:v>
                </c:pt>
                <c:pt idx="6">
                  <c:v>106.1467</c:v>
                </c:pt>
                <c:pt idx="7">
                  <c:v>106.99120000000001</c:v>
                </c:pt>
                <c:pt idx="8">
                  <c:v>107.62520000000001</c:v>
                </c:pt>
                <c:pt idx="9">
                  <c:v>108.2765</c:v>
                </c:pt>
                <c:pt idx="10">
                  <c:v>108.8922</c:v>
                </c:pt>
                <c:pt idx="11">
                  <c:v>109.26730000000001</c:v>
                </c:pt>
                <c:pt idx="12">
                  <c:v>109.8212</c:v>
                </c:pt>
                <c:pt idx="13">
                  <c:v>110.5984</c:v>
                </c:pt>
                <c:pt idx="14">
                  <c:v>111.6123</c:v>
                </c:pt>
                <c:pt idx="15">
                  <c:v>112.54649999999999</c:v>
                </c:pt>
                <c:pt idx="16">
                  <c:v>113.46169999999999</c:v>
                </c:pt>
                <c:pt idx="17">
                  <c:v>114.4151</c:v>
                </c:pt>
                <c:pt idx="18">
                  <c:v>115.42529999999999</c:v>
                </c:pt>
                <c:pt idx="19">
                  <c:v>116.1591</c:v>
                </c:pt>
                <c:pt idx="20">
                  <c:v>116.8218</c:v>
                </c:pt>
                <c:pt idx="21">
                  <c:v>117.398</c:v>
                </c:pt>
                <c:pt idx="22">
                  <c:v>117.8494</c:v>
                </c:pt>
                <c:pt idx="23">
                  <c:v>117.9051</c:v>
                </c:pt>
                <c:pt idx="24">
                  <c:v>118.2081</c:v>
                </c:pt>
                <c:pt idx="25">
                  <c:v>118.8158</c:v>
                </c:pt>
                <c:pt idx="26">
                  <c:v>119.7466</c:v>
                </c:pt>
                <c:pt idx="27">
                  <c:v>120.88420000000001</c:v>
                </c:pt>
                <c:pt idx="28">
                  <c:v>122.31699999999999</c:v>
                </c:pt>
                <c:pt idx="29">
                  <c:v>123.7654</c:v>
                </c:pt>
                <c:pt idx="30">
                  <c:v>125.2021</c:v>
                </c:pt>
                <c:pt idx="31">
                  <c:v>126.3175</c:v>
                </c:pt>
                <c:pt idx="32">
                  <c:v>127.18510000000001</c:v>
                </c:pt>
                <c:pt idx="33">
                  <c:v>127.8296</c:v>
                </c:pt>
                <c:pt idx="34">
                  <c:v>128.48169999999999</c:v>
                </c:pt>
                <c:pt idx="35">
                  <c:v>129.00370000000001</c:v>
                </c:pt>
                <c:pt idx="36">
                  <c:v>129.65479999999999</c:v>
                </c:pt>
                <c:pt idx="37">
                  <c:v>130.2364</c:v>
                </c:pt>
                <c:pt idx="38">
                  <c:v>131.17449999999999</c:v>
                </c:pt>
                <c:pt idx="39">
                  <c:v>132.32390000000001</c:v>
                </c:pt>
                <c:pt idx="40">
                  <c:v>133.60669999999999</c:v>
                </c:pt>
                <c:pt idx="41">
                  <c:v>134.8596</c:v>
                </c:pt>
                <c:pt idx="42">
                  <c:v>136.19589999999999</c:v>
                </c:pt>
                <c:pt idx="43">
                  <c:v>137.60820000000001</c:v>
                </c:pt>
                <c:pt idx="44">
                  <c:v>139.08949999999999</c:v>
                </c:pt>
                <c:pt idx="45">
                  <c:v>140.43709999999999</c:v>
                </c:pt>
                <c:pt idx="46">
                  <c:v>141.71029999999999</c:v>
                </c:pt>
                <c:pt idx="47">
                  <c:v>142.9974</c:v>
                </c:pt>
                <c:pt idx="48">
                  <c:v>144.36150000000001</c:v>
                </c:pt>
                <c:pt idx="49">
                  <c:v>145.5461</c:v>
                </c:pt>
                <c:pt idx="50">
                  <c:v>147.3732</c:v>
                </c:pt>
                <c:pt idx="51">
                  <c:v>149.56460000000001</c:v>
                </c:pt>
                <c:pt idx="52">
                  <c:v>151.6892</c:v>
                </c:pt>
                <c:pt idx="53">
                  <c:v>154.0001</c:v>
                </c:pt>
                <c:pt idx="54">
                  <c:v>156.0367</c:v>
                </c:pt>
                <c:pt idx="55">
                  <c:v>157.7398</c:v>
                </c:pt>
                <c:pt idx="56">
                  <c:v>159.63030000000001</c:v>
                </c:pt>
                <c:pt idx="57">
                  <c:v>161.5538</c:v>
                </c:pt>
                <c:pt idx="58">
                  <c:v>163.33260000000001</c:v>
                </c:pt>
                <c:pt idx="59">
                  <c:v>165.18369999999999</c:v>
                </c:pt>
                <c:pt idx="60">
                  <c:v>166.89519999999999</c:v>
                </c:pt>
                <c:pt idx="61">
                  <c:v>168.62530000000001</c:v>
                </c:pt>
                <c:pt idx="62">
                  <c:v>171.3158</c:v>
                </c:pt>
                <c:pt idx="63">
                  <c:v>174.0564</c:v>
                </c:pt>
                <c:pt idx="64">
                  <c:v>176.3065</c:v>
                </c:pt>
                <c:pt idx="65">
                  <c:v>178.66460000000001</c:v>
                </c:pt>
                <c:pt idx="66">
                  <c:v>180.82650000000001</c:v>
                </c:pt>
                <c:pt idx="67">
                  <c:v>183.06469999999999</c:v>
                </c:pt>
                <c:pt idx="68">
                  <c:v>185.6086</c:v>
                </c:pt>
                <c:pt idx="69">
                  <c:v>187.38829999999999</c:v>
                </c:pt>
                <c:pt idx="70">
                  <c:v>188.8486</c:v>
                </c:pt>
                <c:pt idx="71">
                  <c:v>190.33320000000001</c:v>
                </c:pt>
                <c:pt idx="72">
                  <c:v>191.4513</c:v>
                </c:pt>
                <c:pt idx="73">
                  <c:v>191.97559999999999</c:v>
                </c:pt>
                <c:pt idx="74">
                  <c:v>192.75960000000001</c:v>
                </c:pt>
                <c:pt idx="75">
                  <c:v>193.167</c:v>
                </c:pt>
                <c:pt idx="76">
                  <c:v>192.79150000000001</c:v>
                </c:pt>
                <c:pt idx="77">
                  <c:v>192.04679999999999</c:v>
                </c:pt>
                <c:pt idx="78">
                  <c:v>191.471</c:v>
                </c:pt>
                <c:pt idx="79">
                  <c:v>191.2619</c:v>
                </c:pt>
                <c:pt idx="80">
                  <c:v>191.7407</c:v>
                </c:pt>
                <c:pt idx="81">
                  <c:v>191.85720000000001</c:v>
                </c:pt>
                <c:pt idx="82">
                  <c:v>191.5102</c:v>
                </c:pt>
                <c:pt idx="83">
                  <c:v>190.9229</c:v>
                </c:pt>
                <c:pt idx="84">
                  <c:v>190.32589999999999</c:v>
                </c:pt>
                <c:pt idx="85">
                  <c:v>189.2509</c:v>
                </c:pt>
                <c:pt idx="86">
                  <c:v>187.50069999999999</c:v>
                </c:pt>
                <c:pt idx="87">
                  <c:v>186.1798</c:v>
                </c:pt>
                <c:pt idx="88">
                  <c:v>184.52199999999999</c:v>
                </c:pt>
                <c:pt idx="89">
                  <c:v>183.1756</c:v>
                </c:pt>
                <c:pt idx="90">
                  <c:v>181.96270000000001</c:v>
                </c:pt>
                <c:pt idx="91">
                  <c:v>180.5848</c:v>
                </c:pt>
                <c:pt idx="92">
                  <c:v>179.23830000000001</c:v>
                </c:pt>
                <c:pt idx="93">
                  <c:v>177.0754</c:v>
                </c:pt>
                <c:pt idx="94">
                  <c:v>174.51349999999999</c:v>
                </c:pt>
                <c:pt idx="95">
                  <c:v>171.91900000000001</c:v>
                </c:pt>
                <c:pt idx="96">
                  <c:v>169.03540000000001</c:v>
                </c:pt>
                <c:pt idx="97">
                  <c:v>165.87549999999999</c:v>
                </c:pt>
                <c:pt idx="98">
                  <c:v>163.08000000000001</c:v>
                </c:pt>
                <c:pt idx="99">
                  <c:v>160.81180000000001</c:v>
                </c:pt>
                <c:pt idx="100">
                  <c:v>159.1454</c:v>
                </c:pt>
                <c:pt idx="101">
                  <c:v>157.91399999999999</c:v>
                </c:pt>
                <c:pt idx="102">
                  <c:v>156.2833</c:v>
                </c:pt>
                <c:pt idx="103">
                  <c:v>154.40780000000001</c:v>
                </c:pt>
                <c:pt idx="104">
                  <c:v>151.7961</c:v>
                </c:pt>
                <c:pt idx="105">
                  <c:v>148.56549999999999</c:v>
                </c:pt>
                <c:pt idx="106">
                  <c:v>145.53720000000001</c:v>
                </c:pt>
                <c:pt idx="107">
                  <c:v>141.95670000000001</c:v>
                </c:pt>
                <c:pt idx="108">
                  <c:v>138.78559999999999</c:v>
                </c:pt>
                <c:pt idx="109">
                  <c:v>136.9691</c:v>
                </c:pt>
                <c:pt idx="110">
                  <c:v>136.01310000000001</c:v>
                </c:pt>
                <c:pt idx="111">
                  <c:v>136.19730000000001</c:v>
                </c:pt>
                <c:pt idx="112">
                  <c:v>137.6026</c:v>
                </c:pt>
                <c:pt idx="113">
                  <c:v>139.35939999999999</c:v>
                </c:pt>
                <c:pt idx="114">
                  <c:v>140.35429999999999</c:v>
                </c:pt>
                <c:pt idx="115">
                  <c:v>140.78309999999999</c:v>
                </c:pt>
                <c:pt idx="116">
                  <c:v>140.2894</c:v>
                </c:pt>
                <c:pt idx="117">
                  <c:v>139.7833</c:v>
                </c:pt>
                <c:pt idx="118">
                  <c:v>139.86449999999999</c:v>
                </c:pt>
                <c:pt idx="119">
                  <c:v>138.8142</c:v>
                </c:pt>
                <c:pt idx="120">
                  <c:v>136.8707</c:v>
                </c:pt>
                <c:pt idx="121">
                  <c:v>135.0564</c:v>
                </c:pt>
                <c:pt idx="122">
                  <c:v>135.727</c:v>
                </c:pt>
                <c:pt idx="123">
                  <c:v>137.4161</c:v>
                </c:pt>
                <c:pt idx="124">
                  <c:v>139.06989999999999</c:v>
                </c:pt>
                <c:pt idx="125">
                  <c:v>140.2697</c:v>
                </c:pt>
                <c:pt idx="126">
                  <c:v>140.05590000000001</c:v>
                </c:pt>
                <c:pt idx="127">
                  <c:v>139.03659999999999</c:v>
                </c:pt>
                <c:pt idx="128">
                  <c:v>137.25299999999999</c:v>
                </c:pt>
                <c:pt idx="129">
                  <c:v>135.81950000000001</c:v>
                </c:pt>
                <c:pt idx="130">
                  <c:v>134.8289</c:v>
                </c:pt>
                <c:pt idx="131">
                  <c:v>133.69759999999999</c:v>
                </c:pt>
                <c:pt idx="132">
                  <c:v>131.94489999999999</c:v>
                </c:pt>
                <c:pt idx="133">
                  <c:v>130.2723</c:v>
                </c:pt>
                <c:pt idx="134">
                  <c:v>129.82749999999999</c:v>
                </c:pt>
                <c:pt idx="135">
                  <c:v>131.1688</c:v>
                </c:pt>
                <c:pt idx="136">
                  <c:v>132.90729999999999</c:v>
                </c:pt>
                <c:pt idx="137">
                  <c:v>134.81370000000001</c:v>
                </c:pt>
                <c:pt idx="138">
                  <c:v>135.8004</c:v>
                </c:pt>
                <c:pt idx="139">
                  <c:v>135.84360000000001</c:v>
                </c:pt>
                <c:pt idx="140">
                  <c:v>135.05369999999999</c:v>
                </c:pt>
                <c:pt idx="141">
                  <c:v>134.0035</c:v>
                </c:pt>
                <c:pt idx="142">
                  <c:v>133.05430000000001</c:v>
                </c:pt>
                <c:pt idx="143">
                  <c:v>132.43960000000001</c:v>
                </c:pt>
                <c:pt idx="144">
                  <c:v>131.5284</c:v>
                </c:pt>
                <c:pt idx="145">
                  <c:v>131.10759999999999</c:v>
                </c:pt>
                <c:pt idx="146">
                  <c:v>132.3869</c:v>
                </c:pt>
                <c:pt idx="147">
                  <c:v>134.80009999999999</c:v>
                </c:pt>
                <c:pt idx="148">
                  <c:v>137.48769999999999</c:v>
                </c:pt>
                <c:pt idx="149">
                  <c:v>139.9717</c:v>
                </c:pt>
                <c:pt idx="150">
                  <c:v>141.47559999999999</c:v>
                </c:pt>
                <c:pt idx="151">
                  <c:v>142.2851</c:v>
                </c:pt>
                <c:pt idx="152">
                  <c:v>142.32089999999999</c:v>
                </c:pt>
                <c:pt idx="153">
                  <c:v>142.13890000000001</c:v>
                </c:pt>
                <c:pt idx="154">
                  <c:v>142.41650000000001</c:v>
                </c:pt>
                <c:pt idx="155">
                  <c:v>142.84219999999999</c:v>
                </c:pt>
                <c:pt idx="156">
                  <c:v>142.94589999999999</c:v>
                </c:pt>
                <c:pt idx="157">
                  <c:v>143.32419999999999</c:v>
                </c:pt>
                <c:pt idx="158">
                  <c:v>145.51310000000001</c:v>
                </c:pt>
                <c:pt idx="159">
                  <c:v>148.2242</c:v>
                </c:pt>
                <c:pt idx="160">
                  <c:v>150.94040000000001</c:v>
                </c:pt>
                <c:pt idx="161">
                  <c:v>153.11490000000001</c:v>
                </c:pt>
                <c:pt idx="162">
                  <c:v>154.83449999999999</c:v>
                </c:pt>
                <c:pt idx="163">
                  <c:v>155.96289999999999</c:v>
                </c:pt>
                <c:pt idx="164">
                  <c:v>156.4699</c:v>
                </c:pt>
                <c:pt idx="165">
                  <c:v>156.58260000000001</c:v>
                </c:pt>
                <c:pt idx="166">
                  <c:v>156.809</c:v>
                </c:pt>
                <c:pt idx="167">
                  <c:v>157.02799999999999</c:v>
                </c:pt>
                <c:pt idx="168">
                  <c:v>157.1163</c:v>
                </c:pt>
                <c:pt idx="169">
                  <c:v>157.50450000000001</c:v>
                </c:pt>
                <c:pt idx="170">
                  <c:v>158.67500000000001</c:v>
                </c:pt>
                <c:pt idx="171">
                  <c:v>160.17689999999999</c:v>
                </c:pt>
                <c:pt idx="172">
                  <c:v>161.643</c:v>
                </c:pt>
                <c:pt idx="173">
                  <c:v>162.8596</c:v>
                </c:pt>
                <c:pt idx="174">
                  <c:v>163.73500000000001</c:v>
                </c:pt>
                <c:pt idx="175">
                  <c:v>164.28370000000001</c:v>
                </c:pt>
                <c:pt idx="176">
                  <c:v>164.46950000000001</c:v>
                </c:pt>
                <c:pt idx="177">
                  <c:v>164.65770000000001</c:v>
                </c:pt>
                <c:pt idx="178">
                  <c:v>164.81630000000001</c:v>
                </c:pt>
                <c:pt idx="179">
                  <c:v>164.88849999999999</c:v>
                </c:pt>
                <c:pt idx="180">
                  <c:v>165.0224</c:v>
                </c:pt>
                <c:pt idx="181">
                  <c:v>165.58439999999999</c:v>
                </c:pt>
                <c:pt idx="182">
                  <c:v>167.0247</c:v>
                </c:pt>
                <c:pt idx="183">
                  <c:v>168.67359999999999</c:v>
                </c:pt>
                <c:pt idx="184">
                  <c:v>170.19149999999999</c:v>
                </c:pt>
                <c:pt idx="185">
                  <c:v>171.417</c:v>
                </c:pt>
                <c:pt idx="186">
                  <c:v>172.13210000000001</c:v>
                </c:pt>
                <c:pt idx="187">
                  <c:v>172.69139999999999</c:v>
                </c:pt>
                <c:pt idx="188">
                  <c:v>173.1951</c:v>
                </c:pt>
                <c:pt idx="189">
                  <c:v>173.53819999999999</c:v>
                </c:pt>
                <c:pt idx="190">
                  <c:v>173.8468</c:v>
                </c:pt>
                <c:pt idx="191">
                  <c:v>174.24979999999999</c:v>
                </c:pt>
                <c:pt idx="192">
                  <c:v>174.5231</c:v>
                </c:pt>
                <c:pt idx="193">
                  <c:v>175.00749999999999</c:v>
                </c:pt>
                <c:pt idx="194">
                  <c:v>176.44730000000001</c:v>
                </c:pt>
                <c:pt idx="195">
                  <c:v>178.1377</c:v>
                </c:pt>
                <c:pt idx="196">
                  <c:v>179.39920000000001</c:v>
                </c:pt>
                <c:pt idx="197">
                  <c:v>180.2748</c:v>
                </c:pt>
                <c:pt idx="198">
                  <c:v>181.04480000000001</c:v>
                </c:pt>
                <c:pt idx="199">
                  <c:v>181.6678</c:v>
                </c:pt>
                <c:pt idx="200">
                  <c:v>182.3408</c:v>
                </c:pt>
                <c:pt idx="201">
                  <c:v>182.9391</c:v>
                </c:pt>
                <c:pt idx="202">
                  <c:v>183.56620000000001</c:v>
                </c:pt>
                <c:pt idx="203">
                  <c:v>183.92689999999999</c:v>
                </c:pt>
                <c:pt idx="204">
                  <c:v>184.22139999999999</c:v>
                </c:pt>
                <c:pt idx="205">
                  <c:v>185.0857</c:v>
                </c:pt>
                <c:pt idx="206">
                  <c:v>186.7218</c:v>
                </c:pt>
                <c:pt idx="207">
                  <c:v>188.3758</c:v>
                </c:pt>
                <c:pt idx="208">
                  <c:v>189.78290000000001</c:v>
                </c:pt>
                <c:pt idx="209">
                  <c:v>190.9607</c:v>
                </c:pt>
                <c:pt idx="210">
                  <c:v>191.85040000000001</c:v>
                </c:pt>
                <c:pt idx="211">
                  <c:v>192.6217</c:v>
                </c:pt>
                <c:pt idx="212">
                  <c:v>193.3973</c:v>
                </c:pt>
                <c:pt idx="213">
                  <c:v>194.1404</c:v>
                </c:pt>
                <c:pt idx="214">
                  <c:v>194.92099999999999</c:v>
                </c:pt>
                <c:pt idx="215">
                  <c:v>195.255</c:v>
                </c:pt>
                <c:pt idx="216">
                  <c:v>195.48089999999999</c:v>
                </c:pt>
                <c:pt idx="217">
                  <c:v>196.9025</c:v>
                </c:pt>
                <c:pt idx="218">
                  <c:v>199.1035</c:v>
                </c:pt>
                <c:pt idx="219">
                  <c:v>200.8202</c:v>
                </c:pt>
                <c:pt idx="220">
                  <c:v>202.0274</c:v>
                </c:pt>
                <c:pt idx="221">
                  <c:v>202.7003</c:v>
                </c:pt>
                <c:pt idx="222">
                  <c:v>203.07380000000001</c:v>
                </c:pt>
                <c:pt idx="223">
                  <c:v>203.28870000000001</c:v>
                </c:pt>
                <c:pt idx="224">
                  <c:v>203.5933</c:v>
                </c:pt>
                <c:pt idx="225">
                  <c:v>204.0437</c:v>
                </c:pt>
                <c:pt idx="226">
                  <c:v>204.1069</c:v>
                </c:pt>
                <c:pt idx="227">
                  <c:v>203.69329999999999</c:v>
                </c:pt>
                <c:pt idx="228">
                  <c:v>203.47880000000001</c:v>
                </c:pt>
                <c:pt idx="229">
                  <c:v>204.85140000000001</c:v>
                </c:pt>
                <c:pt idx="230">
                  <c:v>203.73570000000001</c:v>
                </c:pt>
                <c:pt idx="231">
                  <c:v>205.18610000000001</c:v>
                </c:pt>
                <c:pt idx="232">
                  <c:v>206.85220000000001</c:v>
                </c:pt>
                <c:pt idx="233">
                  <c:v>208.5333</c:v>
                </c:pt>
                <c:pt idx="234">
                  <c:v>209.85419999999999</c:v>
                </c:pt>
                <c:pt idx="235">
                  <c:v>210.90899999999999</c:v>
                </c:pt>
                <c:pt idx="236">
                  <c:v>211.73339999999999</c:v>
                </c:pt>
                <c:pt idx="237">
                  <c:v>212.3981</c:v>
                </c:pt>
                <c:pt idx="238">
                  <c:v>213.018</c:v>
                </c:pt>
                <c:pt idx="239">
                  <c:v>213.506</c:v>
                </c:pt>
                <c:pt idx="240">
                  <c:v>213.9486</c:v>
                </c:pt>
                <c:pt idx="241">
                  <c:v>214.49250000000001</c:v>
                </c:pt>
                <c:pt idx="242">
                  <c:v>215.53100000000001</c:v>
                </c:pt>
                <c:pt idx="243">
                  <c:v>217.0001</c:v>
                </c:pt>
                <c:pt idx="244">
                  <c:v>218.6995</c:v>
                </c:pt>
                <c:pt idx="245">
                  <c:v>220.50280000000001</c:v>
                </c:pt>
                <c:pt idx="246">
                  <c:v>221.92500000000001</c:v>
                </c:pt>
                <c:pt idx="247">
                  <c:v>223.0444</c:v>
                </c:pt>
                <c:pt idx="248">
                  <c:v>223.87010000000001</c:v>
                </c:pt>
                <c:pt idx="249">
                  <c:v>224.494</c:v>
                </c:pt>
                <c:pt idx="250">
                  <c:v>225.06489999999999</c:v>
                </c:pt>
                <c:pt idx="251">
                  <c:v>225.6071</c:v>
                </c:pt>
              </c:numCache>
            </c:numRef>
          </c:val>
          <c:smooth val="0"/>
          <c:extLst>
            <c:ext xmlns:c16="http://schemas.microsoft.com/office/drawing/2014/chart" uri="{C3380CC4-5D6E-409C-BE32-E72D297353CC}">
              <c16:uniqueId val="{00000000-6066-44ED-AF25-4386ED607492}"/>
            </c:ext>
          </c:extLst>
        </c:ser>
        <c:dLbls>
          <c:showLegendKey val="0"/>
          <c:showVal val="0"/>
          <c:showCatName val="0"/>
          <c:showSerName val="0"/>
          <c:showPercent val="0"/>
          <c:showBubbleSize val="0"/>
        </c:dLbls>
        <c:smooth val="0"/>
        <c:axId val="318811328"/>
        <c:axId val="322990568"/>
      </c:lineChart>
      <c:catAx>
        <c:axId val="318811328"/>
        <c:scaling>
          <c:orientation val="minMax"/>
        </c:scaling>
        <c:delete val="0"/>
        <c:axPos val="b"/>
        <c:numFmt formatCode="General" sourceLinked="0"/>
        <c:majorTickMark val="out"/>
        <c:minorTickMark val="none"/>
        <c:tickLblPos val="nextTo"/>
        <c:spPr>
          <a:ln w="10255">
            <a:solidFill>
              <a:srgbClr val="958376"/>
            </a:solidFill>
          </a:ln>
        </c:spPr>
        <c:crossAx val="322990568"/>
        <c:crosses val="autoZero"/>
        <c:auto val="1"/>
        <c:lblAlgn val="ctr"/>
        <c:lblOffset val="100"/>
        <c:tickLblSkip val="24"/>
        <c:tickMarkSkip val="12"/>
        <c:noMultiLvlLbl val="0"/>
      </c:catAx>
      <c:valAx>
        <c:axId val="322990568"/>
        <c:scaling>
          <c:orientation val="minMax"/>
          <c:max val="240"/>
          <c:min val="100"/>
        </c:scaling>
        <c:delete val="0"/>
        <c:axPos val="l"/>
        <c:numFmt formatCode="0" sourceLinked="0"/>
        <c:majorTickMark val="out"/>
        <c:minorTickMark val="none"/>
        <c:tickLblPos val="nextTo"/>
        <c:spPr>
          <a:ln w="10255">
            <a:solidFill>
              <a:srgbClr val="958376"/>
            </a:solidFill>
          </a:ln>
        </c:spPr>
        <c:crossAx val="318811328"/>
        <c:crosses val="autoZero"/>
        <c:crossBetween val="between"/>
        <c:majorUnit val="20"/>
      </c:valAx>
      <c:spPr>
        <a:noFill/>
        <a:ln w="20514">
          <a:noFill/>
        </a:ln>
      </c:spPr>
    </c:plotArea>
    <c:plotVisOnly val="1"/>
    <c:dispBlanksAs val="gap"/>
    <c:showDLblsOverMax val="0"/>
  </c:chart>
  <c:txPr>
    <a:bodyPr/>
    <a:lstStyle/>
    <a:p>
      <a:pPr>
        <a:defRPr sz="1600">
          <a:solidFill>
            <a:schemeClr val="tx1">
              <a:lumMod val="50000"/>
            </a:schemeClr>
          </a:solidFill>
          <a:latin typeface="Century Gothic" panose="020B0502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0.1333</cdr:x>
      <cdr:y>0.69426</cdr:y>
    </cdr:from>
    <cdr:to>
      <cdr:x>0.26061</cdr:x>
      <cdr:y>0.80262</cdr:y>
    </cdr:to>
    <cdr:sp macro="" textlink="">
      <cdr:nvSpPr>
        <cdr:cNvPr id="9" name="TextBox 1"/>
        <cdr:cNvSpPr txBox="1"/>
      </cdr:nvSpPr>
      <cdr:spPr>
        <a:xfrm xmlns:a="http://schemas.openxmlformats.org/drawingml/2006/main">
          <a:off x="1100149" y="2609642"/>
          <a:ext cx="1050713" cy="40731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rgbClr val="911414"/>
              </a:solidFill>
            </a:rPr>
            <a:t>Great</a:t>
          </a:r>
        </a:p>
        <a:p xmlns:a="http://schemas.openxmlformats.org/drawingml/2006/main">
          <a:pPr algn="ctr"/>
          <a:r>
            <a:rPr lang="en-US" sz="1600" b="0" dirty="0">
              <a:solidFill>
                <a:srgbClr val="911414"/>
              </a:solidFill>
            </a:rPr>
            <a:t>Recession</a:t>
          </a:r>
        </a:p>
      </cdr:txBody>
    </cdr:sp>
  </cdr:relSizeAnchor>
  <cdr:relSizeAnchor xmlns:cdr="http://schemas.openxmlformats.org/drawingml/2006/chartDrawing">
    <cdr:from>
      <cdr:x>0.80855</cdr:x>
      <cdr:y>0.13847</cdr:y>
    </cdr:from>
    <cdr:to>
      <cdr:x>0.93617</cdr:x>
      <cdr:y>0.21555</cdr:y>
    </cdr:to>
    <cdr:sp macro="" textlink="">
      <cdr:nvSpPr>
        <cdr:cNvPr id="11" name="TextBox 1"/>
        <cdr:cNvSpPr txBox="1"/>
      </cdr:nvSpPr>
      <cdr:spPr>
        <a:xfrm xmlns:a="http://schemas.openxmlformats.org/drawingml/2006/main">
          <a:off x="17790275" y="1042318"/>
          <a:ext cx="2807991" cy="5802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tx1"/>
              </a:solidFill>
              <a:latin typeface="Century Gothic" panose="020B0502020202020204" pitchFamily="34" charset="0"/>
            </a:rPr>
            <a:t>Forecast</a:t>
          </a:r>
        </a:p>
      </cdr:txBody>
    </cdr:sp>
  </cdr:relSizeAnchor>
  <cdr:relSizeAnchor xmlns:cdr="http://schemas.openxmlformats.org/drawingml/2006/chartDrawing">
    <cdr:from>
      <cdr:x>0.7968</cdr:x>
      <cdr:y>0.48053</cdr:y>
    </cdr:from>
    <cdr:to>
      <cdr:x>0.86657</cdr:x>
      <cdr:y>0.51929</cdr:y>
    </cdr:to>
    <cdr:cxnSp macro="">
      <cdr:nvCxnSpPr>
        <cdr:cNvPr id="13" name="Straight Arrow Connector 12">
          <a:extLst xmlns:a="http://schemas.openxmlformats.org/drawingml/2006/main">
            <a:ext uri="{FF2B5EF4-FFF2-40B4-BE49-F238E27FC236}">
              <a16:creationId xmlns:a16="http://schemas.microsoft.com/office/drawing/2014/main" id="{48ECB01D-B8BA-4C47-B09F-05BD3109450E}"/>
            </a:ext>
          </a:extLst>
        </cdr:cNvPr>
        <cdr:cNvCxnSpPr/>
      </cdr:nvCxnSpPr>
      <cdr:spPr>
        <a:xfrm xmlns:a="http://schemas.openxmlformats.org/drawingml/2006/main" flipV="1">
          <a:off x="6781185" y="1806257"/>
          <a:ext cx="593780" cy="145696"/>
        </a:xfrm>
        <a:prstGeom xmlns:a="http://schemas.openxmlformats.org/drawingml/2006/main" prst="straightConnector1">
          <a:avLst/>
        </a:prstGeom>
        <a:ln xmlns:a="http://schemas.openxmlformats.org/drawingml/2006/main" w="38100">
          <a:solidFill>
            <a:srgbClr val="ED442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0.68311</cdr:x>
      <cdr:y>0.24134</cdr:y>
    </cdr:from>
    <cdr:to>
      <cdr:x>0.78114</cdr:x>
      <cdr:y>0.39772</cdr:y>
    </cdr:to>
    <cdr:sp macro="" textlink="">
      <cdr:nvSpPr>
        <cdr:cNvPr id="8" name="TextBox 1"/>
        <cdr:cNvSpPr txBox="1"/>
      </cdr:nvSpPr>
      <cdr:spPr>
        <a:xfrm xmlns:a="http://schemas.openxmlformats.org/drawingml/2006/main">
          <a:off x="5813596" y="907179"/>
          <a:ext cx="834287" cy="58781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tx1"/>
              </a:solidFill>
              <a:latin typeface="Century Gothic" panose="020B0502020202020204" pitchFamily="34" charset="0"/>
            </a:rPr>
            <a:t>Nov.</a:t>
          </a:r>
          <a:r>
            <a:rPr lang="en-US" sz="1400" b="0" dirty="0">
              <a:solidFill>
                <a:schemeClr val="tx1"/>
              </a:solidFill>
              <a:latin typeface="Century Gothic" panose="020B0502020202020204" pitchFamily="34" charset="0"/>
            </a:rPr>
            <a:t> 2018:</a:t>
          </a:r>
        </a:p>
      </cdr:txBody>
    </cdr:sp>
  </cdr:relSizeAnchor>
  <cdr:relSizeAnchor xmlns:cdr="http://schemas.openxmlformats.org/drawingml/2006/chartDrawing">
    <cdr:from>
      <cdr:x>0.69659</cdr:x>
      <cdr:y>0.38844</cdr:y>
    </cdr:from>
    <cdr:to>
      <cdr:x>0.77171</cdr:x>
      <cdr:y>0.47851</cdr:y>
    </cdr:to>
    <cdr:sp macro="" textlink="">
      <cdr:nvSpPr>
        <cdr:cNvPr id="10" name="Text Box 28"/>
        <cdr:cNvSpPr txBox="1">
          <a:spLocks xmlns:a="http://schemas.openxmlformats.org/drawingml/2006/main" noChangeArrowheads="1"/>
        </cdr:cNvSpPr>
      </cdr:nvSpPr>
      <cdr:spPr bwMode="auto">
        <a:xfrm xmlns:a="http://schemas.openxmlformats.org/drawingml/2006/main">
          <a:off x="6612274" y="1460105"/>
          <a:ext cx="713096" cy="338554"/>
        </a:xfrm>
        <a:prstGeom xmlns:a="http://schemas.openxmlformats.org/drawingml/2006/main" prst="rect">
          <a:avLst/>
        </a:prstGeom>
        <a:noFill xmlns:a="http://schemas.openxmlformats.org/drawingml/2006/main"/>
        <a:ln xmlns:a="http://schemas.openxmlformats.org/drawingml/2006/main" w="12700">
          <a:solidFill>
            <a:srgbClr val="669933"/>
          </a:solid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600" dirty="0">
              <a:solidFill>
                <a:srgbClr val="669933"/>
              </a:solidFill>
              <a:latin typeface="Century Gothic" panose="020B0502020202020204" pitchFamily="34" charset="0"/>
            </a:rPr>
            <a:t>4.9</a:t>
          </a:r>
          <a:r>
            <a:rPr lang="en-US" altLang="en-US" sz="1600" b="0" dirty="0">
              <a:solidFill>
                <a:srgbClr val="669933"/>
              </a:solidFill>
              <a:latin typeface="Century Gothic" panose="020B0502020202020204" pitchFamily="34" charset="0"/>
            </a:rPr>
            <a:t>%</a:t>
          </a:r>
        </a:p>
      </cdr:txBody>
    </cdr:sp>
  </cdr:relSizeAnchor>
  <cdr:relSizeAnchor xmlns:cdr="http://schemas.openxmlformats.org/drawingml/2006/chartDrawing">
    <cdr:from>
      <cdr:x>0.4277</cdr:x>
      <cdr:y>0.45496</cdr:y>
    </cdr:from>
    <cdr:to>
      <cdr:x>0.50459</cdr:x>
      <cdr:y>0.54503</cdr:y>
    </cdr:to>
    <cdr:sp macro="" textlink="">
      <cdr:nvSpPr>
        <cdr:cNvPr id="14" name="Text Box 28">
          <a:extLst xmlns:a="http://schemas.openxmlformats.org/drawingml/2006/main">
            <a:ext uri="{FF2B5EF4-FFF2-40B4-BE49-F238E27FC236}">
              <a16:creationId xmlns:a16="http://schemas.microsoft.com/office/drawing/2014/main" id="{F57EC3D6-CDAA-4C4B-A897-E96A457FB8BA}"/>
            </a:ext>
          </a:extLst>
        </cdr:cNvPr>
        <cdr:cNvSpPr txBox="1">
          <a:spLocks xmlns:a="http://schemas.openxmlformats.org/drawingml/2006/main" noChangeArrowheads="1"/>
        </cdr:cNvSpPr>
      </cdr:nvSpPr>
      <cdr:spPr bwMode="auto">
        <a:xfrm xmlns:a="http://schemas.openxmlformats.org/drawingml/2006/main">
          <a:off x="4059875" y="1710152"/>
          <a:ext cx="729837" cy="338554"/>
        </a:xfrm>
        <a:prstGeom xmlns:a="http://schemas.openxmlformats.org/drawingml/2006/main" prst="rect">
          <a:avLst/>
        </a:prstGeom>
        <a:noFill xmlns:a="http://schemas.openxmlformats.org/drawingml/2006/main"/>
        <a:ln xmlns:a="http://schemas.openxmlformats.org/drawingml/2006/main" w="12700">
          <a:solidFill>
            <a:srgbClr val="669933"/>
          </a:solid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600" dirty="0">
              <a:solidFill>
                <a:srgbClr val="669933"/>
              </a:solidFill>
              <a:latin typeface="Century Gothic" panose="020B0502020202020204" pitchFamily="34" charset="0"/>
            </a:rPr>
            <a:t>4.5</a:t>
          </a:r>
          <a:r>
            <a:rPr lang="en-US" altLang="en-US" sz="1600" b="0" dirty="0">
              <a:solidFill>
                <a:srgbClr val="669933"/>
              </a:solidFill>
              <a:latin typeface="Century Gothic" panose="020B0502020202020204" pitchFamily="34" charset="0"/>
            </a:rPr>
            <a:t>%</a:t>
          </a:r>
        </a:p>
      </cdr:txBody>
    </cdr:sp>
  </cdr:relSizeAnchor>
  <cdr:relSizeAnchor xmlns:cdr="http://schemas.openxmlformats.org/drawingml/2006/chartDrawing">
    <cdr:from>
      <cdr:x>0.42316</cdr:x>
      <cdr:y>0.30567</cdr:y>
    </cdr:from>
    <cdr:to>
      <cdr:x>0.52119</cdr:x>
      <cdr:y>0.46205</cdr:y>
    </cdr:to>
    <cdr:sp macro="" textlink="">
      <cdr:nvSpPr>
        <cdr:cNvPr id="15" name="TextBox 1">
          <a:extLst xmlns:a="http://schemas.openxmlformats.org/drawingml/2006/main">
            <a:ext uri="{FF2B5EF4-FFF2-40B4-BE49-F238E27FC236}">
              <a16:creationId xmlns:a16="http://schemas.microsoft.com/office/drawing/2014/main" id="{18FB9E06-4BF9-4236-B3A7-63038D5A1F16}"/>
            </a:ext>
          </a:extLst>
        </cdr:cNvPr>
        <cdr:cNvSpPr txBox="1"/>
      </cdr:nvSpPr>
      <cdr:spPr>
        <a:xfrm xmlns:a="http://schemas.openxmlformats.org/drawingml/2006/main">
          <a:off x="3601320" y="1148976"/>
          <a:ext cx="834287" cy="58781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chemeClr val="tx1"/>
              </a:solidFill>
              <a:latin typeface="Century Gothic" panose="020B0502020202020204" pitchFamily="34" charset="0"/>
            </a:rPr>
            <a:t>Sept.</a:t>
          </a:r>
          <a:r>
            <a:rPr lang="en-US" sz="1400" b="0" dirty="0">
              <a:solidFill>
                <a:schemeClr val="tx1"/>
              </a:solidFill>
              <a:latin typeface="Century Gothic" panose="020B0502020202020204" pitchFamily="34" charset="0"/>
            </a:rPr>
            <a:t> 2013:</a:t>
          </a:r>
        </a:p>
      </cdr:txBody>
    </cdr:sp>
  </cdr:relSizeAnchor>
  <cdr:relSizeAnchor xmlns:cdr="http://schemas.openxmlformats.org/drawingml/2006/chartDrawing">
    <cdr:from>
      <cdr:x>0.88759</cdr:x>
      <cdr:y>0.29345</cdr:y>
    </cdr:from>
    <cdr:to>
      <cdr:x>0.98562</cdr:x>
      <cdr:y>0.44983</cdr:y>
    </cdr:to>
    <cdr:sp macro="" textlink="">
      <cdr:nvSpPr>
        <cdr:cNvPr id="16" name="TextBox 1">
          <a:extLst xmlns:a="http://schemas.openxmlformats.org/drawingml/2006/main">
            <a:ext uri="{FF2B5EF4-FFF2-40B4-BE49-F238E27FC236}">
              <a16:creationId xmlns:a16="http://schemas.microsoft.com/office/drawing/2014/main" id="{E26D4C4D-E4B9-4632-9118-EB574B012477}"/>
            </a:ext>
          </a:extLst>
        </cdr:cNvPr>
        <cdr:cNvSpPr txBox="1"/>
      </cdr:nvSpPr>
      <cdr:spPr>
        <a:xfrm xmlns:a="http://schemas.openxmlformats.org/drawingml/2006/main">
          <a:off x="7553861" y="1103046"/>
          <a:ext cx="834288" cy="58781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lIns="0" tIns="0" rIns="0" bIns="0" rtlCol="0" anchor="ctr">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0" dirty="0">
              <a:solidFill>
                <a:schemeClr val="tx1"/>
              </a:solidFill>
              <a:latin typeface="Century Gothic" panose="020B0502020202020204" pitchFamily="34" charset="0"/>
            </a:rPr>
            <a:t>Dec. 2020:</a:t>
          </a:r>
        </a:p>
      </cdr:txBody>
    </cdr:sp>
  </cdr:relSizeAnchor>
  <cdr:relSizeAnchor xmlns:cdr="http://schemas.openxmlformats.org/drawingml/2006/chartDrawing">
    <cdr:from>
      <cdr:x>0.89336</cdr:x>
      <cdr:y>0.48499</cdr:y>
    </cdr:from>
    <cdr:to>
      <cdr:x>0.98562</cdr:x>
      <cdr:y>0.57506</cdr:y>
    </cdr:to>
    <cdr:sp macro="" textlink="">
      <cdr:nvSpPr>
        <cdr:cNvPr id="17" name="Text Box 28">
          <a:extLst xmlns:a="http://schemas.openxmlformats.org/drawingml/2006/main">
            <a:ext uri="{FF2B5EF4-FFF2-40B4-BE49-F238E27FC236}">
              <a16:creationId xmlns:a16="http://schemas.microsoft.com/office/drawing/2014/main" id="{D1A73E59-EB21-4988-A03C-58F8F48CC1CA}"/>
            </a:ext>
          </a:extLst>
        </cdr:cNvPr>
        <cdr:cNvSpPr txBox="1">
          <a:spLocks xmlns:a="http://schemas.openxmlformats.org/drawingml/2006/main" noChangeArrowheads="1"/>
        </cdr:cNvSpPr>
      </cdr:nvSpPr>
      <cdr:spPr bwMode="auto">
        <a:xfrm xmlns:a="http://schemas.openxmlformats.org/drawingml/2006/main">
          <a:off x="7602967" y="1823041"/>
          <a:ext cx="785182" cy="338565"/>
        </a:xfrm>
        <a:prstGeom xmlns:a="http://schemas.openxmlformats.org/drawingml/2006/main" prst="rect">
          <a:avLst/>
        </a:prstGeom>
        <a:noFill xmlns:a="http://schemas.openxmlformats.org/drawingml/2006/main"/>
        <a:ln xmlns:a="http://schemas.openxmlformats.org/drawingml/2006/main" w="12700">
          <a:solidFill>
            <a:srgbClr val="669933"/>
          </a:solid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en-US" sz="1600" dirty="0">
              <a:solidFill>
                <a:srgbClr val="669933"/>
              </a:solidFill>
              <a:latin typeface="Century Gothic" panose="020B0502020202020204" pitchFamily="34" charset="0"/>
            </a:rPr>
            <a:t>4.7</a:t>
          </a:r>
          <a:r>
            <a:rPr lang="en-US" altLang="en-US" sz="1600" b="0" dirty="0">
              <a:solidFill>
                <a:srgbClr val="669933"/>
              </a:solidFill>
              <a:latin typeface="Century Gothic" panose="020B050202020202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0.1128</cdr:x>
      <cdr:y>0.00995</cdr:y>
    </cdr:from>
    <cdr:to>
      <cdr:x>0.4401</cdr:x>
      <cdr:y>0.136</cdr:y>
    </cdr:to>
    <cdr:sp macro="" textlink="">
      <cdr:nvSpPr>
        <cdr:cNvPr id="4" name="TextBox 10"/>
        <cdr:cNvSpPr txBox="1"/>
      </cdr:nvSpPr>
      <cdr:spPr>
        <a:xfrm xmlns:a="http://schemas.openxmlformats.org/drawingml/2006/main">
          <a:off x="898756" y="46163"/>
          <a:ext cx="2607816" cy="584781"/>
        </a:xfrm>
        <a:prstGeom xmlns:a="http://schemas.openxmlformats.org/drawingml/2006/main" prst="rect">
          <a:avLst/>
        </a:prstGeom>
        <a:noFill xmlns:a="http://schemas.openxmlformats.org/drawingml/2006/main"/>
        <a:ln xmlns:a="http://schemas.openxmlformats.org/drawingml/2006/main" w="25400" cap="rnd" cmpd="tri">
          <a:solidFill>
            <a:schemeClr val="accent5"/>
          </a:solidFill>
        </a:l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algn="ctr"/>
          <a:r>
            <a:rPr lang="en-US" sz="1600" dirty="0"/>
            <a:t>9.8% of Active UPB Has a Rate &gt;  5.0% ~ $1 Trillion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0.88309</cdr:x>
      <cdr:y>0</cdr:y>
    </cdr:from>
    <cdr:to>
      <cdr:x>0.88309</cdr:x>
      <cdr:y>0.88894</cdr:y>
    </cdr:to>
    <cdr:cxnSp macro="">
      <cdr:nvCxnSpPr>
        <cdr:cNvPr id="3" name="Straight Connector 2">
          <a:extLst xmlns:a="http://schemas.openxmlformats.org/drawingml/2006/main">
            <a:ext uri="{FF2B5EF4-FFF2-40B4-BE49-F238E27FC236}">
              <a16:creationId xmlns:a16="http://schemas.microsoft.com/office/drawing/2014/main" id="{A76A0916-8C81-4215-9D3A-B7F73CFF9E50}"/>
            </a:ext>
          </a:extLst>
        </cdr:cNvPr>
        <cdr:cNvCxnSpPr/>
      </cdr:nvCxnSpPr>
      <cdr:spPr>
        <a:xfrm xmlns:a="http://schemas.openxmlformats.org/drawingml/2006/main">
          <a:off x="7262916" y="0"/>
          <a:ext cx="0" cy="3651920"/>
        </a:xfrm>
        <a:prstGeom xmlns:a="http://schemas.openxmlformats.org/drawingml/2006/main" prst="line">
          <a:avLst/>
        </a:prstGeom>
        <a:ln xmlns:a="http://schemas.openxmlformats.org/drawingml/2006/main">
          <a:solidFill>
            <a:schemeClr val="tx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0.54474</cdr:x>
      <cdr:y>0.25275</cdr:y>
    </cdr:from>
    <cdr:to>
      <cdr:x>0.8571</cdr:x>
      <cdr:y>0.25275</cdr:y>
    </cdr:to>
    <cdr:cxnSp macro="">
      <cdr:nvCxnSpPr>
        <cdr:cNvPr id="5" name="Straight Connector 4">
          <a:extLst xmlns:a="http://schemas.openxmlformats.org/drawingml/2006/main">
            <a:ext uri="{FF2B5EF4-FFF2-40B4-BE49-F238E27FC236}">
              <a16:creationId xmlns:a16="http://schemas.microsoft.com/office/drawing/2014/main" id="{73B5D2D9-7E1F-4D2F-A5FC-F9A4C4133FBF}"/>
            </a:ext>
          </a:extLst>
        </cdr:cNvPr>
        <cdr:cNvCxnSpPr/>
      </cdr:nvCxnSpPr>
      <cdr:spPr>
        <a:xfrm xmlns:a="http://schemas.openxmlformats.org/drawingml/2006/main">
          <a:off x="4480186" y="1038361"/>
          <a:ext cx="2568974" cy="0"/>
        </a:xfrm>
        <a:prstGeom xmlns:a="http://schemas.openxmlformats.org/drawingml/2006/main" prst="line">
          <a:avLst/>
        </a:prstGeom>
        <a:ln xmlns:a="http://schemas.openxmlformats.org/drawingml/2006/main">
          <a:solidFill>
            <a:schemeClr val="tx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0.54438</cdr:x>
      <cdr:y>0.25445</cdr:y>
    </cdr:from>
    <cdr:to>
      <cdr:x>0.54438</cdr:x>
      <cdr:y>0.7131</cdr:y>
    </cdr:to>
    <cdr:cxnSp macro="">
      <cdr:nvCxnSpPr>
        <cdr:cNvPr id="9" name="Straight Arrow Connector 8">
          <a:extLst xmlns:a="http://schemas.openxmlformats.org/drawingml/2006/main">
            <a:ext uri="{FF2B5EF4-FFF2-40B4-BE49-F238E27FC236}">
              <a16:creationId xmlns:a16="http://schemas.microsoft.com/office/drawing/2014/main" id="{309DBEB3-C0CD-4D79-8284-DD10DFA1EB98}"/>
            </a:ext>
          </a:extLst>
        </cdr:cNvPr>
        <cdr:cNvCxnSpPr/>
      </cdr:nvCxnSpPr>
      <cdr:spPr>
        <a:xfrm xmlns:a="http://schemas.openxmlformats.org/drawingml/2006/main">
          <a:off x="4477176" y="1045316"/>
          <a:ext cx="0" cy="1884218"/>
        </a:xfrm>
        <a:prstGeom xmlns:a="http://schemas.openxmlformats.org/drawingml/2006/main" prst="straightConnector1">
          <a:avLst/>
        </a:prstGeom>
        <a:ln xmlns:a="http://schemas.openxmlformats.org/drawingml/2006/main" w="25400">
          <a:solidFill>
            <a:schemeClr val="tx1">
              <a:lumMod val="50000"/>
            </a:schemeClr>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0.55216</cdr:x>
      <cdr:y>0.37764</cdr:y>
    </cdr:from>
    <cdr:to>
      <cdr:x>0.63102</cdr:x>
      <cdr:y>0.5</cdr:y>
    </cdr:to>
    <cdr:sp macro="" textlink="">
      <cdr:nvSpPr>
        <cdr:cNvPr id="10" name="TextBox 1">
          <a:extLst xmlns:a="http://schemas.openxmlformats.org/drawingml/2006/main">
            <a:ext uri="{FF2B5EF4-FFF2-40B4-BE49-F238E27FC236}">
              <a16:creationId xmlns:a16="http://schemas.microsoft.com/office/drawing/2014/main" id="{47724CC1-6591-4A22-972B-E45FBC0F5762}"/>
            </a:ext>
          </a:extLst>
        </cdr:cNvPr>
        <cdr:cNvSpPr txBox="1"/>
      </cdr:nvSpPr>
      <cdr:spPr>
        <a:xfrm xmlns:a="http://schemas.openxmlformats.org/drawingml/2006/main">
          <a:off x="4458655" y="1382875"/>
          <a:ext cx="636791" cy="4480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tx1"/>
              </a:solidFill>
              <a:latin typeface="Century Gothic" panose="020B0502020202020204" pitchFamily="34" charset="0"/>
            </a:rPr>
            <a:t>58%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3324" tIns="46662" rIns="93324" bIns="46662" rtlCol="0"/>
          <a:lstStyle>
            <a:lvl1pPr algn="l">
              <a:defRPr sz="1200">
                <a:latin typeface="Arial" pitchFamily="-109" charset="0"/>
                <a:cs typeface="+mn-cs"/>
              </a:defRPr>
            </a:lvl1pPr>
          </a:lstStyle>
          <a:p>
            <a:pPr>
              <a:defRPr/>
            </a:pPr>
            <a:endParaRPr lang="en-US"/>
          </a:p>
        </p:txBody>
      </p:sp>
      <p:sp>
        <p:nvSpPr>
          <p:cNvPr id="3" name="Date Placeholder 2"/>
          <p:cNvSpPr>
            <a:spLocks noGrp="1"/>
          </p:cNvSpPr>
          <p:nvPr>
            <p:ph type="dt" sz="quarter" idx="1"/>
          </p:nvPr>
        </p:nvSpPr>
        <p:spPr>
          <a:xfrm>
            <a:off x="3977327" y="0"/>
            <a:ext cx="3044153" cy="465773"/>
          </a:xfrm>
          <a:prstGeom prst="rect">
            <a:avLst/>
          </a:prstGeom>
        </p:spPr>
        <p:txBody>
          <a:bodyPr vert="horz" lIns="93324" tIns="46662" rIns="93324" bIns="46662" rtlCol="0"/>
          <a:lstStyle>
            <a:lvl1pPr algn="r">
              <a:defRPr sz="1200">
                <a:latin typeface="Arial" pitchFamily="-109" charset="0"/>
                <a:cs typeface="+mn-cs"/>
              </a:defRPr>
            </a:lvl1pPr>
          </a:lstStyle>
          <a:p>
            <a:pPr>
              <a:defRPr/>
            </a:pPr>
            <a:fld id="{CF638420-5D7E-4EDE-9DE3-95E34E6683A7}" type="datetimeFigureOut">
              <a:rPr lang="en-US"/>
              <a:pPr>
                <a:defRPr/>
              </a:pPr>
              <a:t>04/29/2019</a:t>
            </a:fld>
            <a:endParaRPr lang="en-US"/>
          </a:p>
        </p:txBody>
      </p:sp>
      <p:sp>
        <p:nvSpPr>
          <p:cNvPr id="4" name="Footer Placeholder 3"/>
          <p:cNvSpPr>
            <a:spLocks noGrp="1"/>
          </p:cNvSpPr>
          <p:nvPr>
            <p:ph type="ftr" sz="quarter" idx="2"/>
          </p:nvPr>
        </p:nvSpPr>
        <p:spPr>
          <a:xfrm>
            <a:off x="0" y="8841738"/>
            <a:ext cx="3044154" cy="465773"/>
          </a:xfrm>
          <a:prstGeom prst="rect">
            <a:avLst/>
          </a:prstGeom>
        </p:spPr>
        <p:txBody>
          <a:bodyPr vert="horz" lIns="93324" tIns="46662" rIns="93324" bIns="46662" rtlCol="0" anchor="b"/>
          <a:lstStyle>
            <a:lvl1pPr algn="l">
              <a:defRPr sz="1200">
                <a:latin typeface="Arial" pitchFamily="-109" charset="0"/>
                <a:cs typeface="+mn-cs"/>
              </a:defRPr>
            </a:lvl1pPr>
          </a:lstStyle>
          <a:p>
            <a:pPr>
              <a:defRPr/>
            </a:pPr>
            <a:endParaRPr lang="en-US"/>
          </a:p>
        </p:txBody>
      </p:sp>
      <p:sp>
        <p:nvSpPr>
          <p:cNvPr id="5" name="Slide Number Placeholder 4"/>
          <p:cNvSpPr>
            <a:spLocks noGrp="1"/>
          </p:cNvSpPr>
          <p:nvPr>
            <p:ph type="sldNum" sz="quarter" idx="3"/>
          </p:nvPr>
        </p:nvSpPr>
        <p:spPr>
          <a:xfrm>
            <a:off x="3977327" y="8841738"/>
            <a:ext cx="3044153" cy="465773"/>
          </a:xfrm>
          <a:prstGeom prst="rect">
            <a:avLst/>
          </a:prstGeom>
        </p:spPr>
        <p:txBody>
          <a:bodyPr vert="horz" lIns="93324" tIns="46662" rIns="93324" bIns="46662" rtlCol="0" anchor="b"/>
          <a:lstStyle>
            <a:lvl1pPr algn="r">
              <a:defRPr sz="1200">
                <a:latin typeface="Arial" pitchFamily="-109" charset="0"/>
                <a:cs typeface="+mn-cs"/>
              </a:defRPr>
            </a:lvl1pPr>
          </a:lstStyle>
          <a:p>
            <a:pPr>
              <a:defRPr/>
            </a:pPr>
            <a:fld id="{3BAE62C0-B14C-4D93-B288-B2AA3D56A645}" type="slidenum">
              <a:rPr lang="en-US"/>
              <a:pPr>
                <a:defRPr/>
              </a:pPr>
              <a:t>‹#›</a:t>
            </a:fld>
            <a:endParaRPr lang="en-US"/>
          </a:p>
        </p:txBody>
      </p:sp>
    </p:spTree>
    <p:extLst>
      <p:ext uri="{BB962C8B-B14F-4D97-AF65-F5344CB8AC3E}">
        <p14:creationId xmlns:p14="http://schemas.microsoft.com/office/powerpoint/2010/main" val="3937305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3324" tIns="46662" rIns="93324" bIns="46662" rtlCol="0"/>
          <a:lstStyle>
            <a:lvl1pPr algn="l">
              <a:defRPr sz="1200">
                <a:latin typeface="Arial" pitchFamily="-109" charset="0"/>
                <a:cs typeface="+mn-cs"/>
              </a:defRPr>
            </a:lvl1pPr>
          </a:lstStyle>
          <a:p>
            <a:pPr>
              <a:defRPr/>
            </a:pPr>
            <a:endParaRPr lang="en-US"/>
          </a:p>
        </p:txBody>
      </p:sp>
      <p:sp>
        <p:nvSpPr>
          <p:cNvPr id="3" name="Date Placeholder 2"/>
          <p:cNvSpPr>
            <a:spLocks noGrp="1"/>
          </p:cNvSpPr>
          <p:nvPr>
            <p:ph type="dt" idx="1"/>
          </p:nvPr>
        </p:nvSpPr>
        <p:spPr>
          <a:xfrm>
            <a:off x="3977327" y="0"/>
            <a:ext cx="3044153" cy="465773"/>
          </a:xfrm>
          <a:prstGeom prst="rect">
            <a:avLst/>
          </a:prstGeom>
        </p:spPr>
        <p:txBody>
          <a:bodyPr vert="horz" lIns="93324" tIns="46662" rIns="93324" bIns="46662" rtlCol="0"/>
          <a:lstStyle>
            <a:lvl1pPr algn="r">
              <a:defRPr sz="1200">
                <a:latin typeface="Arial" pitchFamily="-109" charset="0"/>
                <a:cs typeface="+mn-cs"/>
              </a:defRPr>
            </a:lvl1pPr>
          </a:lstStyle>
          <a:p>
            <a:pPr>
              <a:defRPr/>
            </a:pPr>
            <a:fld id="{BD300A1A-128B-4B1D-A5B8-EB8B73859E74}" type="datetimeFigureOut">
              <a:rPr lang="en-US"/>
              <a:pPr>
                <a:defRPr/>
              </a:pPr>
              <a:t>04/29/2019</a:t>
            </a:fld>
            <a:endParaRPr lang="en-US"/>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3120" y="4422459"/>
            <a:ext cx="5618480" cy="4188778"/>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738"/>
            <a:ext cx="3044154" cy="465773"/>
          </a:xfrm>
          <a:prstGeom prst="rect">
            <a:avLst/>
          </a:prstGeom>
        </p:spPr>
        <p:txBody>
          <a:bodyPr vert="horz" lIns="93324" tIns="46662" rIns="93324" bIns="46662" rtlCol="0" anchor="b"/>
          <a:lstStyle>
            <a:lvl1pPr algn="l">
              <a:defRPr sz="1200">
                <a:latin typeface="Arial" pitchFamily="-109" charset="0"/>
                <a:cs typeface="+mn-cs"/>
              </a:defRPr>
            </a:lvl1pPr>
          </a:lstStyle>
          <a:p>
            <a:pPr>
              <a:defRPr/>
            </a:pPr>
            <a:endParaRPr lang="en-US"/>
          </a:p>
        </p:txBody>
      </p:sp>
      <p:sp>
        <p:nvSpPr>
          <p:cNvPr id="7" name="Slide Number Placeholder 6"/>
          <p:cNvSpPr>
            <a:spLocks noGrp="1"/>
          </p:cNvSpPr>
          <p:nvPr>
            <p:ph type="sldNum" sz="quarter" idx="5"/>
          </p:nvPr>
        </p:nvSpPr>
        <p:spPr>
          <a:xfrm>
            <a:off x="3977327" y="8841738"/>
            <a:ext cx="3044153" cy="465773"/>
          </a:xfrm>
          <a:prstGeom prst="rect">
            <a:avLst/>
          </a:prstGeom>
        </p:spPr>
        <p:txBody>
          <a:bodyPr vert="horz" lIns="93324" tIns="46662" rIns="93324" bIns="46662" rtlCol="0" anchor="b"/>
          <a:lstStyle>
            <a:lvl1pPr algn="r">
              <a:defRPr sz="1200">
                <a:latin typeface="Arial" pitchFamily="-109" charset="0"/>
                <a:cs typeface="+mn-cs"/>
              </a:defRPr>
            </a:lvl1pPr>
          </a:lstStyle>
          <a:p>
            <a:pPr>
              <a:defRPr/>
            </a:pPr>
            <a:fld id="{CA8DE9AE-FA04-4CC9-82DF-D96FA808E45D}" type="slidenum">
              <a:rPr lang="en-US"/>
              <a:pPr>
                <a:defRPr/>
              </a:pPr>
              <a:t>‹#›</a:t>
            </a:fld>
            <a:endParaRPr lang="en-US"/>
          </a:p>
        </p:txBody>
      </p:sp>
    </p:spTree>
    <p:extLst>
      <p:ext uri="{BB962C8B-B14F-4D97-AF65-F5344CB8AC3E}">
        <p14:creationId xmlns:p14="http://schemas.microsoft.com/office/powerpoint/2010/main" val="3724396965"/>
      </p:ext>
    </p:extLst>
  </p:cSld>
  <p:clrMap bg1="lt1" tx1="dk1" bg2="lt2" tx2="dk2" accent1="accent1" accent2="accent2" accent3="accent3" accent4="accent4" accent5="accent5" accent6="accent6" hlink="hlink" folHlink="folHlink"/>
  <p:hf hdr="0" ftr="0" dt="0"/>
  <p:notesStyle>
    <a:lvl1pPr algn="l" defTabSz="609585" rtl="0" eaLnBrk="0" fontAlgn="base" hangingPunct="0">
      <a:spcBef>
        <a:spcPct val="30000"/>
      </a:spcBef>
      <a:spcAft>
        <a:spcPct val="0"/>
      </a:spcAft>
      <a:defRPr sz="1600" kern="1200">
        <a:solidFill>
          <a:schemeClr val="tx1"/>
        </a:solidFill>
        <a:latin typeface="+mn-lt"/>
        <a:ea typeface="+mn-ea"/>
        <a:cs typeface="+mn-cs"/>
      </a:defRPr>
    </a:lvl1pPr>
    <a:lvl2pPr marL="609585" algn="l" defTabSz="609585" rtl="0" eaLnBrk="0" fontAlgn="base" hangingPunct="0">
      <a:spcBef>
        <a:spcPct val="30000"/>
      </a:spcBef>
      <a:spcAft>
        <a:spcPct val="0"/>
      </a:spcAft>
      <a:defRPr sz="1600" kern="1200">
        <a:solidFill>
          <a:schemeClr val="tx1"/>
        </a:solidFill>
        <a:latin typeface="+mn-lt"/>
        <a:ea typeface="+mn-ea"/>
        <a:cs typeface="+mn-cs"/>
      </a:defRPr>
    </a:lvl2pPr>
    <a:lvl3pPr marL="1219170" algn="l" defTabSz="609585" rtl="0" eaLnBrk="0" fontAlgn="base" hangingPunct="0">
      <a:spcBef>
        <a:spcPct val="30000"/>
      </a:spcBef>
      <a:spcAft>
        <a:spcPct val="0"/>
      </a:spcAft>
      <a:defRPr sz="1600" kern="1200">
        <a:solidFill>
          <a:schemeClr val="tx1"/>
        </a:solidFill>
        <a:latin typeface="+mn-lt"/>
        <a:ea typeface="+mn-ea"/>
        <a:cs typeface="+mn-cs"/>
      </a:defRPr>
    </a:lvl3pPr>
    <a:lvl4pPr marL="1828754" algn="l" defTabSz="609585" rtl="0" eaLnBrk="0" fontAlgn="base" hangingPunct="0">
      <a:spcBef>
        <a:spcPct val="30000"/>
      </a:spcBef>
      <a:spcAft>
        <a:spcPct val="0"/>
      </a:spcAft>
      <a:defRPr sz="1600" kern="1200">
        <a:solidFill>
          <a:schemeClr val="tx1"/>
        </a:solidFill>
        <a:latin typeface="+mn-lt"/>
        <a:ea typeface="+mn-ea"/>
        <a:cs typeface="+mn-cs"/>
      </a:defRPr>
    </a:lvl4pPr>
    <a:lvl5pPr marL="2438339" algn="l" defTabSz="609585" rtl="0" eaLnBrk="0" fontAlgn="base" hangingPunct="0">
      <a:spcBef>
        <a:spcPct val="30000"/>
      </a:spcBef>
      <a:spcAft>
        <a:spcPct val="0"/>
      </a:spcAft>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2</a:t>
            </a:fld>
            <a:endParaRPr lang="en-US" dirty="0"/>
          </a:p>
        </p:txBody>
      </p:sp>
    </p:spTree>
    <p:extLst>
      <p:ext uri="{BB962C8B-B14F-4D97-AF65-F5344CB8AC3E}">
        <p14:creationId xmlns:p14="http://schemas.microsoft.com/office/powerpoint/2010/main" val="227369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4</a:t>
            </a:fld>
            <a:endParaRPr lang="en-US" dirty="0"/>
          </a:p>
        </p:txBody>
      </p:sp>
    </p:spTree>
    <p:extLst>
      <p:ext uri="{BB962C8B-B14F-4D97-AF65-F5344CB8AC3E}">
        <p14:creationId xmlns:p14="http://schemas.microsoft.com/office/powerpoint/2010/main" val="12185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6BEF3F-2BFA-4E97-BFF6-E769EE149ECB}" type="slidenum">
              <a:rPr kumimoji="0" lang="en-US" sz="1200" b="0" i="0" u="none" strike="noStrike" kern="1200" cap="none" spc="0" normalizeH="0" baseline="0" noProof="0" smtClean="0">
                <a:ln>
                  <a:noFill/>
                </a:ln>
                <a:solidFill>
                  <a:prstClr val="black"/>
                </a:solidFill>
                <a:effectLst/>
                <a:uLnTx/>
                <a:uFillTx/>
                <a:latin typeface="Arial" pitchFamily="-10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itchFamily="-109" charset="0"/>
              <a:ea typeface="+mn-ea"/>
              <a:cs typeface="+mn-cs"/>
            </a:endParaRPr>
          </a:p>
        </p:txBody>
      </p:sp>
    </p:spTree>
    <p:extLst>
      <p:ext uri="{BB962C8B-B14F-4D97-AF65-F5344CB8AC3E}">
        <p14:creationId xmlns:p14="http://schemas.microsoft.com/office/powerpoint/2010/main" val="509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5D2704-6601-4DBE-833B-9C692D63BDE7}" type="slidenum">
              <a:rPr kumimoji="0" lang="en-US" sz="1200" b="0" i="0" u="none" strike="noStrike" kern="1200" cap="none" spc="0" normalizeH="0" baseline="0" noProof="0" smtClean="0">
                <a:ln>
                  <a:noFill/>
                </a:ln>
                <a:solidFill>
                  <a:prstClr val="black"/>
                </a:solidFill>
                <a:effectLst/>
                <a:uLnTx/>
                <a:uFillTx/>
                <a:latin typeface="Arial" pitchFamily="-10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109" charset="0"/>
              <a:ea typeface="+mn-ea"/>
              <a:cs typeface="+mn-cs"/>
            </a:endParaRPr>
          </a:p>
        </p:txBody>
      </p:sp>
    </p:spTree>
    <p:extLst>
      <p:ext uri="{BB962C8B-B14F-4D97-AF65-F5344CB8AC3E}">
        <p14:creationId xmlns:p14="http://schemas.microsoft.com/office/powerpoint/2010/main" val="167054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20</a:t>
            </a:fld>
            <a:endParaRPr lang="en-US" dirty="0"/>
          </a:p>
        </p:txBody>
      </p:sp>
    </p:spTree>
    <p:extLst>
      <p:ext uri="{BB962C8B-B14F-4D97-AF65-F5344CB8AC3E}">
        <p14:creationId xmlns:p14="http://schemas.microsoft.com/office/powerpoint/2010/main" val="1581705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67D9B4-B2E1-4169-8821-2FFF740A8F0F}" type="slidenum">
              <a:rPr lang="en-US" smtClean="0"/>
              <a:pPr>
                <a:defRPr/>
              </a:pPr>
              <a:t>24</a:t>
            </a:fld>
            <a:endParaRPr lang="en-US" dirty="0"/>
          </a:p>
        </p:txBody>
      </p:sp>
    </p:spTree>
    <p:extLst>
      <p:ext uri="{BB962C8B-B14F-4D97-AF65-F5344CB8AC3E}">
        <p14:creationId xmlns:p14="http://schemas.microsoft.com/office/powerpoint/2010/main" val="1371222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BLUE -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851A5-716F-4D8C-9DE5-16957C4FAA34}"/>
              </a:ext>
            </a:extLst>
          </p:cNvPr>
          <p:cNvPicPr>
            <a:picLocks noChangeAspect="1"/>
          </p:cNvPicPr>
          <p:nvPr userDrawn="1"/>
        </p:nvPicPr>
        <p:blipFill>
          <a:blip r:embed="rId2"/>
          <a:stretch>
            <a:fillRect/>
          </a:stretch>
        </p:blipFill>
        <p:spPr>
          <a:xfrm>
            <a:off x="5065384" y="0"/>
            <a:ext cx="7129877" cy="6858000"/>
          </a:xfrm>
          <a:prstGeom prst="rect">
            <a:avLst/>
          </a:prstGeom>
        </p:spPr>
      </p:pic>
      <p:sp>
        <p:nvSpPr>
          <p:cNvPr id="10" name="Title 1"/>
          <p:cNvSpPr>
            <a:spLocks noGrp="1"/>
          </p:cNvSpPr>
          <p:nvPr userDrawn="1">
            <p:ph type="title"/>
          </p:nvPr>
        </p:nvSpPr>
        <p:spPr bwMode="gray">
          <a:xfrm>
            <a:off x="692473" y="1877005"/>
            <a:ext cx="3264747" cy="2032001"/>
          </a:xfrm>
        </p:spPr>
        <p:txBody>
          <a:bodyPr anchor="ctr" anchorCtr="0"/>
          <a:lstStyle>
            <a:lvl1pPr algn="l">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14" name="Text Placeholder 3"/>
          <p:cNvSpPr>
            <a:spLocks noGrp="1"/>
          </p:cNvSpPr>
          <p:nvPr userDrawn="1">
            <p:ph type="body" sz="quarter" idx="10" hasCustomPrompt="1"/>
          </p:nvPr>
        </p:nvSpPr>
        <p:spPr>
          <a:xfrm>
            <a:off x="827944" y="4970447"/>
            <a:ext cx="3264745" cy="1209224"/>
          </a:xfrm>
        </p:spPr>
        <p:txBody>
          <a:bodyPr anchor="b" anchorCtr="0"/>
          <a:lstStyle>
            <a:lvl1pPr marL="0" indent="0" algn="l">
              <a:spcBef>
                <a:spcPts val="451"/>
              </a:spcBef>
              <a:buNone/>
              <a:defRPr sz="1800">
                <a:solidFill>
                  <a:schemeClr val="tx2"/>
                </a:solidFill>
                <a:latin typeface="Century Gothic" panose="020B0502020202020204" pitchFamily="34" charset="0"/>
              </a:defRPr>
            </a:lvl1pPr>
            <a:lvl2pPr marL="0" indent="0">
              <a:buNone/>
              <a:defRPr sz="2400">
                <a:solidFill>
                  <a:srgbClr val="6E6259"/>
                </a:solidFill>
              </a:defRPr>
            </a:lvl2pPr>
            <a:lvl3pPr marL="0" indent="0">
              <a:buNone/>
              <a:defRPr sz="2400"/>
            </a:lvl3pPr>
            <a:lvl4pPr marL="0" indent="0">
              <a:buNone/>
              <a:defRPr sz="2400"/>
            </a:lvl4pPr>
            <a:lvl5pPr marL="0" indent="0">
              <a:buNone/>
              <a:defRPr sz="2400"/>
            </a:lvl5pPr>
          </a:lstStyle>
          <a:p>
            <a:pPr lvl="0"/>
            <a:r>
              <a:rPr lang="en-US" dirty="0"/>
              <a:t>Month ##,####</a:t>
            </a:r>
          </a:p>
        </p:txBody>
      </p:sp>
      <p:pic>
        <p:nvPicPr>
          <p:cNvPr id="7" name="Picture 6">
            <a:extLst>
              <a:ext uri="{FF2B5EF4-FFF2-40B4-BE49-F238E27FC236}">
                <a16:creationId xmlns:a16="http://schemas.microsoft.com/office/drawing/2014/main" id="{1173D463-14EE-4824-8B86-D0AEFAAAFF80}"/>
              </a:ext>
            </a:extLst>
          </p:cNvPr>
          <p:cNvPicPr>
            <a:picLocks noChangeAspect="1"/>
          </p:cNvPicPr>
          <p:nvPr userDrawn="1"/>
        </p:nvPicPr>
        <p:blipFill>
          <a:blip r:embed="rId3"/>
          <a:stretch>
            <a:fillRect/>
          </a:stretch>
        </p:blipFill>
        <p:spPr>
          <a:xfrm>
            <a:off x="468722" y="291527"/>
            <a:ext cx="2595746" cy="1059155"/>
          </a:xfrm>
          <a:prstGeom prst="rect">
            <a:avLst/>
          </a:prstGeom>
        </p:spPr>
      </p:pic>
    </p:spTree>
    <p:extLst>
      <p:ext uri="{BB962C8B-B14F-4D97-AF65-F5344CB8AC3E}">
        <p14:creationId xmlns:p14="http://schemas.microsoft.com/office/powerpoint/2010/main" val="3537435929"/>
      </p:ext>
    </p:extLst>
  </p:cSld>
  <p:clrMapOvr>
    <a:masterClrMapping/>
  </p:clrMapOvr>
  <p:transition spd="med">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RED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06305" y="127280"/>
            <a:ext cx="11387328" cy="914400"/>
          </a:xfrm>
        </p:spPr>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A3E236E-0026-4405-9921-108DD9F0C985}"/>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286448228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RED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E8878849-8DAD-43B7-B460-D55A255D9D09}"/>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16706811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129813" indent="-129813">
              <a:defRPr>
                <a:solidFill>
                  <a:schemeClr val="tx1"/>
                </a:solidFill>
              </a:defRPr>
            </a:lvl1pPr>
            <a:lvl2pPr marL="258435" indent="-131004">
              <a:defRPr>
                <a:solidFill>
                  <a:schemeClr val="tx1"/>
                </a:solidFill>
              </a:defRPr>
            </a:lvl2pPr>
            <a:lvl3pPr marL="427549" indent="-127431">
              <a:defRPr>
                <a:solidFill>
                  <a:schemeClr val="tx1"/>
                </a:solidFill>
              </a:defRPr>
            </a:lvl3pPr>
            <a:lvl4pPr marL="559743" indent="-129813">
              <a:defRPr>
                <a:solidFill>
                  <a:schemeClr val="tx1"/>
                </a:solidFill>
              </a:defRPr>
            </a:lvl4pPr>
            <a:lvl5pPr marL="685983" indent="-85748">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p:nvPr>
        </p:nvSpPr>
        <p:spPr>
          <a:xfrm>
            <a:off x="1381153" y="1269857"/>
            <a:ext cx="10648951" cy="521158"/>
          </a:xfrm>
        </p:spPr>
        <p:txBody>
          <a:bodyPr/>
          <a:lstStyle>
            <a:lvl1pPr marL="0" indent="0">
              <a:buNone/>
              <a:defRPr sz="1500">
                <a:solidFill>
                  <a:schemeClr val="tx1"/>
                </a:solidFill>
              </a:defRPr>
            </a:lvl1pPr>
            <a:lvl2pPr>
              <a:buNone/>
              <a:defRPr sz="1500"/>
            </a:lvl2pPr>
            <a:lvl3pPr>
              <a:buNone/>
              <a:defRPr sz="1500"/>
            </a:lvl3pPr>
            <a:lvl4pPr>
              <a:buNone/>
              <a:defRPr sz="1500"/>
            </a:lvl4pPr>
            <a:lvl5pPr>
              <a:buNone/>
              <a:defRPr sz="1500"/>
            </a:lvl5pPr>
          </a:lstStyle>
          <a:p>
            <a:pPr lvl="0"/>
            <a:r>
              <a:rPr lang="en-US"/>
              <a:t>Click to edit Master text styles</a:t>
            </a:r>
          </a:p>
        </p:txBody>
      </p:sp>
      <p:sp>
        <p:nvSpPr>
          <p:cNvPr id="6" name="Slide Number Placeholder 2"/>
          <p:cNvSpPr>
            <a:spLocks noGrp="1"/>
          </p:cNvSpPr>
          <p:nvPr>
            <p:ph type="sldNum" sz="quarter" idx="4"/>
          </p:nvPr>
        </p:nvSpPr>
        <p:spPr>
          <a:xfrm>
            <a:off x="11582400" y="6477002"/>
            <a:ext cx="508000" cy="380998"/>
          </a:xfrm>
          <a:prstGeom prst="rect">
            <a:avLst/>
          </a:prstGeom>
        </p:spPr>
        <p:txBody>
          <a:bodyPr vert="horz" lIns="91440" tIns="45720" rIns="91440" bIns="45720" rtlCol="0" anchor="ctr" anchorCtr="1"/>
          <a:lstStyle>
            <a:lvl1pPr algn="r">
              <a:defRPr sz="600" b="0">
                <a:solidFill>
                  <a:schemeClr val="tx1">
                    <a:lumMod val="60000"/>
                    <a:lumOff val="40000"/>
                  </a:schemeClr>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240765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UE - 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506308" y="1778000"/>
            <a:ext cx="11380893" cy="4470400"/>
          </a:xfrm>
        </p:spPr>
        <p:txBody>
          <a:bodyPr/>
          <a:lstStyle>
            <a:lvl1pPr>
              <a:buClr>
                <a:schemeClr val="bg2"/>
              </a:buClr>
              <a:defRPr sz="1800">
                <a:solidFill>
                  <a:schemeClr val="tx1"/>
                </a:solidFill>
              </a:defRPr>
            </a:lvl1pPr>
            <a:lvl2pPr marL="400031" marR="0" indent="-179380" algn="l" defTabSz="914377" rtl="0" eaLnBrk="1" fontAlgn="base" latinLnBrk="0" hangingPunct="1">
              <a:lnSpc>
                <a:spcPct val="100000"/>
              </a:lnSpc>
              <a:spcBef>
                <a:spcPts val="475"/>
              </a:spcBef>
              <a:spcAft>
                <a:spcPct val="0"/>
              </a:spcAft>
              <a:buClr>
                <a:schemeClr val="tx1"/>
              </a:buClr>
              <a:buSzTx/>
              <a:buFont typeface="Century Gothic" panose="020B0502020202020204" pitchFamily="34" charset="0"/>
              <a:buChar char="−"/>
              <a:tabLst/>
              <a:defRPr sz="1600">
                <a:solidFill>
                  <a:schemeClr val="tx1"/>
                </a:solidFill>
              </a:defRPr>
            </a:lvl2pPr>
            <a:lvl3pPr marL="627031" marR="0" indent="-173030" algn="l" defTabSz="914377" rtl="0" eaLnBrk="1" fontAlgn="base" latinLnBrk="0" hangingPunct="1">
              <a:lnSpc>
                <a:spcPct val="100000"/>
              </a:lnSpc>
              <a:spcBef>
                <a:spcPct val="0"/>
              </a:spcBef>
              <a:spcAft>
                <a:spcPct val="0"/>
              </a:spcAft>
              <a:buClr>
                <a:schemeClr val="tx1"/>
              </a:buClr>
              <a:buSzTx/>
              <a:buFont typeface="Wingdings" panose="05000000000000000000" pitchFamily="2" charset="2"/>
              <a:buChar char="§"/>
              <a:tabLst/>
              <a:defRPr sz="1400">
                <a:solidFill>
                  <a:schemeClr val="tx1"/>
                </a:solidFill>
              </a:defRPr>
            </a:lvl3pPr>
            <a:lvl4pPr marL="804823" marR="0" indent="-168266" algn="l" defTabSz="914377" rtl="0" eaLnBrk="1" fontAlgn="base" latinLnBrk="0" hangingPunct="1">
              <a:lnSpc>
                <a:spcPct val="100000"/>
              </a:lnSpc>
              <a:spcBef>
                <a:spcPct val="0"/>
              </a:spcBef>
              <a:spcAft>
                <a:spcPct val="0"/>
              </a:spcAft>
              <a:buClr>
                <a:schemeClr val="tx1"/>
              </a:buClr>
              <a:buSzTx/>
              <a:buFont typeface="Century Gothic" panose="020B0502020202020204" pitchFamily="34" charset="0"/>
              <a:buChar char="−"/>
              <a:tabLst/>
              <a:defRPr sz="1200">
                <a:solidFill>
                  <a:schemeClr val="tx1"/>
                </a:solidFill>
              </a:defRPr>
            </a:lvl4pPr>
            <a:lvl5pPr marL="914354" marR="0" indent="-87308" algn="l" defTabSz="914377"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1">
                <a:solidFill>
                  <a:schemeClr val="tx1"/>
                </a:solidFill>
              </a:defRPr>
            </a:lvl5pPr>
          </a:lstStyle>
          <a:p>
            <a:pPr lvl="0"/>
            <a:r>
              <a:rPr lang="en-US" altLang="en-US" dirty="0"/>
              <a:t>Click to edit Master text styles</a:t>
            </a:r>
          </a:p>
          <a:p>
            <a:pPr marL="400031" marR="0" lvl="1" indent="-179380" algn="l" defTabSz="914377"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31" marR="0" lvl="2" indent="-173030" algn="l" defTabSz="914377"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23" marR="0" lvl="3" indent="-168266" algn="l" defTabSz="914377"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54" marR="0" lvl="4" indent="-87308" algn="l" defTabSz="914377"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1"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Slide Number Placeholder 2">
            <a:extLst>
              <a:ext uri="{FF2B5EF4-FFF2-40B4-BE49-F238E27FC236}">
                <a16:creationId xmlns:a16="http://schemas.microsoft.com/office/drawing/2014/main" id="{5409243F-FED8-47CB-8429-EE8D9F54EDD4}"/>
              </a:ext>
            </a:extLst>
          </p:cNvPr>
          <p:cNvSpPr>
            <a:spLocks noGrp="1"/>
          </p:cNvSpPr>
          <p:nvPr>
            <p:ph type="sldNum" sz="quarter" idx="4"/>
          </p:nvPr>
        </p:nvSpPr>
        <p:spPr bwMode="gray">
          <a:xfrm>
            <a:off x="11633200" y="6423213"/>
            <a:ext cx="508000" cy="380998"/>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id="{DDE0A1F5-6611-4E03-AFE9-04A9DA238089}"/>
              </a:ext>
            </a:extLst>
          </p:cNvPr>
          <p:cNvSpPr>
            <a:spLocks noGrp="1" noChangeArrowheads="1"/>
          </p:cNvSpPr>
          <p:nvPr>
            <p:ph type="title"/>
          </p:nvPr>
        </p:nvSpPr>
        <p:spPr bwMode="auto">
          <a:xfrm>
            <a:off x="506305" y="109728"/>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endParaRPr lang="en-US" altLang="en-US" dirty="0"/>
          </a:p>
        </p:txBody>
      </p:sp>
      <p:sp>
        <p:nvSpPr>
          <p:cNvPr id="8" name="Text Placeholder 4">
            <a:extLst>
              <a:ext uri="{FF2B5EF4-FFF2-40B4-BE49-F238E27FC236}">
                <a16:creationId xmlns:a16="http://schemas.microsoft.com/office/drawing/2014/main" id="{D15B4EF6-1D1D-4C22-87EF-06F8FF56F0AF}"/>
              </a:ext>
            </a:extLst>
          </p:cNvPr>
          <p:cNvSpPr>
            <a:spLocks noGrp="1"/>
          </p:cNvSpPr>
          <p:nvPr>
            <p:ph type="body" sz="quarter" idx="10"/>
          </p:nvPr>
        </p:nvSpPr>
        <p:spPr>
          <a:xfrm>
            <a:off x="506307" y="924719"/>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Tree>
    <p:extLst>
      <p:ext uri="{BB962C8B-B14F-4D97-AF65-F5344CB8AC3E}">
        <p14:creationId xmlns:p14="http://schemas.microsoft.com/office/powerpoint/2010/main" val="408236872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284" y="1851103"/>
            <a:ext cx="10870837" cy="441158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465284" y="1321887"/>
            <a:ext cx="10896829"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1536B1E5-9AAA-4BD4-9F5B-12EBF58C23C0}"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42821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bg bwMode="gray">
      <p:bgPr>
        <a:solidFill>
          <a:schemeClr val="bg1"/>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11582400" y="6477002"/>
            <a:ext cx="508000" cy="380998"/>
          </a:xfrm>
          <a:prstGeom prst="rect">
            <a:avLst/>
          </a:prstGeom>
        </p:spPr>
        <p:txBody>
          <a:bodyPr vert="horz" lIns="91440" tIns="45720" rIns="91440" bIns="45720" rtlCol="0" anchor="ctr" anchorCtr="1"/>
          <a:lstStyle>
            <a:lvl1pPr algn="r">
              <a:defRPr sz="8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
        <p:nvSpPr>
          <p:cNvPr id="6" name="Rectangle 2">
            <a:extLst>
              <a:ext uri="{FF2B5EF4-FFF2-40B4-BE49-F238E27FC236}">
                <a16:creationId xmlns:a16="http://schemas.microsoft.com/office/drawing/2014/main" id="{589B1A57-FE04-4689-9799-A921F8123D44}"/>
              </a:ext>
            </a:extLst>
          </p:cNvPr>
          <p:cNvSpPr>
            <a:spLocks noGrp="1" noChangeArrowheads="1"/>
          </p:cNvSpPr>
          <p:nvPr>
            <p:ph type="title"/>
          </p:nvPr>
        </p:nvSpPr>
        <p:spPr bwMode="auto">
          <a:xfrm>
            <a:off x="506307" y="383198"/>
            <a:ext cx="11076093" cy="62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800">
                <a:solidFill>
                  <a:srgbClr val="38424A"/>
                </a:solidFill>
              </a:defRPr>
            </a:lvl1pPr>
          </a:lstStyle>
          <a:p>
            <a:pPr lvl="0"/>
            <a:r>
              <a:rPr lang="en-US" altLang="en-US" dirty="0"/>
              <a:t>Click to edit Master title style</a:t>
            </a:r>
          </a:p>
        </p:txBody>
      </p:sp>
    </p:spTree>
    <p:extLst>
      <p:ext uri="{BB962C8B-B14F-4D97-AF65-F5344CB8AC3E}">
        <p14:creationId xmlns:p14="http://schemas.microsoft.com/office/powerpoint/2010/main" val="30799700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ubtitle and Content">
    <p:bg bwMode="gray">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308" y="2060449"/>
            <a:ext cx="11380893" cy="4264907"/>
          </a:xfrm>
        </p:spPr>
        <p:txBody>
          <a:bodyPr/>
          <a:lstStyle>
            <a:lvl1pPr>
              <a:buClr>
                <a:schemeClr val="bg2"/>
              </a:buClr>
              <a:defRPr sz="1800">
                <a:solidFill>
                  <a:schemeClr val="tx1"/>
                </a:solidFill>
              </a:defRPr>
            </a:lvl1pPr>
            <a:lvl2pPr>
              <a:buClr>
                <a:schemeClr val="tx2">
                  <a:lumMod val="60000"/>
                  <a:lumOff val="40000"/>
                </a:schemeClr>
              </a:buClr>
              <a:defRPr sz="1600">
                <a:solidFill>
                  <a:schemeClr val="tx1"/>
                </a:solidFill>
              </a:defRPr>
            </a:lvl2pPr>
            <a:lvl3pPr>
              <a:buClr>
                <a:schemeClr val="tx2">
                  <a:lumMod val="60000"/>
                  <a:lumOff val="40000"/>
                </a:schemeClr>
              </a:buClr>
              <a:defRPr sz="1400">
                <a:solidFill>
                  <a:schemeClr val="tx1"/>
                </a:solidFill>
              </a:defRPr>
            </a:lvl3pPr>
            <a:lvl4pPr>
              <a:buClr>
                <a:schemeClr val="tx2">
                  <a:lumMod val="60000"/>
                  <a:lumOff val="40000"/>
                </a:schemeClr>
              </a:buClr>
              <a:defRPr sz="1400">
                <a:solidFill>
                  <a:schemeClr val="tx1"/>
                </a:solidFill>
              </a:defRPr>
            </a:lvl4pPr>
            <a:lvl5pPr>
              <a:buClr>
                <a:schemeClr val="tx2">
                  <a:lumMod val="60000"/>
                  <a:lumOff val="40000"/>
                </a:schemeClr>
              </a:buClr>
              <a:defRPr sz="1400">
                <a:solidFill>
                  <a:schemeClr val="tx1"/>
                </a:solidFill>
              </a:defRPr>
            </a:lvl5p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Text Placeholder 4"/>
          <p:cNvSpPr>
            <a:spLocks noGrp="1"/>
          </p:cNvSpPr>
          <p:nvPr userDrawn="1">
            <p:ph type="body" sz="quarter" idx="10"/>
          </p:nvPr>
        </p:nvSpPr>
        <p:spPr>
          <a:xfrm>
            <a:off x="506308" y="1212388"/>
            <a:ext cx="11380893" cy="521159"/>
          </a:xfrm>
        </p:spPr>
        <p:txBody>
          <a:bodyPr/>
          <a:lstStyle>
            <a:lvl1pPr marL="0" indent="0">
              <a:buNone/>
              <a:defRPr sz="1800">
                <a:solidFill>
                  <a:schemeClr val="tx2"/>
                </a:solidFill>
              </a:defRPr>
            </a:lvl1pPr>
            <a:lvl2pPr>
              <a:buNone/>
              <a:defRPr sz="1500"/>
            </a:lvl2pPr>
            <a:lvl3pPr>
              <a:buNone/>
              <a:defRPr sz="1500"/>
            </a:lvl3pPr>
            <a:lvl4pPr>
              <a:buNone/>
              <a:defRPr sz="1500"/>
            </a:lvl4pPr>
            <a:lvl5pPr>
              <a:buNone/>
              <a:defRPr sz="1500"/>
            </a:lvl5pPr>
          </a:lstStyle>
          <a:p>
            <a:pPr lvl="0"/>
            <a:r>
              <a:rPr lang="en-US" dirty="0"/>
              <a:t>Edit Master text styles</a:t>
            </a:r>
          </a:p>
        </p:txBody>
      </p:sp>
      <p:sp>
        <p:nvSpPr>
          <p:cNvPr id="16" name="Rectangle 2"/>
          <p:cNvSpPr>
            <a:spLocks noGrp="1" noChangeArrowheads="1"/>
          </p:cNvSpPr>
          <p:nvPr>
            <p:ph type="title"/>
          </p:nvPr>
        </p:nvSpPr>
        <p:spPr bwMode="auto">
          <a:xfrm>
            <a:off x="506313" y="304800"/>
            <a:ext cx="90440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2600">
                <a:solidFill>
                  <a:schemeClr val="bg2"/>
                </a:solidFill>
              </a:defRPr>
            </a:lvl1pPr>
          </a:lstStyle>
          <a:p>
            <a:pPr lvl="0"/>
            <a:r>
              <a:rPr lang="en-US" altLang="en-US" dirty="0"/>
              <a:t>Click to edit Master title style</a:t>
            </a:r>
          </a:p>
        </p:txBody>
      </p:sp>
      <p:sp>
        <p:nvSpPr>
          <p:cNvPr id="7" name="Slide Number Placeholder 2"/>
          <p:cNvSpPr>
            <a:spLocks noGrp="1"/>
          </p:cNvSpPr>
          <p:nvPr>
            <p:ph type="sldNum" sz="quarter" idx="4"/>
          </p:nvPr>
        </p:nvSpPr>
        <p:spPr>
          <a:xfrm>
            <a:off x="11582400" y="6477006"/>
            <a:ext cx="508000" cy="380999"/>
          </a:xfrm>
          <a:prstGeom prst="rect">
            <a:avLst/>
          </a:prstGeom>
        </p:spPr>
        <p:txBody>
          <a:bodyPr vert="horz" lIns="91440" tIns="45720" rIns="91440" bIns="45720" rtlCol="0" anchor="ctr" anchorCtr="1"/>
          <a:lstStyle>
            <a:lvl1pPr algn="r">
              <a:defRPr sz="600" b="1">
                <a:solidFill>
                  <a:schemeClr val="bg1"/>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167601767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8"/>
          <p:cNvSpPr>
            <a:spLocks noGrp="1"/>
          </p:cNvSpPr>
          <p:nvPr>
            <p:ph type="body" sz="quarter" idx="10"/>
          </p:nvPr>
        </p:nvSpPr>
        <p:spPr>
          <a:xfrm>
            <a:off x="609600" y="762000"/>
            <a:ext cx="10972800" cy="457200"/>
          </a:xfrm>
        </p:spPr>
        <p:txBody>
          <a:bodyPr>
            <a:noAutofit/>
          </a:bodyPr>
          <a:lstStyle>
            <a:lvl1pPr marL="0" indent="0">
              <a:buNone/>
              <a:defRPr sz="2000" b="1">
                <a:solidFill>
                  <a:schemeClr val="accent1"/>
                </a:solidFill>
              </a:defRPr>
            </a:lvl1pPr>
            <a:lvl3pPr marL="457189" indent="0">
              <a:buNone/>
              <a:defRPr/>
            </a:lvl3pPr>
          </a:lstStyle>
          <a:p>
            <a:pPr lvl="0"/>
            <a:r>
              <a:rPr lang="en-US" dirty="0"/>
              <a:t>Click to edit Master text styles</a:t>
            </a:r>
          </a:p>
        </p:txBody>
      </p:sp>
      <p:sp>
        <p:nvSpPr>
          <p:cNvPr id="9" name="Slide Number Placeholder 3"/>
          <p:cNvSpPr>
            <a:spLocks noGrp="1"/>
          </p:cNvSpPr>
          <p:nvPr>
            <p:ph type="sldNum" sz="quarter" idx="4"/>
          </p:nvPr>
        </p:nvSpPr>
        <p:spPr>
          <a:xfrm>
            <a:off x="11539165" y="6360828"/>
            <a:ext cx="652835"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val="52604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7367" y="777875"/>
            <a:ext cx="10634133" cy="523220"/>
          </a:xfrm>
        </p:spPr>
        <p:txBody>
          <a:bodyPr/>
          <a:lstStyle>
            <a:lvl1pPr>
              <a:defRPr b="1">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marL="173038" indent="-173038">
              <a:defRPr>
                <a:solidFill>
                  <a:schemeClr val="tx1"/>
                </a:solidFill>
              </a:defRPr>
            </a:lvl1pPr>
            <a:lvl2pPr marL="344488" indent="-174625">
              <a:defRPr>
                <a:solidFill>
                  <a:schemeClr val="tx1"/>
                </a:solidFill>
              </a:defRPr>
            </a:lvl2pPr>
            <a:lvl3pPr marL="574675" indent="-169863">
              <a:defRPr>
                <a:solidFill>
                  <a:schemeClr val="tx1"/>
                </a:solidFill>
              </a:defRPr>
            </a:lvl3pPr>
            <a:lvl4pPr marL="741363" indent="-173038">
              <a:defRPr>
                <a:solidFill>
                  <a:schemeClr val="tx1"/>
                </a:solidFill>
              </a:defRPr>
            </a:lvl4pPr>
            <a:lvl5pPr marL="914400" indent="-153988">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
          </p:nvPr>
        </p:nvSpPr>
        <p:spPr>
          <a:xfrm>
            <a:off x="11435277" y="6373529"/>
            <a:ext cx="652835"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val="194918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dirty="0"/>
          </a:p>
        </p:txBody>
      </p:sp>
      <p:sp>
        <p:nvSpPr>
          <p:cNvPr id="7" name="Slide Number Placeholder 2"/>
          <p:cNvSpPr txBox="1">
            <a:spLocks/>
          </p:cNvSpPr>
          <p:nvPr userDrawn="1"/>
        </p:nvSpPr>
        <p:spPr bwMode="gray">
          <a:xfrm>
            <a:off x="11582400" y="6477006"/>
            <a:ext cx="508000" cy="380999"/>
          </a:xfrm>
          <a:prstGeom prst="rect">
            <a:avLst/>
          </a:prstGeom>
        </p:spPr>
        <p:txBody>
          <a:bodyPr vert="horz" lIns="91440" tIns="45720" rIns="91440" bIns="45720" rtlCol="0" anchor="ctr" anchorCtr="1"/>
          <a:lstStyle>
            <a:defPPr>
              <a:defRPr lang="en-US"/>
            </a:defPPr>
            <a:lvl1pPr algn="r" rtl="0" fontAlgn="base">
              <a:spcBef>
                <a:spcPct val="0"/>
              </a:spcBef>
              <a:spcAft>
                <a:spcPct val="0"/>
              </a:spcAft>
              <a:defRPr sz="600" b="1" kern="1200">
                <a:solidFill>
                  <a:schemeClr val="bg1"/>
                </a:solidFill>
                <a:latin typeface="Arial" charset="0"/>
                <a:ea typeface="+mn-ea"/>
                <a:cs typeface="Arial" charset="0"/>
              </a:defRPr>
            </a:lvl1pPr>
            <a:lvl2pPr marL="342900" algn="l" rtl="0" fontAlgn="base">
              <a:spcBef>
                <a:spcPct val="0"/>
              </a:spcBef>
              <a:spcAft>
                <a:spcPct val="0"/>
              </a:spcAft>
              <a:defRPr kern="1200">
                <a:solidFill>
                  <a:schemeClr val="tx1"/>
                </a:solidFill>
                <a:latin typeface="Arial" charset="0"/>
                <a:ea typeface="+mn-ea"/>
                <a:cs typeface="Arial" charset="0"/>
              </a:defRPr>
            </a:lvl2pPr>
            <a:lvl3pPr marL="685800" algn="l" rtl="0" fontAlgn="base">
              <a:spcBef>
                <a:spcPct val="0"/>
              </a:spcBef>
              <a:spcAft>
                <a:spcPct val="0"/>
              </a:spcAft>
              <a:defRPr kern="1200">
                <a:solidFill>
                  <a:schemeClr val="tx1"/>
                </a:solidFill>
                <a:latin typeface="Arial" charset="0"/>
                <a:ea typeface="+mn-ea"/>
                <a:cs typeface="Arial" charset="0"/>
              </a:defRPr>
            </a:lvl3pPr>
            <a:lvl4pPr marL="1028700" algn="l" rtl="0" fontAlgn="base">
              <a:spcBef>
                <a:spcPct val="0"/>
              </a:spcBef>
              <a:spcAft>
                <a:spcPct val="0"/>
              </a:spcAft>
              <a:defRPr kern="1200">
                <a:solidFill>
                  <a:schemeClr val="tx1"/>
                </a:solidFill>
                <a:latin typeface="Arial" charset="0"/>
                <a:ea typeface="+mn-ea"/>
                <a:cs typeface="Arial" charset="0"/>
              </a:defRPr>
            </a:lvl4pPr>
            <a:lvl5pPr marL="1371600" algn="l" rtl="0" fontAlgn="base">
              <a:spcBef>
                <a:spcPct val="0"/>
              </a:spcBef>
              <a:spcAft>
                <a:spcPct val="0"/>
              </a:spcAft>
              <a:defRPr kern="1200">
                <a:solidFill>
                  <a:schemeClr val="tx1"/>
                </a:solidFill>
                <a:latin typeface="Arial" charset="0"/>
                <a:ea typeface="+mn-ea"/>
                <a:cs typeface="Arial" charset="0"/>
              </a:defRPr>
            </a:lvl5pPr>
            <a:lvl6pPr marL="1714500" algn="l" defTabSz="685800" rtl="0" eaLnBrk="1" latinLnBrk="0" hangingPunct="1">
              <a:defRPr kern="1200">
                <a:solidFill>
                  <a:schemeClr val="tx1"/>
                </a:solidFill>
                <a:latin typeface="Arial" charset="0"/>
                <a:ea typeface="+mn-ea"/>
                <a:cs typeface="Arial" charset="0"/>
              </a:defRPr>
            </a:lvl6pPr>
            <a:lvl7pPr marL="2057400" algn="l" defTabSz="685800" rtl="0" eaLnBrk="1" latinLnBrk="0" hangingPunct="1">
              <a:defRPr kern="1200">
                <a:solidFill>
                  <a:schemeClr val="tx1"/>
                </a:solidFill>
                <a:latin typeface="Arial" charset="0"/>
                <a:ea typeface="+mn-ea"/>
                <a:cs typeface="Arial" charset="0"/>
              </a:defRPr>
            </a:lvl7pPr>
            <a:lvl8pPr marL="2400300" algn="l" defTabSz="685800" rtl="0" eaLnBrk="1" latinLnBrk="0" hangingPunct="1">
              <a:defRPr kern="1200">
                <a:solidFill>
                  <a:schemeClr val="tx1"/>
                </a:solidFill>
                <a:latin typeface="Arial" charset="0"/>
                <a:ea typeface="+mn-ea"/>
                <a:cs typeface="Arial" charset="0"/>
              </a:defRPr>
            </a:lvl8pPr>
            <a:lvl9pPr marL="2743200" algn="l" defTabSz="685800" rtl="0" eaLnBrk="1" latinLnBrk="0" hangingPunct="1">
              <a:defRPr kern="1200">
                <a:solidFill>
                  <a:schemeClr val="tx1"/>
                </a:solidFill>
                <a:latin typeface="Arial" charset="0"/>
                <a:ea typeface="+mn-ea"/>
                <a:cs typeface="Arial" charset="0"/>
              </a:defRPr>
            </a:lvl9pPr>
          </a:lstStyle>
          <a:p>
            <a:pPr>
              <a:defRPr/>
            </a:pPr>
            <a:fld id="{6D89E75D-4F18-41C4-8550-92ADAD8A39F0}" type="slidenum">
              <a:rPr lang="en-US" sz="800" smtClean="0"/>
              <a:pPr>
                <a:defRPr/>
              </a:pPr>
              <a:t>‹#›</a:t>
            </a:fld>
            <a:endParaRPr lang="en-US" sz="800" dirty="0"/>
          </a:p>
        </p:txBody>
      </p:sp>
    </p:spTree>
    <p:extLst>
      <p:ext uri="{BB962C8B-B14F-4D97-AF65-F5344CB8AC3E}">
        <p14:creationId xmlns:p14="http://schemas.microsoft.com/office/powerpoint/2010/main" val="302786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UE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81CCBD61-8D7C-4CA2-A364-98215BB60167}"/>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id="{6255B93D-A116-40D1-9911-4A88B2C9BA67}"/>
              </a:ext>
            </a:extLst>
          </p:cNvPr>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endParaRPr lang="en-US" altLang="en-US" dirty="0"/>
          </a:p>
        </p:txBody>
      </p:sp>
      <p:sp>
        <p:nvSpPr>
          <p:cNvPr id="8" name="Text Placeholder 4">
            <a:extLst>
              <a:ext uri="{FF2B5EF4-FFF2-40B4-BE49-F238E27FC236}">
                <a16:creationId xmlns:a16="http://schemas.microsoft.com/office/drawing/2014/main" id="{3A35159F-E647-4380-AE67-BD7887FCB617}"/>
              </a:ext>
            </a:extLst>
          </p:cNvPr>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
        <p:nvSpPr>
          <p:cNvPr id="9" name="Rectangle 3">
            <a:extLst>
              <a:ext uri="{FF2B5EF4-FFF2-40B4-BE49-F238E27FC236}">
                <a16:creationId xmlns:a16="http://schemas.microsoft.com/office/drawing/2014/main" id="{D4CE3D95-4034-41C1-B5C3-EF6D5D252699}"/>
              </a:ext>
            </a:extLst>
          </p:cNvPr>
          <p:cNvSpPr>
            <a:spLocks noGrp="1" noChangeArrowheads="1"/>
          </p:cNvSpPr>
          <p:nvPr>
            <p:ph idx="1"/>
          </p:nvPr>
        </p:nvSpPr>
        <p:spPr bwMode="auto">
          <a:xfrm>
            <a:off x="506307" y="1695698"/>
            <a:ext cx="1138089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endParaRPr>
          </a:p>
        </p:txBody>
      </p:sp>
    </p:spTree>
    <p:extLst>
      <p:ext uri="{BB962C8B-B14F-4D97-AF65-F5344CB8AC3E}">
        <p14:creationId xmlns:p14="http://schemas.microsoft.com/office/powerpoint/2010/main" val="169161543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499" y="1778000"/>
            <a:ext cx="5477435" cy="4394200"/>
          </a:xfrm>
        </p:spPr>
        <p:txBody>
          <a:bodyPr/>
          <a:lstStyle>
            <a:lvl1pPr>
              <a:defRPr sz="1350"/>
            </a:lvl1pPr>
            <a:lvl2pPr>
              <a:defRPr sz="1125"/>
            </a:lvl2pPr>
            <a:lvl3pPr>
              <a:defRPr sz="1125"/>
            </a:lvl3pPr>
            <a:lvl4pPr>
              <a:defRPr sz="1125"/>
            </a:lvl4pPr>
            <a:lvl5pPr>
              <a:defRPr sz="1125"/>
            </a:lvl5pPr>
            <a:lvl6pPr>
              <a:defRPr sz="1200"/>
            </a:lvl6pPr>
            <a:lvl7pPr>
              <a:defRPr sz="1200"/>
            </a:lvl7pPr>
            <a:lvl8pPr>
              <a:defRPr sz="1200"/>
            </a:lvl8pPr>
            <a:lvl9pPr>
              <a:defRPr sz="1200"/>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Content Placeholder 5"/>
          <p:cNvSpPr>
            <a:spLocks noGrp="1"/>
          </p:cNvSpPr>
          <p:nvPr>
            <p:ph sz="quarter" idx="4"/>
          </p:nvPr>
        </p:nvSpPr>
        <p:spPr>
          <a:xfrm>
            <a:off x="6400800" y="1778000"/>
            <a:ext cx="5477435" cy="4394200"/>
          </a:xfrm>
        </p:spPr>
        <p:txBody>
          <a:bodyPr/>
          <a:lstStyle>
            <a:lvl1pPr>
              <a:defRPr sz="1350"/>
            </a:lvl1pPr>
            <a:lvl2pPr>
              <a:defRPr sz="1125"/>
            </a:lvl2pPr>
            <a:lvl3pPr>
              <a:defRPr sz="1125"/>
            </a:lvl3pPr>
            <a:lvl4pPr>
              <a:defRPr sz="1125"/>
            </a:lvl4pPr>
            <a:lvl5pPr>
              <a:defRPr sz="1125"/>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2"/>
          <p:cNvSpPr>
            <a:spLocks noGrp="1" noChangeArrowheads="1"/>
          </p:cNvSpPr>
          <p:nvPr>
            <p:ph type="title"/>
          </p:nvPr>
        </p:nvSpPr>
        <p:spPr bwMode="auto">
          <a:xfrm>
            <a:off x="506309" y="152400"/>
            <a:ext cx="90440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bg2"/>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506307" y="1011116"/>
            <a:ext cx="11371928" cy="521159"/>
          </a:xfrm>
        </p:spPr>
        <p:txBody>
          <a:bodyPr/>
          <a:lstStyle>
            <a:lvl1pPr marL="0" indent="0">
              <a:buNone/>
              <a:defRPr sz="1350">
                <a:solidFill>
                  <a:srgbClr val="787B7E"/>
                </a:solidFill>
              </a:defRPr>
            </a:lvl1pPr>
            <a:lvl2pPr>
              <a:buNone/>
              <a:defRPr sz="1500"/>
            </a:lvl2pPr>
            <a:lvl3pPr>
              <a:buNone/>
              <a:defRPr sz="1500"/>
            </a:lvl3pPr>
            <a:lvl4pPr>
              <a:buNone/>
              <a:defRPr sz="1500"/>
            </a:lvl4pPr>
            <a:lvl5pPr>
              <a:buNone/>
              <a:defRPr sz="1500"/>
            </a:lvl5pPr>
          </a:lstStyle>
          <a:p>
            <a:pPr lvl="0"/>
            <a:r>
              <a:rPr lang="en-US" dirty="0"/>
              <a:t>Click to edit Master text styles</a:t>
            </a:r>
          </a:p>
        </p:txBody>
      </p:sp>
      <p:sp>
        <p:nvSpPr>
          <p:cNvPr id="8" name="Slide Number Placeholder 2"/>
          <p:cNvSpPr>
            <a:spLocks noGrp="1"/>
          </p:cNvSpPr>
          <p:nvPr>
            <p:ph type="sldNum" sz="quarter" idx="11"/>
          </p:nvPr>
        </p:nvSpPr>
        <p:spPr>
          <a:xfrm>
            <a:off x="11582400" y="6477002"/>
            <a:ext cx="508000" cy="380998"/>
          </a:xfrm>
          <a:prstGeom prst="rect">
            <a:avLst/>
          </a:prstGeom>
        </p:spPr>
        <p:txBody>
          <a:bodyPr vert="horz" lIns="91440" tIns="45720" rIns="91440" bIns="45720" rtlCol="0" anchor="ctr" anchorCtr="1"/>
          <a:lstStyle>
            <a:lvl1pPr algn="r">
              <a:defRPr sz="600" b="0">
                <a:solidFill>
                  <a:schemeClr val="tx1">
                    <a:lumMod val="60000"/>
                    <a:lumOff val="40000"/>
                  </a:schemeClr>
                </a:solidFill>
                <a:latin typeface="Arial"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414097392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subhead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p>
        </p:txBody>
      </p:sp>
      <p:sp>
        <p:nvSpPr>
          <p:cNvPr id="5" name="Text Placeholder 4"/>
          <p:cNvSpPr>
            <a:spLocks noGrp="1"/>
          </p:cNvSpPr>
          <p:nvPr>
            <p:ph type="body" sz="quarter" idx="10"/>
          </p:nvPr>
        </p:nvSpPr>
        <p:spPr>
          <a:xfrm>
            <a:off x="1381151" y="1269857"/>
            <a:ext cx="10648951"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8" name="Slide Number Placeholder 3"/>
          <p:cNvSpPr>
            <a:spLocks noGrp="1"/>
          </p:cNvSpPr>
          <p:nvPr>
            <p:ph type="sldNum" sz="quarter" idx="4"/>
          </p:nvPr>
        </p:nvSpPr>
        <p:spPr>
          <a:xfrm>
            <a:off x="5769583" y="6349436"/>
            <a:ext cx="652835" cy="365125"/>
          </a:xfrm>
          <a:prstGeom prst="rect">
            <a:avLst/>
          </a:prstGeom>
        </p:spPr>
        <p:txBody>
          <a:bodyPr vert="horz" lIns="0" tIns="45720" rIns="0" bIns="0" rtlCol="0" anchor="b" anchorCtr="1"/>
          <a:lstStyle>
            <a:lvl1pPr algn="ctr">
              <a:defRPr sz="800">
                <a:solidFill>
                  <a:srgbClr val="796F66"/>
                </a:solidFill>
              </a:defRPr>
            </a:lvl1pPr>
          </a:lstStyle>
          <a:p>
            <a:fld id="{262CD887-5715-4501-8DD7-666353002021}" type="slidenum">
              <a:rPr lang="en-US" smtClean="0"/>
              <a:pPr/>
              <a:t>‹#›</a:t>
            </a:fld>
            <a:endParaRPr lang="en-US" dirty="0"/>
          </a:p>
        </p:txBody>
      </p:sp>
    </p:spTree>
    <p:extLst>
      <p:ext uri="{BB962C8B-B14F-4D97-AF65-F5344CB8AC3E}">
        <p14:creationId xmlns:p14="http://schemas.microsoft.com/office/powerpoint/2010/main" val="114938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GREEN -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BA208-8684-4E37-9005-A312F3DEF059}"/>
              </a:ext>
            </a:extLst>
          </p:cNvPr>
          <p:cNvPicPr>
            <a:picLocks noChangeAspect="1"/>
          </p:cNvPicPr>
          <p:nvPr userDrawn="1"/>
        </p:nvPicPr>
        <p:blipFill>
          <a:blip r:embed="rId2"/>
          <a:stretch>
            <a:fillRect/>
          </a:stretch>
        </p:blipFill>
        <p:spPr>
          <a:xfrm>
            <a:off x="5065384" y="0"/>
            <a:ext cx="7129877" cy="6858000"/>
          </a:xfrm>
          <a:prstGeom prst="rect">
            <a:avLst/>
          </a:prstGeom>
        </p:spPr>
      </p:pic>
      <p:sp>
        <p:nvSpPr>
          <p:cNvPr id="10" name="Title 1"/>
          <p:cNvSpPr>
            <a:spLocks noGrp="1"/>
          </p:cNvSpPr>
          <p:nvPr userDrawn="1">
            <p:ph type="title"/>
          </p:nvPr>
        </p:nvSpPr>
        <p:spPr bwMode="gray">
          <a:xfrm>
            <a:off x="692473" y="1877005"/>
            <a:ext cx="3264747" cy="2032001"/>
          </a:xfrm>
        </p:spPr>
        <p:txBody>
          <a:bodyPr anchor="ctr" anchorCtr="0"/>
          <a:lstStyle>
            <a:lvl1pPr algn="l">
              <a:defRPr sz="3200" b="0">
                <a:solidFill>
                  <a:schemeClr val="tx1"/>
                </a:solidFill>
                <a:latin typeface="Century Gothic" panose="020B0502020202020204" pitchFamily="34" charset="0"/>
              </a:defRPr>
            </a:lvl1pPr>
          </a:lstStyle>
          <a:p>
            <a:endParaRPr lang="en-US" dirty="0"/>
          </a:p>
        </p:txBody>
      </p:sp>
      <p:sp>
        <p:nvSpPr>
          <p:cNvPr id="14" name="Text Placeholder 3"/>
          <p:cNvSpPr>
            <a:spLocks noGrp="1"/>
          </p:cNvSpPr>
          <p:nvPr userDrawn="1">
            <p:ph type="body" sz="quarter" idx="10" hasCustomPrompt="1"/>
          </p:nvPr>
        </p:nvSpPr>
        <p:spPr>
          <a:xfrm>
            <a:off x="827944" y="4970447"/>
            <a:ext cx="3264745" cy="1209224"/>
          </a:xfrm>
        </p:spPr>
        <p:txBody>
          <a:bodyPr anchor="b" anchorCtr="0"/>
          <a:lstStyle>
            <a:lvl1pPr marL="0" indent="0" algn="l">
              <a:spcBef>
                <a:spcPts val="451"/>
              </a:spcBef>
              <a:buNone/>
              <a:defRPr sz="1800">
                <a:solidFill>
                  <a:schemeClr val="tx2"/>
                </a:solidFill>
                <a:latin typeface="Century Gothic" panose="020B0502020202020204" pitchFamily="34" charset="0"/>
              </a:defRPr>
            </a:lvl1pPr>
            <a:lvl2pPr marL="0" indent="0">
              <a:buNone/>
              <a:defRPr sz="2400">
                <a:solidFill>
                  <a:srgbClr val="6E6259"/>
                </a:solidFill>
              </a:defRPr>
            </a:lvl2pPr>
            <a:lvl3pPr marL="0" indent="0">
              <a:buNone/>
              <a:defRPr sz="2400"/>
            </a:lvl3pPr>
            <a:lvl4pPr marL="0" indent="0">
              <a:buNone/>
              <a:defRPr sz="2400"/>
            </a:lvl4pPr>
            <a:lvl5pPr marL="0" indent="0">
              <a:buNone/>
              <a:defRPr sz="2400"/>
            </a:lvl5pPr>
          </a:lstStyle>
          <a:p>
            <a:pPr lvl="0"/>
            <a:r>
              <a:rPr lang="en-US" dirty="0"/>
              <a:t>Month ##,####</a:t>
            </a:r>
          </a:p>
        </p:txBody>
      </p:sp>
      <p:pic>
        <p:nvPicPr>
          <p:cNvPr id="8" name="Picture 7">
            <a:extLst>
              <a:ext uri="{FF2B5EF4-FFF2-40B4-BE49-F238E27FC236}">
                <a16:creationId xmlns:a16="http://schemas.microsoft.com/office/drawing/2014/main" id="{7173A52E-45FE-4477-9526-E0FCB7AFDD86}"/>
              </a:ext>
            </a:extLst>
          </p:cNvPr>
          <p:cNvPicPr>
            <a:picLocks noChangeAspect="1"/>
          </p:cNvPicPr>
          <p:nvPr userDrawn="1"/>
        </p:nvPicPr>
        <p:blipFill>
          <a:blip r:embed="rId3"/>
          <a:stretch>
            <a:fillRect/>
          </a:stretch>
        </p:blipFill>
        <p:spPr>
          <a:xfrm>
            <a:off x="468722" y="291527"/>
            <a:ext cx="2595746" cy="1059155"/>
          </a:xfrm>
          <a:prstGeom prst="rect">
            <a:avLst/>
          </a:prstGeom>
        </p:spPr>
      </p:pic>
    </p:spTree>
    <p:extLst>
      <p:ext uri="{BB962C8B-B14F-4D97-AF65-F5344CB8AC3E}">
        <p14:creationId xmlns:p14="http://schemas.microsoft.com/office/powerpoint/2010/main" val="413719432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GREEN - Divider">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367BEBC-11CC-4680-9B62-1FFD41D3B45B}"/>
              </a:ext>
            </a:extLst>
          </p:cNvPr>
          <p:cNvPicPr preferRelativeResize="0">
            <a:picLocks/>
          </p:cNvPicPr>
          <p:nvPr userDrawn="1"/>
        </p:nvPicPr>
        <p:blipFill>
          <a:blip r:embed="rId2"/>
          <a:stretch>
            <a:fillRect/>
          </a:stretch>
        </p:blipFill>
        <p:spPr>
          <a:xfrm>
            <a:off x="6104585" y="7222"/>
            <a:ext cx="6078833" cy="6267487"/>
          </a:xfrm>
          <a:prstGeom prst="rect">
            <a:avLst/>
          </a:prstGeom>
        </p:spPr>
      </p:pic>
      <p:sp>
        <p:nvSpPr>
          <p:cNvPr id="2" name="Title 1"/>
          <p:cNvSpPr>
            <a:spLocks noGrp="1"/>
          </p:cNvSpPr>
          <p:nvPr userDrawn="1">
            <p:ph type="title" hasCustomPrompt="1"/>
          </p:nvPr>
        </p:nvSpPr>
        <p:spPr bwMode="gray">
          <a:xfrm>
            <a:off x="759012" y="1958561"/>
            <a:ext cx="4230624" cy="1204859"/>
          </a:xfrm>
        </p:spPr>
        <p:txBody>
          <a:bodyPr anchor="b" anchorCtr="0"/>
          <a:lstStyle>
            <a:lvl1pPr>
              <a:defRPr sz="3600" b="0">
                <a:solidFill>
                  <a:schemeClr val="tx1"/>
                </a:solidFill>
              </a:defRPr>
            </a:lvl1pPr>
          </a:lstStyle>
          <a:p>
            <a:r>
              <a:rPr lang="en-US" dirty="0"/>
              <a:t>Click to add title</a:t>
            </a:r>
          </a:p>
        </p:txBody>
      </p:sp>
      <p:sp>
        <p:nvSpPr>
          <p:cNvPr id="8" name="Text Placeholder 7"/>
          <p:cNvSpPr>
            <a:spLocks noGrp="1"/>
          </p:cNvSpPr>
          <p:nvPr userDrawn="1">
            <p:ph type="body" sz="quarter" idx="13" hasCustomPrompt="1"/>
          </p:nvPr>
        </p:nvSpPr>
        <p:spPr>
          <a:xfrm>
            <a:off x="778099" y="3569448"/>
            <a:ext cx="4230624" cy="1104153"/>
          </a:xfrm>
        </p:spPr>
        <p:txBody>
          <a:bodyPr/>
          <a:lstStyle>
            <a:lvl1pPr marL="0" indent="0">
              <a:buNone/>
              <a:defRPr sz="2400">
                <a:solidFill>
                  <a:schemeClr val="bg2"/>
                </a:solidFill>
              </a:defRPr>
            </a:lvl1pPr>
            <a:lvl2pPr marL="227008" indent="0">
              <a:buNone/>
              <a:defRPr sz="2000">
                <a:solidFill>
                  <a:srgbClr val="6E6259"/>
                </a:solidFill>
              </a:defRPr>
            </a:lvl2pPr>
            <a:lvl3pPr marL="514338" indent="0">
              <a:buNone/>
              <a:defRPr sz="2000">
                <a:solidFill>
                  <a:srgbClr val="6E6259"/>
                </a:solidFill>
              </a:defRPr>
            </a:lvl3pPr>
            <a:lvl4pPr marL="687371" indent="0">
              <a:buNone/>
              <a:defRPr sz="2000">
                <a:solidFill>
                  <a:srgbClr val="6E6259"/>
                </a:solidFill>
              </a:defRPr>
            </a:lvl4pPr>
            <a:lvl5pPr marL="877866" indent="0">
              <a:buNone/>
              <a:defRPr sz="2000">
                <a:solidFill>
                  <a:srgbClr val="6E6259"/>
                </a:solidFill>
              </a:defRPr>
            </a:lvl5pPr>
          </a:lstStyle>
          <a:p>
            <a:pPr lvl="0"/>
            <a:r>
              <a:rPr lang="en-US" dirty="0"/>
              <a:t>Click to add subtitle</a:t>
            </a:r>
          </a:p>
        </p:txBody>
      </p:sp>
      <p:sp>
        <p:nvSpPr>
          <p:cNvPr id="9" name="Slide Number Placeholder 2">
            <a:extLst>
              <a:ext uri="{FF2B5EF4-FFF2-40B4-BE49-F238E27FC236}">
                <a16:creationId xmlns:a16="http://schemas.microsoft.com/office/drawing/2014/main" id="{F374BAA8-97B4-4134-A3F2-1C81A1A1F5D0}"/>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202317811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REEN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9547C0BF-C9DB-4592-8DC0-30F46A766603}"/>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id="{48848B77-D414-41AE-B9E0-426DE8E1EBBE}"/>
              </a:ext>
            </a:extLst>
          </p:cNvPr>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8" name="Text Placeholder 4">
            <a:extLst>
              <a:ext uri="{FF2B5EF4-FFF2-40B4-BE49-F238E27FC236}">
                <a16:creationId xmlns:a16="http://schemas.microsoft.com/office/drawing/2014/main" id="{B98B9865-9553-4FBA-A7DE-4F05C00AA56C}"/>
              </a:ext>
            </a:extLst>
          </p:cNvPr>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9" name="Rectangle 3">
            <a:extLst>
              <a:ext uri="{FF2B5EF4-FFF2-40B4-BE49-F238E27FC236}">
                <a16:creationId xmlns:a16="http://schemas.microsoft.com/office/drawing/2014/main" id="{3AA24E20-5264-4CAE-B8CB-B05570247A68}"/>
              </a:ext>
            </a:extLst>
          </p:cNvPr>
          <p:cNvSpPr>
            <a:spLocks noGrp="1" noChangeArrowheads="1"/>
          </p:cNvSpPr>
          <p:nvPr>
            <p:ph idx="1"/>
          </p:nvPr>
        </p:nvSpPr>
        <p:spPr bwMode="auto">
          <a:xfrm>
            <a:off x="497342" y="1694241"/>
            <a:ext cx="11380893" cy="439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Tree>
    <p:extLst>
      <p:ext uri="{BB962C8B-B14F-4D97-AF65-F5344CB8AC3E}">
        <p14:creationId xmlns:p14="http://schemas.microsoft.com/office/powerpoint/2010/main" val="254217277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GREEN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18499"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Content Placeholder 5"/>
          <p:cNvSpPr>
            <a:spLocks noGrp="1"/>
          </p:cNvSpPr>
          <p:nvPr>
            <p:ph sz="quarter" idx="4" hasCustomPrompt="1"/>
          </p:nvPr>
        </p:nvSpPr>
        <p:spPr>
          <a:xfrm>
            <a:off x="6400800"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9" name="Rectangle 2"/>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7" name="Slide Number Placeholder 2">
            <a:extLst>
              <a:ext uri="{FF2B5EF4-FFF2-40B4-BE49-F238E27FC236}">
                <a16:creationId xmlns:a16="http://schemas.microsoft.com/office/drawing/2014/main" id="{F6E13F22-6559-4AE3-BCCA-2D3FFB110FD3}"/>
              </a:ext>
            </a:extLst>
          </p:cNvPr>
          <p:cNvSpPr>
            <a:spLocks noGrp="1"/>
          </p:cNvSpPr>
          <p:nvPr>
            <p:ph type="sldNum" sz="quarter" idx="11"/>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81577937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3_GREEN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84D1D01-C6E9-4F7D-8279-FC2D6F289611}"/>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796768038"/>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3_GREEN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E64B201-C0FE-4E2C-8DE8-F1843F7849ED}"/>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94762157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PURPLE -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2BD5C6-01CA-4AFE-B04D-0495722655F8}"/>
              </a:ext>
            </a:extLst>
          </p:cNvPr>
          <p:cNvPicPr>
            <a:picLocks noChangeAspect="1"/>
          </p:cNvPicPr>
          <p:nvPr userDrawn="1"/>
        </p:nvPicPr>
        <p:blipFill>
          <a:blip r:embed="rId2"/>
          <a:stretch>
            <a:fillRect/>
          </a:stretch>
        </p:blipFill>
        <p:spPr>
          <a:xfrm>
            <a:off x="5065384" y="0"/>
            <a:ext cx="7129877" cy="6858000"/>
          </a:xfrm>
          <a:prstGeom prst="rect">
            <a:avLst/>
          </a:prstGeom>
        </p:spPr>
      </p:pic>
      <p:sp>
        <p:nvSpPr>
          <p:cNvPr id="10" name="Title 1"/>
          <p:cNvSpPr>
            <a:spLocks noGrp="1"/>
          </p:cNvSpPr>
          <p:nvPr userDrawn="1">
            <p:ph type="title"/>
          </p:nvPr>
        </p:nvSpPr>
        <p:spPr bwMode="gray">
          <a:xfrm>
            <a:off x="692473" y="1877005"/>
            <a:ext cx="3264747" cy="2032001"/>
          </a:xfrm>
        </p:spPr>
        <p:txBody>
          <a:bodyPr anchor="ctr" anchorCtr="0"/>
          <a:lstStyle>
            <a:lvl1pPr algn="l">
              <a:defRPr sz="3200" b="0">
                <a:solidFill>
                  <a:schemeClr val="tx1"/>
                </a:solidFill>
                <a:latin typeface="Century Gothic" panose="020B0502020202020204" pitchFamily="34" charset="0"/>
              </a:defRPr>
            </a:lvl1pPr>
          </a:lstStyle>
          <a:p>
            <a:endParaRPr lang="en-US" dirty="0"/>
          </a:p>
        </p:txBody>
      </p:sp>
      <p:sp>
        <p:nvSpPr>
          <p:cNvPr id="14" name="Text Placeholder 3"/>
          <p:cNvSpPr>
            <a:spLocks noGrp="1"/>
          </p:cNvSpPr>
          <p:nvPr userDrawn="1">
            <p:ph type="body" sz="quarter" idx="10" hasCustomPrompt="1"/>
          </p:nvPr>
        </p:nvSpPr>
        <p:spPr>
          <a:xfrm>
            <a:off x="827944" y="4970447"/>
            <a:ext cx="3264745" cy="1209224"/>
          </a:xfrm>
        </p:spPr>
        <p:txBody>
          <a:bodyPr anchor="b" anchorCtr="0"/>
          <a:lstStyle>
            <a:lvl1pPr marL="0" indent="0" algn="l">
              <a:spcBef>
                <a:spcPts val="451"/>
              </a:spcBef>
              <a:buNone/>
              <a:defRPr sz="1800">
                <a:solidFill>
                  <a:schemeClr val="tx2"/>
                </a:solidFill>
                <a:latin typeface="Century Gothic" panose="020B0502020202020204" pitchFamily="34" charset="0"/>
              </a:defRPr>
            </a:lvl1pPr>
            <a:lvl2pPr marL="0" indent="0">
              <a:buNone/>
              <a:defRPr sz="2400">
                <a:solidFill>
                  <a:srgbClr val="6E6259"/>
                </a:solidFill>
              </a:defRPr>
            </a:lvl2pPr>
            <a:lvl3pPr marL="0" indent="0">
              <a:buNone/>
              <a:defRPr sz="2400"/>
            </a:lvl3pPr>
            <a:lvl4pPr marL="0" indent="0">
              <a:buNone/>
              <a:defRPr sz="2400"/>
            </a:lvl4pPr>
            <a:lvl5pPr marL="0" indent="0">
              <a:buNone/>
              <a:defRPr sz="2400"/>
            </a:lvl5pPr>
          </a:lstStyle>
          <a:p>
            <a:pPr lvl="0"/>
            <a:r>
              <a:rPr lang="en-US" dirty="0"/>
              <a:t>Month ##,####</a:t>
            </a:r>
          </a:p>
        </p:txBody>
      </p:sp>
      <p:pic>
        <p:nvPicPr>
          <p:cNvPr id="8" name="Picture 7">
            <a:extLst>
              <a:ext uri="{FF2B5EF4-FFF2-40B4-BE49-F238E27FC236}">
                <a16:creationId xmlns:a16="http://schemas.microsoft.com/office/drawing/2014/main" id="{E2FF1B73-C25A-47BE-8E7D-936F71CE8B3E}"/>
              </a:ext>
            </a:extLst>
          </p:cNvPr>
          <p:cNvPicPr>
            <a:picLocks noChangeAspect="1"/>
          </p:cNvPicPr>
          <p:nvPr userDrawn="1"/>
        </p:nvPicPr>
        <p:blipFill>
          <a:blip r:embed="rId3"/>
          <a:stretch>
            <a:fillRect/>
          </a:stretch>
        </p:blipFill>
        <p:spPr>
          <a:xfrm>
            <a:off x="468722" y="291527"/>
            <a:ext cx="2595746" cy="1059155"/>
          </a:xfrm>
          <a:prstGeom prst="rect">
            <a:avLst/>
          </a:prstGeom>
        </p:spPr>
      </p:pic>
    </p:spTree>
    <p:extLst>
      <p:ext uri="{BB962C8B-B14F-4D97-AF65-F5344CB8AC3E}">
        <p14:creationId xmlns:p14="http://schemas.microsoft.com/office/powerpoint/2010/main" val="174919130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PURPLE - Divider">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367BEBC-11CC-4680-9B62-1FFD41D3B45B}"/>
              </a:ext>
            </a:extLst>
          </p:cNvPr>
          <p:cNvPicPr preferRelativeResize="0">
            <a:picLocks/>
          </p:cNvPicPr>
          <p:nvPr userDrawn="1"/>
        </p:nvPicPr>
        <p:blipFill>
          <a:blip r:embed="rId2"/>
          <a:stretch>
            <a:fillRect/>
          </a:stretch>
        </p:blipFill>
        <p:spPr>
          <a:xfrm>
            <a:off x="6104583" y="7222"/>
            <a:ext cx="6078832" cy="6267485"/>
          </a:xfrm>
          <a:prstGeom prst="rect">
            <a:avLst/>
          </a:prstGeom>
        </p:spPr>
      </p:pic>
      <p:sp>
        <p:nvSpPr>
          <p:cNvPr id="2" name="Title 1"/>
          <p:cNvSpPr>
            <a:spLocks noGrp="1"/>
          </p:cNvSpPr>
          <p:nvPr userDrawn="1">
            <p:ph type="title" hasCustomPrompt="1"/>
          </p:nvPr>
        </p:nvSpPr>
        <p:spPr bwMode="gray">
          <a:xfrm>
            <a:off x="759012" y="1958561"/>
            <a:ext cx="4230624" cy="1204859"/>
          </a:xfrm>
        </p:spPr>
        <p:txBody>
          <a:bodyPr anchor="b" anchorCtr="0"/>
          <a:lstStyle>
            <a:lvl1pPr>
              <a:defRPr sz="3600" b="0">
                <a:solidFill>
                  <a:schemeClr val="tx1"/>
                </a:solidFill>
              </a:defRPr>
            </a:lvl1pPr>
          </a:lstStyle>
          <a:p>
            <a:r>
              <a:rPr lang="en-US" dirty="0"/>
              <a:t>Click to add title</a:t>
            </a:r>
          </a:p>
        </p:txBody>
      </p:sp>
      <p:sp>
        <p:nvSpPr>
          <p:cNvPr id="8" name="Text Placeholder 7"/>
          <p:cNvSpPr>
            <a:spLocks noGrp="1"/>
          </p:cNvSpPr>
          <p:nvPr userDrawn="1">
            <p:ph type="body" sz="quarter" idx="13" hasCustomPrompt="1"/>
          </p:nvPr>
        </p:nvSpPr>
        <p:spPr>
          <a:xfrm>
            <a:off x="778099" y="3569448"/>
            <a:ext cx="4230624" cy="1104153"/>
          </a:xfrm>
        </p:spPr>
        <p:txBody>
          <a:bodyPr/>
          <a:lstStyle>
            <a:lvl1pPr marL="0" indent="0">
              <a:buNone/>
              <a:defRPr sz="2400">
                <a:solidFill>
                  <a:schemeClr val="bg2"/>
                </a:solidFill>
              </a:defRPr>
            </a:lvl1pPr>
            <a:lvl2pPr marL="227008" indent="0">
              <a:buNone/>
              <a:defRPr sz="2000">
                <a:solidFill>
                  <a:srgbClr val="6E6259"/>
                </a:solidFill>
              </a:defRPr>
            </a:lvl2pPr>
            <a:lvl3pPr marL="514338" indent="0">
              <a:buNone/>
              <a:defRPr sz="2000">
                <a:solidFill>
                  <a:srgbClr val="6E6259"/>
                </a:solidFill>
              </a:defRPr>
            </a:lvl3pPr>
            <a:lvl4pPr marL="687371" indent="0">
              <a:buNone/>
              <a:defRPr sz="2000">
                <a:solidFill>
                  <a:srgbClr val="6E6259"/>
                </a:solidFill>
              </a:defRPr>
            </a:lvl4pPr>
            <a:lvl5pPr marL="877866" indent="0">
              <a:buNone/>
              <a:defRPr sz="2000">
                <a:solidFill>
                  <a:srgbClr val="6E6259"/>
                </a:solidFill>
              </a:defRPr>
            </a:lvl5pPr>
          </a:lstStyle>
          <a:p>
            <a:pPr lvl="0"/>
            <a:r>
              <a:rPr lang="en-US" dirty="0"/>
              <a:t>Click to add subtitle</a:t>
            </a:r>
          </a:p>
        </p:txBody>
      </p:sp>
      <p:sp>
        <p:nvSpPr>
          <p:cNvPr id="9" name="Slide Number Placeholder 2">
            <a:extLst>
              <a:ext uri="{FF2B5EF4-FFF2-40B4-BE49-F238E27FC236}">
                <a16:creationId xmlns:a16="http://schemas.microsoft.com/office/drawing/2014/main" id="{EF80AE07-EEA7-4F57-B24B-501A2C8F2750}"/>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2795363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UE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499"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endParaRPr>
          </a:p>
        </p:txBody>
      </p:sp>
      <p:sp>
        <p:nvSpPr>
          <p:cNvPr id="6" name="Content Placeholder 5"/>
          <p:cNvSpPr>
            <a:spLocks noGrp="1"/>
          </p:cNvSpPr>
          <p:nvPr>
            <p:ph sz="quarter" idx="4"/>
          </p:nvPr>
        </p:nvSpPr>
        <p:spPr>
          <a:xfrm>
            <a:off x="6400800" y="1778000"/>
            <a:ext cx="5477435" cy="4394200"/>
          </a:xfrm>
        </p:spPr>
        <p:txBody>
          <a:bodyPr/>
          <a:lstStyle>
            <a:lvl1pP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endParaRPr>
          </a:p>
        </p:txBody>
      </p:sp>
      <p:sp>
        <p:nvSpPr>
          <p:cNvPr id="19" name="Rectangle 2"/>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a:t>Click to edit Master title style</a:t>
            </a:r>
            <a:endParaRPr lang="en-US" altLang="en-US" dirty="0"/>
          </a:p>
        </p:txBody>
      </p:sp>
      <p:sp>
        <p:nvSpPr>
          <p:cNvPr id="21" name="Text Placeholder 4"/>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
        <p:nvSpPr>
          <p:cNvPr id="7" name="Slide Number Placeholder 2">
            <a:extLst>
              <a:ext uri="{FF2B5EF4-FFF2-40B4-BE49-F238E27FC236}">
                <a16:creationId xmlns:a16="http://schemas.microsoft.com/office/drawing/2014/main" id="{4D1934B0-B7E4-4F64-BDF1-CA0E85B0019C}"/>
              </a:ext>
            </a:extLst>
          </p:cNvPr>
          <p:cNvSpPr>
            <a:spLocks noGrp="1"/>
          </p:cNvSpPr>
          <p:nvPr>
            <p:ph type="sldNum" sz="quarter" idx="11"/>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53916669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URPLE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452A4A9-3013-43E2-947E-A14832F92BB8}"/>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id="{C21E12AA-1E89-405A-8F53-D285853A7E95}"/>
              </a:ext>
            </a:extLst>
          </p:cNvPr>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3000" b="0">
                <a:solidFill>
                  <a:schemeClr val="tx1"/>
                </a:solidFill>
              </a:defRPr>
            </a:lvl1pPr>
          </a:lstStyle>
          <a:p>
            <a:pPr lvl="0"/>
            <a:r>
              <a:rPr lang="en-US" altLang="en-US" dirty="0"/>
              <a:t>Click to edit Master title style</a:t>
            </a:r>
          </a:p>
        </p:txBody>
      </p:sp>
      <p:sp>
        <p:nvSpPr>
          <p:cNvPr id="8" name="Text Placeholder 4">
            <a:extLst>
              <a:ext uri="{FF2B5EF4-FFF2-40B4-BE49-F238E27FC236}">
                <a16:creationId xmlns:a16="http://schemas.microsoft.com/office/drawing/2014/main" id="{54603CB3-DD6D-4766-946A-A81C42A3B0FD}"/>
              </a:ext>
            </a:extLst>
          </p:cNvPr>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9" name="Rectangle 3">
            <a:extLst>
              <a:ext uri="{FF2B5EF4-FFF2-40B4-BE49-F238E27FC236}">
                <a16:creationId xmlns:a16="http://schemas.microsoft.com/office/drawing/2014/main" id="{E40DFFC7-6743-4488-BBA8-46C15FE27C3E}"/>
              </a:ext>
            </a:extLst>
          </p:cNvPr>
          <p:cNvSpPr>
            <a:spLocks noGrp="1" noChangeArrowheads="1"/>
          </p:cNvSpPr>
          <p:nvPr>
            <p:ph idx="11"/>
          </p:nvPr>
        </p:nvSpPr>
        <p:spPr bwMode="auto">
          <a:xfrm>
            <a:off x="512740" y="1774263"/>
            <a:ext cx="11380893"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8897317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GREEN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499" y="1778000"/>
            <a:ext cx="5477435" cy="4394200"/>
          </a:xfrm>
        </p:spPr>
        <p:txBody>
          <a:bodyPr/>
          <a:lstStyle>
            <a:lvl1pPr>
              <a:buClr>
                <a:schemeClr val="bg2"/>
              </a:buClr>
              <a:defRPr sz="1800"/>
            </a:lvl1pPr>
            <a:lvl2pP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Content Placeholder 5"/>
          <p:cNvSpPr>
            <a:spLocks noGrp="1"/>
          </p:cNvSpPr>
          <p:nvPr>
            <p:ph sz="quarter" idx="4"/>
          </p:nvPr>
        </p:nvSpPr>
        <p:spPr>
          <a:xfrm>
            <a:off x="6400800" y="1778000"/>
            <a:ext cx="5477435" cy="4394200"/>
          </a:xfrm>
        </p:spPr>
        <p:txBody>
          <a:bodyPr/>
          <a:lstStyle>
            <a:lvl1pPr>
              <a:buClr>
                <a:schemeClr val="bg2"/>
              </a:buClr>
              <a:defRPr sz="1800"/>
            </a:lvl1pPr>
            <a:lvl2pPr>
              <a:defRPr sz="1600"/>
            </a:lvl2pPr>
            <a:lvl3pPr>
              <a:defRPr sz="1400"/>
            </a:lvl3pPr>
            <a:lvl4pPr>
              <a:defRPr sz="120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Rectangle 2"/>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sz="3000" b="0">
                <a:solidFill>
                  <a:schemeClr val="tx1"/>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7" name="Slide Number Placeholder 2">
            <a:extLst>
              <a:ext uri="{FF2B5EF4-FFF2-40B4-BE49-F238E27FC236}">
                <a16:creationId xmlns:a16="http://schemas.microsoft.com/office/drawing/2014/main" id="{709FB022-B12A-48FE-8B32-E7705C7F3294}"/>
              </a:ext>
            </a:extLst>
          </p:cNvPr>
          <p:cNvSpPr>
            <a:spLocks noGrp="1"/>
          </p:cNvSpPr>
          <p:nvPr>
            <p:ph type="sldNum" sz="quarter" idx="11"/>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2548762692"/>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3_GREEN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19375852-4962-46F6-983F-2011327DB8A0}"/>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81488250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GREEN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49CA8CF-DF21-4B84-B221-C9A42AD0A7F8}"/>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18983923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BLUE - Title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1064AA40-D78F-44B2-8BEA-9AAFCA42F9F4}"/>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360273013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UE - Blank">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1B0FD448-E9D5-4F4D-927E-E362078EF11D}"/>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288167490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RED -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7BC6E3-8A52-4E9C-B233-49F6C277FA9F}"/>
              </a:ext>
            </a:extLst>
          </p:cNvPr>
          <p:cNvPicPr>
            <a:picLocks noChangeAspect="1"/>
          </p:cNvPicPr>
          <p:nvPr userDrawn="1"/>
        </p:nvPicPr>
        <p:blipFill>
          <a:blip r:embed="rId2"/>
          <a:stretch>
            <a:fillRect/>
          </a:stretch>
        </p:blipFill>
        <p:spPr>
          <a:xfrm>
            <a:off x="5065384" y="0"/>
            <a:ext cx="7129877" cy="6858000"/>
          </a:xfrm>
          <a:prstGeom prst="rect">
            <a:avLst/>
          </a:prstGeom>
        </p:spPr>
      </p:pic>
      <p:sp>
        <p:nvSpPr>
          <p:cNvPr id="10" name="Title 1"/>
          <p:cNvSpPr>
            <a:spLocks noGrp="1"/>
          </p:cNvSpPr>
          <p:nvPr userDrawn="1">
            <p:ph type="title"/>
          </p:nvPr>
        </p:nvSpPr>
        <p:spPr bwMode="gray">
          <a:xfrm>
            <a:off x="692473" y="1877005"/>
            <a:ext cx="3264747" cy="2032001"/>
          </a:xfrm>
        </p:spPr>
        <p:txBody>
          <a:bodyPr anchor="ctr" anchorCtr="0"/>
          <a:lstStyle>
            <a:lvl1pPr algn="l">
              <a:defRPr sz="3200" b="0">
                <a:solidFill>
                  <a:schemeClr val="tx1"/>
                </a:solidFill>
                <a:latin typeface="Century Gothic" panose="020B0502020202020204" pitchFamily="34" charset="0"/>
              </a:defRPr>
            </a:lvl1pPr>
          </a:lstStyle>
          <a:p>
            <a:endParaRPr lang="en-US" dirty="0"/>
          </a:p>
        </p:txBody>
      </p:sp>
      <p:sp>
        <p:nvSpPr>
          <p:cNvPr id="14" name="Text Placeholder 3"/>
          <p:cNvSpPr>
            <a:spLocks noGrp="1"/>
          </p:cNvSpPr>
          <p:nvPr userDrawn="1">
            <p:ph type="body" sz="quarter" idx="10" hasCustomPrompt="1"/>
          </p:nvPr>
        </p:nvSpPr>
        <p:spPr>
          <a:xfrm>
            <a:off x="827944" y="4970447"/>
            <a:ext cx="3264745" cy="1209224"/>
          </a:xfrm>
        </p:spPr>
        <p:txBody>
          <a:bodyPr anchor="b" anchorCtr="0"/>
          <a:lstStyle>
            <a:lvl1pPr marL="0" indent="0" algn="l">
              <a:spcBef>
                <a:spcPts val="451"/>
              </a:spcBef>
              <a:buNone/>
              <a:defRPr sz="1800">
                <a:solidFill>
                  <a:schemeClr val="tx2"/>
                </a:solidFill>
                <a:latin typeface="Century Gothic" panose="020B0502020202020204" pitchFamily="34" charset="0"/>
              </a:defRPr>
            </a:lvl1pPr>
            <a:lvl2pPr marL="0" indent="0">
              <a:buNone/>
              <a:defRPr sz="2400">
                <a:solidFill>
                  <a:srgbClr val="6E6259"/>
                </a:solidFill>
              </a:defRPr>
            </a:lvl2pPr>
            <a:lvl3pPr marL="0" indent="0">
              <a:buNone/>
              <a:defRPr sz="2400"/>
            </a:lvl3pPr>
            <a:lvl4pPr marL="0" indent="0">
              <a:buNone/>
              <a:defRPr sz="2400"/>
            </a:lvl4pPr>
            <a:lvl5pPr marL="0" indent="0">
              <a:buNone/>
              <a:defRPr sz="2400"/>
            </a:lvl5pPr>
          </a:lstStyle>
          <a:p>
            <a:pPr lvl="0"/>
            <a:r>
              <a:rPr lang="en-US" dirty="0"/>
              <a:t>Month ##,####</a:t>
            </a:r>
          </a:p>
        </p:txBody>
      </p:sp>
      <p:pic>
        <p:nvPicPr>
          <p:cNvPr id="8" name="Picture 7">
            <a:extLst>
              <a:ext uri="{FF2B5EF4-FFF2-40B4-BE49-F238E27FC236}">
                <a16:creationId xmlns:a16="http://schemas.microsoft.com/office/drawing/2014/main" id="{ECE23789-0E2B-4AE6-9B58-92EF5FBB7553}"/>
              </a:ext>
            </a:extLst>
          </p:cNvPr>
          <p:cNvPicPr>
            <a:picLocks noChangeAspect="1"/>
          </p:cNvPicPr>
          <p:nvPr userDrawn="1"/>
        </p:nvPicPr>
        <p:blipFill>
          <a:blip r:embed="rId3"/>
          <a:stretch>
            <a:fillRect/>
          </a:stretch>
        </p:blipFill>
        <p:spPr>
          <a:xfrm>
            <a:off x="468722" y="291527"/>
            <a:ext cx="2595746" cy="1059155"/>
          </a:xfrm>
          <a:prstGeom prst="rect">
            <a:avLst/>
          </a:prstGeom>
        </p:spPr>
      </p:pic>
    </p:spTree>
    <p:extLst>
      <p:ext uri="{BB962C8B-B14F-4D97-AF65-F5344CB8AC3E}">
        <p14:creationId xmlns:p14="http://schemas.microsoft.com/office/powerpoint/2010/main" val="365967848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ED - Divider">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367BEBC-11CC-4680-9B62-1FFD41D3B45B}"/>
              </a:ext>
            </a:extLst>
          </p:cNvPr>
          <p:cNvPicPr preferRelativeResize="0">
            <a:picLocks/>
          </p:cNvPicPr>
          <p:nvPr userDrawn="1"/>
        </p:nvPicPr>
        <p:blipFill>
          <a:blip r:embed="rId2"/>
          <a:stretch>
            <a:fillRect/>
          </a:stretch>
        </p:blipFill>
        <p:spPr>
          <a:xfrm>
            <a:off x="6104585" y="7221"/>
            <a:ext cx="6078833" cy="6267487"/>
          </a:xfrm>
          <a:prstGeom prst="rect">
            <a:avLst/>
          </a:prstGeom>
        </p:spPr>
      </p:pic>
      <p:sp>
        <p:nvSpPr>
          <p:cNvPr id="2" name="Title 1"/>
          <p:cNvSpPr>
            <a:spLocks noGrp="1"/>
          </p:cNvSpPr>
          <p:nvPr userDrawn="1">
            <p:ph type="title" hasCustomPrompt="1"/>
          </p:nvPr>
        </p:nvSpPr>
        <p:spPr bwMode="gray">
          <a:xfrm>
            <a:off x="759012" y="1958561"/>
            <a:ext cx="4230624" cy="1204859"/>
          </a:xfrm>
        </p:spPr>
        <p:txBody>
          <a:bodyPr anchor="b" anchorCtr="0"/>
          <a:lstStyle>
            <a:lvl1pPr>
              <a:defRPr sz="3600" b="0">
                <a:solidFill>
                  <a:schemeClr val="tx1"/>
                </a:solidFill>
              </a:defRPr>
            </a:lvl1pPr>
          </a:lstStyle>
          <a:p>
            <a:r>
              <a:rPr lang="en-US" dirty="0"/>
              <a:t>Click to add title</a:t>
            </a:r>
          </a:p>
        </p:txBody>
      </p:sp>
      <p:sp>
        <p:nvSpPr>
          <p:cNvPr id="8" name="Text Placeholder 7"/>
          <p:cNvSpPr>
            <a:spLocks noGrp="1"/>
          </p:cNvSpPr>
          <p:nvPr userDrawn="1">
            <p:ph type="body" sz="quarter" idx="13" hasCustomPrompt="1"/>
          </p:nvPr>
        </p:nvSpPr>
        <p:spPr>
          <a:xfrm>
            <a:off x="778099" y="3569448"/>
            <a:ext cx="4230624" cy="1104153"/>
          </a:xfrm>
        </p:spPr>
        <p:txBody>
          <a:bodyPr/>
          <a:lstStyle>
            <a:lvl1pPr marL="0" indent="0">
              <a:buNone/>
              <a:defRPr sz="2400">
                <a:solidFill>
                  <a:schemeClr val="bg2"/>
                </a:solidFill>
              </a:defRPr>
            </a:lvl1pPr>
            <a:lvl2pPr marL="227008" indent="0">
              <a:buNone/>
              <a:defRPr sz="2000">
                <a:solidFill>
                  <a:srgbClr val="6E6259"/>
                </a:solidFill>
              </a:defRPr>
            </a:lvl2pPr>
            <a:lvl3pPr marL="514338" indent="0">
              <a:buNone/>
              <a:defRPr sz="2000">
                <a:solidFill>
                  <a:srgbClr val="6E6259"/>
                </a:solidFill>
              </a:defRPr>
            </a:lvl3pPr>
            <a:lvl4pPr marL="687371" indent="0">
              <a:buNone/>
              <a:defRPr sz="2000">
                <a:solidFill>
                  <a:srgbClr val="6E6259"/>
                </a:solidFill>
              </a:defRPr>
            </a:lvl4pPr>
            <a:lvl5pPr marL="877866" indent="0">
              <a:buNone/>
              <a:defRPr sz="2000">
                <a:solidFill>
                  <a:srgbClr val="6E6259"/>
                </a:solidFill>
              </a:defRPr>
            </a:lvl5pPr>
          </a:lstStyle>
          <a:p>
            <a:pPr lvl="0"/>
            <a:r>
              <a:rPr lang="en-US" dirty="0"/>
              <a:t>Click to add subtitle</a:t>
            </a:r>
          </a:p>
        </p:txBody>
      </p:sp>
      <p:sp>
        <p:nvSpPr>
          <p:cNvPr id="9" name="Slide Number Placeholder 2">
            <a:extLst>
              <a:ext uri="{FF2B5EF4-FFF2-40B4-BE49-F238E27FC236}">
                <a16:creationId xmlns:a16="http://schemas.microsoft.com/office/drawing/2014/main" id="{36ACCE17-FA59-4242-B1FB-9CBE66A15C94}"/>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170779375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RED - Title, Subtitle and Content">
    <p:bg bwMode="gray">
      <p:bgPr>
        <a:solidFill>
          <a:schemeClr val="bg1"/>
        </a:solidFill>
        <a:effectLst/>
      </p:bgPr>
    </p:bg>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2637B7E-6569-4D8D-B056-80CAEF21FFC7}"/>
              </a:ext>
            </a:extLst>
          </p:cNvPr>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7" name="Rectangle 2">
            <a:extLst>
              <a:ext uri="{FF2B5EF4-FFF2-40B4-BE49-F238E27FC236}">
                <a16:creationId xmlns:a16="http://schemas.microsoft.com/office/drawing/2014/main" id="{1931464B-90D4-4DCF-8C38-D5E0806A5845}"/>
              </a:ext>
            </a:extLst>
          </p:cNvPr>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8" name="Text Placeholder 4">
            <a:extLst>
              <a:ext uri="{FF2B5EF4-FFF2-40B4-BE49-F238E27FC236}">
                <a16:creationId xmlns:a16="http://schemas.microsoft.com/office/drawing/2014/main" id="{DF8D73E2-ADCF-4F46-8054-03BE64843631}"/>
              </a:ext>
            </a:extLst>
          </p:cNvPr>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9" name="Rectangle 3">
            <a:extLst>
              <a:ext uri="{FF2B5EF4-FFF2-40B4-BE49-F238E27FC236}">
                <a16:creationId xmlns:a16="http://schemas.microsoft.com/office/drawing/2014/main" id="{4F606659-F26A-4E81-99AF-737D1C3F49DC}"/>
              </a:ext>
            </a:extLst>
          </p:cNvPr>
          <p:cNvSpPr>
            <a:spLocks noGrp="1" noChangeArrowheads="1"/>
          </p:cNvSpPr>
          <p:nvPr>
            <p:ph idx="1"/>
          </p:nvPr>
        </p:nvSpPr>
        <p:spPr bwMode="auto">
          <a:xfrm>
            <a:off x="506307" y="1676399"/>
            <a:ext cx="11380893" cy="456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Tree>
    <p:extLst>
      <p:ext uri="{BB962C8B-B14F-4D97-AF65-F5344CB8AC3E}">
        <p14:creationId xmlns:p14="http://schemas.microsoft.com/office/powerpoint/2010/main" val="20243205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RED - Comparison">
    <p:bg bwMode="gray">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18499"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6" name="Content Placeholder 5"/>
          <p:cNvSpPr>
            <a:spLocks noGrp="1"/>
          </p:cNvSpPr>
          <p:nvPr>
            <p:ph sz="quarter" idx="4" hasCustomPrompt="1"/>
          </p:nvPr>
        </p:nvSpPr>
        <p:spPr>
          <a:xfrm>
            <a:off x="6400800" y="1778000"/>
            <a:ext cx="5477435" cy="4394200"/>
          </a:xfrm>
        </p:spPr>
        <p:txBody>
          <a:bodyPr/>
          <a:lstStyle>
            <a:lvl1pPr>
              <a:buClr>
                <a:schemeClr val="bg2"/>
              </a:buClr>
              <a:defRPr sz="1800"/>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lvl5pPr>
            <a:lvl6pPr>
              <a:defRPr sz="1600"/>
            </a:lvl6pPr>
            <a:lvl7pPr>
              <a:defRPr sz="1600"/>
            </a:lvl7pPr>
            <a:lvl8pPr>
              <a:defRPr sz="1600"/>
            </a:lvl8pPr>
            <a:lvl9pPr>
              <a:defRPr sz="1600"/>
            </a:lvl9pPr>
          </a:lstStyle>
          <a:p>
            <a:pPr lvl="0"/>
            <a:r>
              <a:rPr 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9" name="Rectangle 2"/>
          <p:cNvSpPr>
            <a:spLocks noGrp="1" noChangeArrowheads="1"/>
          </p:cNvSpPr>
          <p:nvPr>
            <p:ph type="title"/>
          </p:nvPr>
        </p:nvSpPr>
        <p:spPr bwMode="auto">
          <a:xfrm>
            <a:off x="506305" y="127836"/>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defRPr>
                <a:solidFill>
                  <a:schemeClr val="tx1"/>
                </a:solidFill>
              </a:defRPr>
            </a:lvl1pPr>
          </a:lstStyle>
          <a:p>
            <a:pPr lvl="0"/>
            <a:r>
              <a:rPr lang="en-US" altLang="en-US" dirty="0"/>
              <a:t>Click to edit Master title style</a:t>
            </a:r>
          </a:p>
        </p:txBody>
      </p:sp>
      <p:sp>
        <p:nvSpPr>
          <p:cNvPr id="21" name="Text Placeholder 4"/>
          <p:cNvSpPr>
            <a:spLocks noGrp="1"/>
          </p:cNvSpPr>
          <p:nvPr>
            <p:ph type="body" sz="quarter" idx="10"/>
          </p:nvPr>
        </p:nvSpPr>
        <p:spPr>
          <a:xfrm>
            <a:off x="506307" y="942823"/>
            <a:ext cx="11371928" cy="521159"/>
          </a:xfrm>
        </p:spPr>
        <p:txBody>
          <a:bodyPr/>
          <a:lstStyle>
            <a:lvl1pPr marL="0" indent="0">
              <a:buNone/>
              <a:defRPr sz="2400">
                <a:solidFill>
                  <a:schemeClr val="bg2"/>
                </a:solidFill>
              </a:defRPr>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7" name="Slide Number Placeholder 2">
            <a:extLst>
              <a:ext uri="{FF2B5EF4-FFF2-40B4-BE49-F238E27FC236}">
                <a16:creationId xmlns:a16="http://schemas.microsoft.com/office/drawing/2014/main" id="{C1D8D338-5723-4275-BF17-AF58FD5F24D4}"/>
              </a:ext>
            </a:extLst>
          </p:cNvPr>
          <p:cNvSpPr>
            <a:spLocks noGrp="1"/>
          </p:cNvSpPr>
          <p:nvPr>
            <p:ph type="sldNum" sz="quarter" idx="11"/>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Tree>
    <p:extLst>
      <p:ext uri="{BB962C8B-B14F-4D97-AF65-F5344CB8AC3E}">
        <p14:creationId xmlns:p14="http://schemas.microsoft.com/office/powerpoint/2010/main" val="8257778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6305" y="127280"/>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506307" y="1207247"/>
            <a:ext cx="11380893"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4" name="Slide Number Placeholder 2"/>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1" name="Rectangle 10">
            <a:extLst>
              <a:ext uri="{FF2B5EF4-FFF2-40B4-BE49-F238E27FC236}">
                <a16:creationId xmlns:a16="http://schemas.microsoft.com/office/drawing/2014/main" id="{C69AAF09-6E99-45AA-AB3A-D7006AD02EA9}"/>
              </a:ext>
            </a:extLst>
          </p:cNvPr>
          <p:cNvSpPr>
            <a:spLocks noChangeArrowheads="1"/>
          </p:cNvSpPr>
          <p:nvPr userDrawn="1"/>
        </p:nvSpPr>
        <p:spPr bwMode="gray">
          <a:xfrm>
            <a:off x="2350745" y="6423214"/>
            <a:ext cx="239855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900" dirty="0">
                <a:solidFill>
                  <a:schemeClr val="tx1"/>
                </a:solidFill>
                <a:latin typeface="Century Gothic" panose="020B0502020202020204" pitchFamily="34" charset="0"/>
              </a:rPr>
              <a:t>Innovate. Transform. Thrive. </a:t>
            </a:r>
            <a:r>
              <a:rPr lang="en-US" altLang="en-US" sz="900" baseline="30000" dirty="0">
                <a:solidFill>
                  <a:schemeClr val="tx1"/>
                </a:solidFill>
                <a:latin typeface="Century Gothic" panose="020B0502020202020204" pitchFamily="34" charset="0"/>
              </a:rPr>
              <a:t>TM</a:t>
            </a:r>
          </a:p>
        </p:txBody>
      </p:sp>
      <p:cxnSp>
        <p:nvCxnSpPr>
          <p:cNvPr id="12" name="Straight Connector 11">
            <a:extLst>
              <a:ext uri="{FF2B5EF4-FFF2-40B4-BE49-F238E27FC236}">
                <a16:creationId xmlns:a16="http://schemas.microsoft.com/office/drawing/2014/main" id="{E0194CB0-C84D-42B6-AEE0-F04C2C5E56A6}"/>
              </a:ext>
            </a:extLst>
          </p:cNvPr>
          <p:cNvCxnSpPr>
            <a:cxnSpLocks/>
          </p:cNvCxnSpPr>
          <p:nvPr userDrawn="1"/>
        </p:nvCxnSpPr>
        <p:spPr>
          <a:xfrm>
            <a:off x="0" y="6280132"/>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0DFCE72-0083-4B3E-B5F7-EB0474517E4C}"/>
              </a:ext>
            </a:extLst>
          </p:cNvPr>
          <p:cNvPicPr>
            <a:picLocks noChangeAspect="1"/>
          </p:cNvPicPr>
          <p:nvPr userDrawn="1"/>
        </p:nvPicPr>
        <p:blipFill>
          <a:blip r:embed="rId7"/>
          <a:stretch>
            <a:fillRect/>
          </a:stretch>
        </p:blipFill>
        <p:spPr>
          <a:xfrm>
            <a:off x="128503" y="6280133"/>
            <a:ext cx="1299192" cy="530116"/>
          </a:xfrm>
          <a:prstGeom prst="rect">
            <a:avLst/>
          </a:prstGeom>
        </p:spPr>
      </p:pic>
      <p:sp>
        <p:nvSpPr>
          <p:cNvPr id="9" name="Rectangle 10">
            <a:extLst>
              <a:ext uri="{FF2B5EF4-FFF2-40B4-BE49-F238E27FC236}">
                <a16:creationId xmlns:a16="http://schemas.microsoft.com/office/drawing/2014/main" id="{73DC97AA-6521-4C8C-8E67-24DA576C24B3}"/>
              </a:ext>
            </a:extLst>
          </p:cNvPr>
          <p:cNvSpPr>
            <a:spLocks noChangeArrowheads="1"/>
          </p:cNvSpPr>
          <p:nvPr userDrawn="1"/>
        </p:nvSpPr>
        <p:spPr bwMode="gray">
          <a:xfrm>
            <a:off x="6127878" y="6423214"/>
            <a:ext cx="537751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900" dirty="0">
                <a:solidFill>
                  <a:schemeClr val="tx1"/>
                </a:solidFill>
                <a:latin typeface="Century Gothic" panose="020B0502020202020204" pitchFamily="34" charset="0"/>
              </a:rPr>
              <a:t>© 2019 CoreLogic, Inc.  NYSE:CLGX]  All Rights Reserved.  Proprietary. </a:t>
            </a:r>
          </a:p>
        </p:txBody>
      </p:sp>
    </p:spTree>
  </p:cSld>
  <p:clrMap bg1="lt1" tx1="dk1" bg2="lt2" tx2="dk2" accent1="accent1" accent2="accent2" accent3="accent3" accent4="accent4" accent5="accent5" accent6="accent6" hlink="hlink" folHlink="folHlink"/>
  <p:sldLayoutIdLst>
    <p:sldLayoutId id="2147484390" r:id="rId1"/>
    <p:sldLayoutId id="2147484387" r:id="rId2"/>
    <p:sldLayoutId id="2147484388" r:id="rId3"/>
    <p:sldLayoutId id="2147484389" r:id="rId4"/>
    <p:sldLayoutId id="2147484380" r:id="rId5"/>
  </p:sldLayoutIdLst>
  <p:transition spd="med">
    <p:fade/>
  </p:transition>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7"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6305" y="127280"/>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06307" y="1207247"/>
            <a:ext cx="11380893"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4" name="Slide Number Placeholder 2"/>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6127878" y="6423214"/>
            <a:ext cx="537751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900" dirty="0">
                <a:solidFill>
                  <a:schemeClr val="tx1"/>
                </a:solidFill>
                <a:latin typeface="Century Gothic" panose="020B0502020202020204" pitchFamily="34" charset="0"/>
              </a:rPr>
              <a:t>© 2019 CoreLogic, Inc.  NYSE:CLGX]  All Rights Reserved.  Proprietary. </a:t>
            </a:r>
          </a:p>
        </p:txBody>
      </p:sp>
      <p:sp>
        <p:nvSpPr>
          <p:cNvPr id="11" name="Rectangle 10">
            <a:extLst>
              <a:ext uri="{FF2B5EF4-FFF2-40B4-BE49-F238E27FC236}">
                <a16:creationId xmlns:a16="http://schemas.microsoft.com/office/drawing/2014/main" id="{C69AAF09-6E99-45AA-AB3A-D7006AD02EA9}"/>
              </a:ext>
            </a:extLst>
          </p:cNvPr>
          <p:cNvSpPr>
            <a:spLocks noChangeArrowheads="1"/>
          </p:cNvSpPr>
          <p:nvPr userDrawn="1"/>
        </p:nvSpPr>
        <p:spPr bwMode="gray">
          <a:xfrm>
            <a:off x="2350745" y="6423214"/>
            <a:ext cx="239855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900" dirty="0">
                <a:solidFill>
                  <a:schemeClr val="tx1"/>
                </a:solidFill>
                <a:latin typeface="Century Gothic" panose="020B0502020202020204" pitchFamily="34" charset="0"/>
              </a:rPr>
              <a:t>Innovate. Transform. Thrive. </a:t>
            </a:r>
            <a:r>
              <a:rPr lang="en-US" altLang="en-US" sz="900" baseline="30000" dirty="0">
                <a:solidFill>
                  <a:schemeClr val="tx1"/>
                </a:solidFill>
                <a:latin typeface="Century Gothic" panose="020B0502020202020204" pitchFamily="34" charset="0"/>
              </a:rPr>
              <a:t>TM</a:t>
            </a:r>
            <a:endParaRPr lang="en-US" altLang="en-US" sz="900"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E0194CB0-C84D-42B6-AEE0-F04C2C5E56A6}"/>
              </a:ext>
            </a:extLst>
          </p:cNvPr>
          <p:cNvCxnSpPr>
            <a:cxnSpLocks/>
          </p:cNvCxnSpPr>
          <p:nvPr userDrawn="1"/>
        </p:nvCxnSpPr>
        <p:spPr>
          <a:xfrm>
            <a:off x="0" y="6280132"/>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C6CDCC-8F9A-4EDF-A1B4-F12300855FDD}"/>
              </a:ext>
            </a:extLst>
          </p:cNvPr>
          <p:cNvPicPr>
            <a:picLocks noChangeAspect="1"/>
          </p:cNvPicPr>
          <p:nvPr userDrawn="1"/>
        </p:nvPicPr>
        <p:blipFill>
          <a:blip r:embed="rId18"/>
          <a:stretch>
            <a:fillRect/>
          </a:stretch>
        </p:blipFill>
        <p:spPr>
          <a:xfrm>
            <a:off x="128503" y="6280133"/>
            <a:ext cx="1299192" cy="530116"/>
          </a:xfrm>
          <a:prstGeom prst="rect">
            <a:avLst/>
          </a:prstGeom>
        </p:spPr>
      </p:pic>
    </p:spTree>
    <p:extLst>
      <p:ext uri="{BB962C8B-B14F-4D97-AF65-F5344CB8AC3E}">
        <p14:creationId xmlns:p14="http://schemas.microsoft.com/office/powerpoint/2010/main" val="1507910023"/>
      </p:ext>
    </p:extLst>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413" r:id="rId7"/>
    <p:sldLayoutId id="2147484414" r:id="rId8"/>
    <p:sldLayoutId id="2147484421" r:id="rId9"/>
    <p:sldLayoutId id="2147484423" r:id="rId10"/>
    <p:sldLayoutId id="2147484424" r:id="rId11"/>
    <p:sldLayoutId id="2147484425" r:id="rId12"/>
    <p:sldLayoutId id="2147484426" r:id="rId13"/>
    <p:sldLayoutId id="2147484428" r:id="rId14"/>
    <p:sldLayoutId id="2147484429" r:id="rId15"/>
    <p:sldLayoutId id="2147484430" r:id="rId16"/>
  </p:sldLayoutIdLst>
  <p:transition spd="med">
    <p:fade/>
  </p:transition>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7"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6305" y="127280"/>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06307" y="1207247"/>
            <a:ext cx="11380893"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marL="400041" marR="0" lvl="1"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a:pPr>
            <a:r>
              <a:rPr kumimoji="0" lang="en-US" altLang="en-US" sz="1600" b="0" i="0" u="none" strike="noStrike" kern="0" cap="none" spc="0" normalizeH="0" baseline="0" noProof="0" dirty="0">
                <a:ln>
                  <a:noFill/>
                </a:ln>
                <a:solidFill>
                  <a:srgbClr val="38424A"/>
                </a:solidFill>
                <a:effectLst/>
                <a:uLnTx/>
                <a:uFillTx/>
                <a:latin typeface="+mn-lt"/>
                <a:ea typeface="MS PGothic" pitchFamily="34" charset="-128"/>
              </a:rPr>
              <a:t>Second level</a:t>
            </a:r>
          </a:p>
          <a:p>
            <a:pPr marL="627047" marR="0" lvl="2"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a:pPr>
            <a:r>
              <a:rPr kumimoji="0" lang="en-US" altLang="en-US" sz="1400" b="0" i="0" u="none" strike="noStrike" kern="0" cap="none" spc="0" normalizeH="0" baseline="0" noProof="0" dirty="0">
                <a:ln>
                  <a:noFill/>
                </a:ln>
                <a:solidFill>
                  <a:srgbClr val="38424A"/>
                </a:solidFill>
                <a:effectLst/>
                <a:uLnTx/>
                <a:uFillTx/>
                <a:latin typeface="+mn-lt"/>
                <a:ea typeface="MS PGothic" pitchFamily="34" charset="-128"/>
              </a:rPr>
              <a:t>Third level</a:t>
            </a:r>
          </a:p>
          <a:p>
            <a:pPr marL="804843" marR="0" lvl="3"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a:pPr>
            <a:r>
              <a:rPr kumimoji="0" lang="en-US" altLang="en-US" sz="1200" b="0" i="0" u="none" strike="noStrike" kern="0" cap="none" spc="0" normalizeH="0" baseline="0" noProof="0" dirty="0">
                <a:ln>
                  <a:noFill/>
                </a:ln>
                <a:solidFill>
                  <a:srgbClr val="38424A"/>
                </a:solidFill>
                <a:effectLst/>
                <a:uLnTx/>
                <a:uFillTx/>
                <a:latin typeface="+mn-lt"/>
                <a:ea typeface="MS PGothic" pitchFamily="34" charset="-128"/>
              </a:rPr>
              <a:t>Fourth level</a:t>
            </a:r>
          </a:p>
          <a:p>
            <a:pPr marL="914377" marR="0" lvl="4"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a:pPr>
            <a:r>
              <a:rPr kumimoji="0" lang="en-US" altLang="en-US" sz="1050" b="0" i="0" u="none" strike="noStrike" kern="0" cap="none" spc="0" normalizeH="0" baseline="0" noProof="0" dirty="0">
                <a:ln>
                  <a:noFill/>
                </a:ln>
                <a:solidFill>
                  <a:srgbClr val="38424A"/>
                </a:solidFill>
                <a:effectLst/>
                <a:uLnTx/>
                <a:uFillTx/>
                <a:latin typeface="+mn-lt"/>
                <a:ea typeface="MS PGothic" pitchFamily="34" charset="-128"/>
              </a:rPr>
              <a:t>Fifth level</a:t>
            </a:r>
          </a:p>
        </p:txBody>
      </p:sp>
      <p:sp>
        <p:nvSpPr>
          <p:cNvPr id="14" name="Slide Number Placeholder 2"/>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6127878" y="6423214"/>
            <a:ext cx="537751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900" dirty="0">
                <a:solidFill>
                  <a:schemeClr val="tx1"/>
                </a:solidFill>
                <a:latin typeface="Century Gothic" panose="020B0502020202020204" pitchFamily="34" charset="0"/>
              </a:rPr>
              <a:t>© 2018 CoreLogic, Inc.  [NYSE:CLGX]  All Rights Reserved.  Proprietary. </a:t>
            </a:r>
          </a:p>
        </p:txBody>
      </p:sp>
      <p:sp>
        <p:nvSpPr>
          <p:cNvPr id="11" name="Rectangle 10">
            <a:extLst>
              <a:ext uri="{FF2B5EF4-FFF2-40B4-BE49-F238E27FC236}">
                <a16:creationId xmlns:a16="http://schemas.microsoft.com/office/drawing/2014/main" id="{C69AAF09-6E99-45AA-AB3A-D7006AD02EA9}"/>
              </a:ext>
            </a:extLst>
          </p:cNvPr>
          <p:cNvSpPr>
            <a:spLocks noChangeArrowheads="1"/>
          </p:cNvSpPr>
          <p:nvPr userDrawn="1"/>
        </p:nvSpPr>
        <p:spPr bwMode="gray">
          <a:xfrm>
            <a:off x="2350745" y="6423214"/>
            <a:ext cx="239855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900" dirty="0">
                <a:solidFill>
                  <a:schemeClr val="tx1"/>
                </a:solidFill>
                <a:latin typeface="Century Gothic" panose="020B0502020202020204" pitchFamily="34" charset="0"/>
              </a:rPr>
              <a:t>Innovate. Transform. Thrive. </a:t>
            </a:r>
            <a:r>
              <a:rPr lang="en-US" altLang="en-US" sz="900" baseline="30000" dirty="0">
                <a:solidFill>
                  <a:schemeClr val="tx1"/>
                </a:solidFill>
                <a:latin typeface="Century Gothic" panose="020B0502020202020204" pitchFamily="34" charset="0"/>
              </a:rPr>
              <a:t>TM</a:t>
            </a:r>
            <a:endParaRPr lang="en-US" altLang="en-US" sz="900"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E0194CB0-C84D-42B6-AEE0-F04C2C5E56A6}"/>
              </a:ext>
            </a:extLst>
          </p:cNvPr>
          <p:cNvCxnSpPr>
            <a:cxnSpLocks/>
          </p:cNvCxnSpPr>
          <p:nvPr userDrawn="1"/>
        </p:nvCxnSpPr>
        <p:spPr>
          <a:xfrm>
            <a:off x="0" y="6280132"/>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1A55BC3-3EBC-45B5-B1D0-2DF6A9E70C52}"/>
              </a:ext>
            </a:extLst>
          </p:cNvPr>
          <p:cNvPicPr>
            <a:picLocks noChangeAspect="1"/>
          </p:cNvPicPr>
          <p:nvPr userDrawn="1"/>
        </p:nvPicPr>
        <p:blipFill>
          <a:blip r:embed="rId8"/>
          <a:stretch>
            <a:fillRect/>
          </a:stretch>
        </p:blipFill>
        <p:spPr>
          <a:xfrm>
            <a:off x="128503" y="6280133"/>
            <a:ext cx="1299192" cy="530116"/>
          </a:xfrm>
          <a:prstGeom prst="rect">
            <a:avLst/>
          </a:prstGeom>
        </p:spPr>
      </p:pic>
    </p:spTree>
    <p:extLst>
      <p:ext uri="{BB962C8B-B14F-4D97-AF65-F5344CB8AC3E}">
        <p14:creationId xmlns:p14="http://schemas.microsoft.com/office/powerpoint/2010/main" val="1098786177"/>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Lst>
  <p:transition spd="med">
    <p:fade/>
  </p:transition>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7"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6305" y="127280"/>
            <a:ext cx="1138732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506307" y="1207247"/>
            <a:ext cx="11380893" cy="491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Slide Number Placeholder 2"/>
          <p:cNvSpPr>
            <a:spLocks noGrp="1"/>
          </p:cNvSpPr>
          <p:nvPr>
            <p:ph type="sldNum" sz="quarter" idx="4"/>
          </p:nvPr>
        </p:nvSpPr>
        <p:spPr bwMode="gray">
          <a:xfrm>
            <a:off x="11633200" y="6423214"/>
            <a:ext cx="508000" cy="380999"/>
          </a:xfrm>
          <a:prstGeom prst="rect">
            <a:avLst/>
          </a:prstGeom>
        </p:spPr>
        <p:txBody>
          <a:bodyPr vert="horz" lIns="0" tIns="45720" rIns="0" bIns="45720" rtlCol="0" anchor="ctr" anchorCtr="1"/>
          <a:lstStyle>
            <a:lvl1pPr algn="r">
              <a:defRPr sz="900" b="0">
                <a:solidFill>
                  <a:schemeClr val="tx1"/>
                </a:solidFill>
                <a:latin typeface="Century Gothic" panose="020B0502020202020204" pitchFamily="34" charset="0"/>
                <a:cs typeface="Arial" charset="0"/>
              </a:defRPr>
            </a:lvl1pPr>
          </a:lstStyle>
          <a:p>
            <a:pPr>
              <a:defRPr/>
            </a:pPr>
            <a:fld id="{6D89E75D-4F18-41C4-8550-92ADAD8A39F0}" type="slidenum">
              <a:rPr lang="en-US" smtClean="0"/>
              <a:pPr>
                <a:defRPr/>
              </a:pPr>
              <a:t>‹#›</a:t>
            </a:fld>
            <a:endParaRPr lang="en-US" dirty="0"/>
          </a:p>
        </p:txBody>
      </p:sp>
      <p:sp>
        <p:nvSpPr>
          <p:cNvPr id="15" name="Rectangle 10"/>
          <p:cNvSpPr>
            <a:spLocks noChangeArrowheads="1"/>
          </p:cNvSpPr>
          <p:nvPr userDrawn="1"/>
        </p:nvSpPr>
        <p:spPr bwMode="gray">
          <a:xfrm>
            <a:off x="6127878" y="6423214"/>
            <a:ext cx="537751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900" dirty="0">
                <a:solidFill>
                  <a:schemeClr val="tx1"/>
                </a:solidFill>
                <a:latin typeface="Century Gothic" panose="020B0502020202020204" pitchFamily="34" charset="0"/>
              </a:rPr>
              <a:t>© 2018 CoreLogic, Inc.  [NYSE:CLGX]  All Rights Reserved.  Proprietary. </a:t>
            </a:r>
          </a:p>
        </p:txBody>
      </p:sp>
      <p:sp>
        <p:nvSpPr>
          <p:cNvPr id="11" name="Rectangle 10">
            <a:extLst>
              <a:ext uri="{FF2B5EF4-FFF2-40B4-BE49-F238E27FC236}">
                <a16:creationId xmlns:a16="http://schemas.microsoft.com/office/drawing/2014/main" id="{C69AAF09-6E99-45AA-AB3A-D7006AD02EA9}"/>
              </a:ext>
            </a:extLst>
          </p:cNvPr>
          <p:cNvSpPr>
            <a:spLocks noChangeArrowheads="1"/>
          </p:cNvSpPr>
          <p:nvPr userDrawn="1"/>
        </p:nvSpPr>
        <p:spPr bwMode="gray">
          <a:xfrm>
            <a:off x="2350745" y="6423214"/>
            <a:ext cx="2398557"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nchor="ctr" anchorCtr="0">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defRPr/>
            </a:pPr>
            <a:r>
              <a:rPr lang="en-US" altLang="en-US" sz="900" dirty="0">
                <a:solidFill>
                  <a:schemeClr val="tx1"/>
                </a:solidFill>
                <a:latin typeface="Century Gothic" panose="020B0502020202020204" pitchFamily="34" charset="0"/>
              </a:rPr>
              <a:t>Innovate. Transform. Thrive. </a:t>
            </a:r>
            <a:r>
              <a:rPr lang="en-US" altLang="en-US" sz="900" baseline="30000" dirty="0">
                <a:solidFill>
                  <a:schemeClr val="tx1"/>
                </a:solidFill>
                <a:latin typeface="Century Gothic" panose="020B0502020202020204" pitchFamily="34" charset="0"/>
              </a:rPr>
              <a:t>TM</a:t>
            </a:r>
            <a:endParaRPr lang="en-US" altLang="en-US" sz="900" dirty="0">
              <a:solidFill>
                <a:schemeClr val="tx1"/>
              </a:solidFill>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E0194CB0-C84D-42B6-AEE0-F04C2C5E56A6}"/>
              </a:ext>
            </a:extLst>
          </p:cNvPr>
          <p:cNvCxnSpPr>
            <a:cxnSpLocks/>
          </p:cNvCxnSpPr>
          <p:nvPr userDrawn="1"/>
        </p:nvCxnSpPr>
        <p:spPr>
          <a:xfrm>
            <a:off x="0" y="6280132"/>
            <a:ext cx="1219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D60C93-BFFA-425F-A2A1-C7D0C3B0C9F0}"/>
              </a:ext>
            </a:extLst>
          </p:cNvPr>
          <p:cNvPicPr>
            <a:picLocks noChangeAspect="1"/>
          </p:cNvPicPr>
          <p:nvPr userDrawn="1"/>
        </p:nvPicPr>
        <p:blipFill>
          <a:blip r:embed="rId8"/>
          <a:stretch>
            <a:fillRect/>
          </a:stretch>
        </p:blipFill>
        <p:spPr>
          <a:xfrm>
            <a:off x="128503" y="6280133"/>
            <a:ext cx="1299192" cy="530116"/>
          </a:xfrm>
          <a:prstGeom prst="rect">
            <a:avLst/>
          </a:prstGeom>
        </p:spPr>
      </p:pic>
    </p:spTree>
    <p:extLst>
      <p:ext uri="{BB962C8B-B14F-4D97-AF65-F5344CB8AC3E}">
        <p14:creationId xmlns:p14="http://schemas.microsoft.com/office/powerpoint/2010/main" val="1343761657"/>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Lst>
  <p:transition spd="med">
    <p:fade/>
  </p:transition>
  <p:hf hdr="0" ftr="0" dt="0"/>
  <p:txStyles>
    <p:titleStyle>
      <a:lvl1pPr algn="l" rtl="0" eaLnBrk="1" fontAlgn="base" hangingPunct="1">
        <a:spcBef>
          <a:spcPct val="0"/>
        </a:spcBef>
        <a:spcAft>
          <a:spcPct val="0"/>
        </a:spcAft>
        <a:defRPr sz="3000" b="0">
          <a:solidFill>
            <a:schemeClr val="tx1"/>
          </a:solidFill>
          <a:latin typeface="+mj-lt"/>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189" algn="l" rtl="0" eaLnBrk="1" fontAlgn="base" hangingPunct="1">
        <a:spcBef>
          <a:spcPct val="0"/>
        </a:spcBef>
        <a:spcAft>
          <a:spcPct val="0"/>
        </a:spcAft>
        <a:defRPr sz="2800">
          <a:solidFill>
            <a:schemeClr val="tx2"/>
          </a:solidFill>
          <a:latin typeface="Arial" charset="0"/>
        </a:defRPr>
      </a:lvl6pPr>
      <a:lvl7pPr marL="914377" algn="l" rtl="0" eaLnBrk="1" fontAlgn="base" hangingPunct="1">
        <a:spcBef>
          <a:spcPct val="0"/>
        </a:spcBef>
        <a:spcAft>
          <a:spcPct val="0"/>
        </a:spcAft>
        <a:defRPr sz="2800">
          <a:solidFill>
            <a:schemeClr val="tx2"/>
          </a:solidFill>
          <a:latin typeface="Arial" charset="0"/>
        </a:defRPr>
      </a:lvl7pPr>
      <a:lvl8pPr marL="1371566" algn="l" rtl="0" eaLnBrk="1" fontAlgn="base" hangingPunct="1">
        <a:spcBef>
          <a:spcPct val="0"/>
        </a:spcBef>
        <a:spcAft>
          <a:spcPct val="0"/>
        </a:spcAft>
        <a:defRPr sz="2800">
          <a:solidFill>
            <a:schemeClr val="tx2"/>
          </a:solidFill>
          <a:latin typeface="Arial" charset="0"/>
        </a:defRPr>
      </a:lvl8pPr>
      <a:lvl9pPr marL="1828754" algn="l" rtl="0" eaLnBrk="1" fontAlgn="base" hangingPunct="1">
        <a:spcBef>
          <a:spcPct val="0"/>
        </a:spcBef>
        <a:spcAft>
          <a:spcPct val="0"/>
        </a:spcAft>
        <a:defRPr sz="2800">
          <a:solidFill>
            <a:schemeClr val="tx2"/>
          </a:solidFill>
          <a:latin typeface="Arial" charset="0"/>
        </a:defRPr>
      </a:lvl9pPr>
    </p:titleStyle>
    <p:body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indent="-179384" algn="l" rtl="0" eaLnBrk="1" fontAlgn="base" hangingPunct="1">
        <a:spcBef>
          <a:spcPts val="475"/>
        </a:spcBef>
        <a:spcAft>
          <a:spcPct val="0"/>
        </a:spcAft>
        <a:buClr>
          <a:schemeClr val="tx1"/>
        </a:buClr>
        <a:buFont typeface="Century Gothic" panose="020B0502020202020204" pitchFamily="34" charset="0"/>
        <a:buChar char="−"/>
        <a:defRPr sz="1600">
          <a:solidFill>
            <a:schemeClr val="tx1"/>
          </a:solidFill>
          <a:latin typeface="+mn-lt"/>
          <a:ea typeface="MS PGothic" pitchFamily="34" charset="-128"/>
        </a:defRPr>
      </a:lvl2pPr>
      <a:lvl3pPr marL="627047" indent="-173034" algn="l" rtl="0" eaLnBrk="1" fontAlgn="base" hangingPunct="1">
        <a:spcBef>
          <a:spcPct val="0"/>
        </a:spcBef>
        <a:spcAft>
          <a:spcPct val="0"/>
        </a:spcAft>
        <a:buClr>
          <a:schemeClr val="tx1"/>
        </a:buClr>
        <a:buFont typeface="Wingdings" panose="05000000000000000000" pitchFamily="2" charset="2"/>
        <a:buChar char="§"/>
        <a:defRPr sz="1400">
          <a:solidFill>
            <a:schemeClr val="tx1"/>
          </a:solidFill>
          <a:latin typeface="+mn-lt"/>
          <a:ea typeface="MS PGothic" pitchFamily="34" charset="-128"/>
        </a:defRPr>
      </a:lvl3pPr>
      <a:lvl4pPr marL="804843" indent="-168270" algn="l" rtl="0" eaLnBrk="1" fontAlgn="base" hangingPunct="1">
        <a:spcBef>
          <a:spcPct val="0"/>
        </a:spcBef>
        <a:spcAft>
          <a:spcPct val="0"/>
        </a:spcAft>
        <a:buClr>
          <a:schemeClr val="tx1"/>
        </a:buClr>
        <a:buFont typeface="Century Gothic" panose="020B0502020202020204" pitchFamily="34" charset="0"/>
        <a:buChar char="−"/>
        <a:defRPr sz="1200">
          <a:solidFill>
            <a:schemeClr val="tx1"/>
          </a:solidFill>
          <a:latin typeface="+mn-lt"/>
          <a:ea typeface="MS PGothic" pitchFamily="34" charset="-128"/>
        </a:defRPr>
      </a:lvl4pPr>
      <a:lvl5pPr marL="914377" indent="-87311" algn="l" rtl="0" eaLnBrk="1" fontAlgn="base" hangingPunct="1">
        <a:spcBef>
          <a:spcPct val="0"/>
        </a:spcBef>
        <a:spcAft>
          <a:spcPct val="0"/>
        </a:spcAft>
        <a:buClr>
          <a:schemeClr val="tx1"/>
        </a:buClr>
        <a:buSzPct val="70000"/>
        <a:buFont typeface="Arial" panose="020B0604020202020204" pitchFamily="34" charset="0"/>
        <a:buChar char="•"/>
        <a:defRPr sz="1050">
          <a:solidFill>
            <a:schemeClr val="tx1"/>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relogic.com/blo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ED0FD-EAA7-4157-9521-7A4EC7E9F361}"/>
              </a:ext>
            </a:extLst>
          </p:cNvPr>
          <p:cNvSpPr>
            <a:spLocks noGrp="1"/>
          </p:cNvSpPr>
          <p:nvPr>
            <p:ph type="title"/>
          </p:nvPr>
        </p:nvSpPr>
        <p:spPr>
          <a:xfrm>
            <a:off x="692473" y="1877005"/>
            <a:ext cx="5084213" cy="2032001"/>
          </a:xfrm>
        </p:spPr>
        <p:txBody>
          <a:bodyPr/>
          <a:lstStyle/>
          <a:p>
            <a:r>
              <a:rPr lang="en-US" altLang="en-US" dirty="0"/>
              <a:t>2019 Economic and Housing Outlook</a:t>
            </a:r>
            <a:endParaRPr lang="en-US" dirty="0"/>
          </a:p>
        </p:txBody>
      </p:sp>
      <p:sp>
        <p:nvSpPr>
          <p:cNvPr id="3" name="Text Placeholder 2">
            <a:extLst>
              <a:ext uri="{FF2B5EF4-FFF2-40B4-BE49-F238E27FC236}">
                <a16:creationId xmlns:a16="http://schemas.microsoft.com/office/drawing/2014/main" id="{252DE891-0ACF-42EB-B1F3-3A7EB26458F3}"/>
              </a:ext>
            </a:extLst>
          </p:cNvPr>
          <p:cNvSpPr>
            <a:spLocks noGrp="1"/>
          </p:cNvSpPr>
          <p:nvPr>
            <p:ph type="body" sz="quarter" idx="10"/>
          </p:nvPr>
        </p:nvSpPr>
        <p:spPr/>
        <p:txBody>
          <a:bodyPr/>
          <a:lstStyle/>
          <a:p>
            <a:r>
              <a:rPr lang="en-US" dirty="0"/>
              <a:t>Frank Nothaft</a:t>
            </a:r>
          </a:p>
          <a:p>
            <a:r>
              <a:rPr lang="en-US" dirty="0"/>
              <a:t>CoreLogic Chief Economist</a:t>
            </a:r>
          </a:p>
          <a:p>
            <a:r>
              <a:rPr lang="en-US" dirty="0"/>
              <a:t>April 25, 2019</a:t>
            </a:r>
          </a:p>
        </p:txBody>
      </p:sp>
    </p:spTree>
    <p:extLst>
      <p:ext uri="{BB962C8B-B14F-4D97-AF65-F5344CB8AC3E}">
        <p14:creationId xmlns:p14="http://schemas.microsoft.com/office/powerpoint/2010/main" val="20656929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laceholder 6"/>
          <p:cNvGraphicFramePr>
            <a:graphicFrameLocks/>
          </p:cNvGraphicFramePr>
          <p:nvPr>
            <p:extLst>
              <p:ext uri="{D42A27DB-BD31-4B8C-83A1-F6EECF244321}">
                <p14:modId xmlns:p14="http://schemas.microsoft.com/office/powerpoint/2010/main" val="3447876499"/>
              </p:ext>
            </p:extLst>
          </p:nvPr>
        </p:nvGraphicFramePr>
        <p:xfrm>
          <a:off x="1903730" y="1762539"/>
          <a:ext cx="8224403" cy="410817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53308" y="6048742"/>
            <a:ext cx="8837098" cy="246221"/>
          </a:xfrm>
          <a:prstGeom prst="rect">
            <a:avLst/>
          </a:prstGeom>
          <a:noFill/>
        </p:spPr>
        <p:txBody>
          <a:bodyPr wrap="square" rtlCol="0">
            <a:spAutoFit/>
          </a:bodyPr>
          <a:lstStyle/>
          <a:p>
            <a:r>
              <a:rPr lang="en-US" sz="1000" dirty="0">
                <a:latin typeface="Century Gothic" panose="020B0502020202020204" pitchFamily="34" charset="0"/>
              </a:rPr>
              <a:t>Source: CoreLogic HPI (April 2, 2019 release), U.S. HPI pre-recession peak occurred April 2006, trough March 2011; CoreLogic HPI Forecast</a:t>
            </a:r>
          </a:p>
        </p:txBody>
      </p:sp>
      <p:sp>
        <p:nvSpPr>
          <p:cNvPr id="6" name="TextBox 5"/>
          <p:cNvSpPr txBox="1"/>
          <p:nvPr/>
        </p:nvSpPr>
        <p:spPr>
          <a:xfrm>
            <a:off x="3057378" y="1556347"/>
            <a:ext cx="5162844" cy="338554"/>
          </a:xfrm>
          <a:prstGeom prst="rect">
            <a:avLst/>
          </a:prstGeom>
          <a:noFill/>
        </p:spPr>
        <p:txBody>
          <a:bodyPr wrap="square" rtlCol="0">
            <a:spAutoFit/>
          </a:bodyPr>
          <a:lstStyle/>
          <a:p>
            <a:r>
              <a:rPr lang="en-US" sz="1600" dirty="0">
                <a:latin typeface="Century Gothic" panose="020B0502020202020204" pitchFamily="34" charset="0"/>
              </a:rPr>
              <a:t>CoreLogic Home Price Index (January 2000 = 100)</a:t>
            </a:r>
          </a:p>
        </p:txBody>
      </p:sp>
      <p:sp>
        <p:nvSpPr>
          <p:cNvPr id="8" name="TextBox 7"/>
          <p:cNvSpPr txBox="1"/>
          <p:nvPr/>
        </p:nvSpPr>
        <p:spPr>
          <a:xfrm>
            <a:off x="9177826" y="1596103"/>
            <a:ext cx="1184499" cy="338554"/>
          </a:xfrm>
          <a:prstGeom prst="rect">
            <a:avLst/>
          </a:prstGeom>
          <a:noFill/>
        </p:spPr>
        <p:txBody>
          <a:bodyPr wrap="square" rtlCol="0">
            <a:spAutoFit/>
          </a:bodyPr>
          <a:lstStyle/>
          <a:p>
            <a:r>
              <a:rPr lang="en-US" sz="1600" dirty="0">
                <a:latin typeface="Century Gothic" panose="020B0502020202020204" pitchFamily="34" charset="0"/>
              </a:rPr>
              <a:t>Forecast</a:t>
            </a:r>
          </a:p>
        </p:txBody>
      </p:sp>
      <p:sp>
        <p:nvSpPr>
          <p:cNvPr id="10" name="Title 5">
            <a:extLst>
              <a:ext uri="{FF2B5EF4-FFF2-40B4-BE49-F238E27FC236}">
                <a16:creationId xmlns:a16="http://schemas.microsoft.com/office/drawing/2014/main" id="{37AF9173-F84B-48B6-82CA-F2C1D64A6985}"/>
              </a:ext>
            </a:extLst>
          </p:cNvPr>
          <p:cNvSpPr txBox="1">
            <a:spLocks/>
          </p:cNvSpPr>
          <p:nvPr/>
        </p:nvSpPr>
        <p:spPr bwMode="auto">
          <a:xfrm>
            <a:off x="1903729" y="45073"/>
            <a:ext cx="854049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b="0" dirty="0"/>
              <a:t>U.S. HPI Up 58% from Trough to February 2019</a:t>
            </a:r>
          </a:p>
        </p:txBody>
      </p:sp>
      <p:sp>
        <p:nvSpPr>
          <p:cNvPr id="11" name="Text Placeholder 2">
            <a:extLst>
              <a:ext uri="{FF2B5EF4-FFF2-40B4-BE49-F238E27FC236}">
                <a16:creationId xmlns:a16="http://schemas.microsoft.com/office/drawing/2014/main" id="{0EF9EA49-086C-499B-BDB2-E1216637E239}"/>
              </a:ext>
            </a:extLst>
          </p:cNvPr>
          <p:cNvSpPr txBox="1">
            <a:spLocks/>
          </p:cNvSpPr>
          <p:nvPr/>
        </p:nvSpPr>
        <p:spPr>
          <a:xfrm>
            <a:off x="1747776" y="958419"/>
            <a:ext cx="8920225" cy="278054"/>
          </a:xfrm>
          <a:prstGeom prst="rect">
            <a:avLst/>
          </a:prstGeom>
        </p:spPr>
        <p:txBody>
          <a:bodyP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buClr>
                <a:srgbClr val="0AA0C6"/>
              </a:buClr>
            </a:pPr>
            <a:r>
              <a:rPr lang="en-US" sz="1600" dirty="0">
                <a:solidFill>
                  <a:schemeClr val="tx2">
                    <a:lumMod val="50000"/>
                  </a:schemeClr>
                </a:solidFill>
                <a:latin typeface="Century Gothic" panose="020B0502020202020204" pitchFamily="34" charset="0"/>
              </a:rPr>
              <a:t>February 2019: 6% above pre-Recession peak, but 14% below after inflation adjustment</a:t>
            </a:r>
            <a:endParaRPr lang="en-US" sz="1600" dirty="0">
              <a:solidFill>
                <a:srgbClr val="787B7E"/>
              </a:solidFill>
              <a:latin typeface="Century Gothic" panose="020B0502020202020204" pitchFamily="34" charset="0"/>
            </a:endParaRPr>
          </a:p>
        </p:txBody>
      </p:sp>
      <p:sp>
        <p:nvSpPr>
          <p:cNvPr id="2" name="TextBox 1">
            <a:extLst>
              <a:ext uri="{FF2B5EF4-FFF2-40B4-BE49-F238E27FC236}">
                <a16:creationId xmlns:a16="http://schemas.microsoft.com/office/drawing/2014/main" id="{46CB7DFD-F1F7-4457-8EB4-7934F0A108CC}"/>
              </a:ext>
            </a:extLst>
          </p:cNvPr>
          <p:cNvSpPr txBox="1"/>
          <p:nvPr/>
        </p:nvSpPr>
        <p:spPr>
          <a:xfrm>
            <a:off x="9833115" y="2093846"/>
            <a:ext cx="579005" cy="369332"/>
          </a:xfrm>
          <a:prstGeom prst="rect">
            <a:avLst/>
          </a:prstGeom>
          <a:noFill/>
        </p:spPr>
        <p:txBody>
          <a:bodyPr wrap="none" rtlCol="0">
            <a:spAutoFit/>
          </a:bodyPr>
          <a:lstStyle/>
          <a:p>
            <a:r>
              <a:rPr lang="en-US" dirty="0">
                <a:solidFill>
                  <a:schemeClr val="accent1"/>
                </a:solidFill>
                <a:latin typeface="+mn-lt"/>
              </a:rPr>
              <a:t>U.S.</a:t>
            </a:r>
          </a:p>
        </p:txBody>
      </p:sp>
      <p:sp>
        <p:nvSpPr>
          <p:cNvPr id="12" name="Slide Number Placeholder 2">
            <a:extLst>
              <a:ext uri="{FF2B5EF4-FFF2-40B4-BE49-F238E27FC236}">
                <a16:creationId xmlns:a16="http://schemas.microsoft.com/office/drawing/2014/main" id="{44FCE0DC-C17D-4D45-9788-9E86CF523BDC}"/>
              </a:ext>
            </a:extLst>
          </p:cNvPr>
          <p:cNvSpPr txBox="1">
            <a:spLocks/>
          </p:cNvSpPr>
          <p:nvPr/>
        </p:nvSpPr>
        <p:spPr bwMode="auto">
          <a:xfrm>
            <a:off x="11696700" y="6450498"/>
            <a:ext cx="381000" cy="38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marL="173038" indent="-173038" algn="l" rtl="0" eaLnBrk="1" fontAlgn="base" hangingPunct="1">
              <a:spcBef>
                <a:spcPts val="475"/>
              </a:spcBef>
              <a:spcAft>
                <a:spcPct val="0"/>
              </a:spcAft>
              <a:buClr>
                <a:schemeClr val="bg2"/>
              </a:buClr>
              <a:buFont typeface="Arial" panose="020B0604020202020204" pitchFamily="34" charset="0"/>
              <a:buChar char="•"/>
              <a:defRPr sz="1013">
                <a:solidFill>
                  <a:schemeClr val="tx1"/>
                </a:solidFill>
                <a:latin typeface="+mn-lt"/>
                <a:ea typeface="+mn-ea"/>
                <a:cs typeface="+mn-cs"/>
              </a:defRPr>
            </a:lvl1pPr>
            <a:lvl2pPr marL="400050" indent="-179388" algn="l" rtl="0" eaLnBrk="1" fontAlgn="base" hangingPunct="1">
              <a:spcBef>
                <a:spcPts val="475"/>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2pPr>
            <a:lvl3pPr marL="627063" indent="-173038" algn="l" rtl="0" eaLnBrk="1" fontAlgn="base" hangingPunct="1">
              <a:spcBef>
                <a:spcPct val="0"/>
              </a:spcBef>
              <a:spcAft>
                <a:spcPct val="0"/>
              </a:spcAft>
              <a:buClr>
                <a:schemeClr val="tx1"/>
              </a:buClr>
              <a:buFont typeface="Wingdings" panose="05000000000000000000" pitchFamily="2" charset="2"/>
              <a:buChar char="§"/>
              <a:defRPr sz="844">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4pPr>
            <a:lvl5pPr marL="914400" indent="-87313" algn="l" rtl="0" eaLnBrk="1" fontAlgn="base" hangingPunct="1">
              <a:spcBef>
                <a:spcPct val="0"/>
              </a:spcBef>
              <a:spcAft>
                <a:spcPct val="0"/>
              </a:spcAft>
              <a:buClr>
                <a:schemeClr val="tx1"/>
              </a:buClr>
              <a:buSzPct val="70000"/>
              <a:buFont typeface="Arial" panose="020B0604020202020204" pitchFamily="34" charset="0"/>
              <a:buChar char="•"/>
              <a:defRPr sz="844">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sz="900">
                <a:solidFill>
                  <a:schemeClr val="tx2"/>
                </a:solidFill>
                <a:latin typeface="+mn-lt"/>
              </a:defRPr>
            </a:lvl6pPr>
            <a:lvl7pPr marL="1722438" indent="-149225" algn="l" rtl="0" eaLnBrk="1" fontAlgn="base" hangingPunct="1">
              <a:spcBef>
                <a:spcPct val="0"/>
              </a:spcBef>
              <a:spcAft>
                <a:spcPct val="0"/>
              </a:spcAft>
              <a:buClr>
                <a:schemeClr val="bg2"/>
              </a:buClr>
              <a:buChar char="•"/>
              <a:defRPr sz="900">
                <a:solidFill>
                  <a:schemeClr val="tx2"/>
                </a:solidFill>
                <a:latin typeface="+mn-lt"/>
              </a:defRPr>
            </a:lvl7pPr>
            <a:lvl8pPr marL="2179638" indent="-149225" algn="l" rtl="0" eaLnBrk="1" fontAlgn="base" hangingPunct="1">
              <a:spcBef>
                <a:spcPct val="0"/>
              </a:spcBef>
              <a:spcAft>
                <a:spcPct val="0"/>
              </a:spcAft>
              <a:buClr>
                <a:schemeClr val="bg2"/>
              </a:buClr>
              <a:buChar char="•"/>
              <a:defRPr sz="900">
                <a:solidFill>
                  <a:schemeClr val="tx2"/>
                </a:solidFill>
                <a:latin typeface="+mn-lt"/>
              </a:defRPr>
            </a:lvl8pPr>
            <a:lvl9pPr marL="2636838" indent="-149225" algn="l" rtl="0" eaLnBrk="1" fontAlgn="base" hangingPunct="1">
              <a:spcBef>
                <a:spcPct val="0"/>
              </a:spcBef>
              <a:spcAft>
                <a:spcPct val="0"/>
              </a:spcAft>
              <a:buClr>
                <a:schemeClr val="bg2"/>
              </a:buClr>
              <a:buChar char="•"/>
              <a:defRPr sz="900">
                <a:solidFill>
                  <a:schemeClr val="tx2"/>
                </a:solidFill>
                <a:latin typeface="+mn-lt"/>
              </a:defRPr>
            </a:lvl9pPr>
          </a:lstStyle>
          <a:p>
            <a:pPr marL="0" indent="0" algn="ctr">
              <a:buNone/>
            </a:pPr>
            <a:fld id="{6D89E75D-4F18-41C4-8550-92ADAD8A39F0}" type="slidenum">
              <a:rPr lang="en-US" kern="0"/>
              <a:pPr marL="0" indent="0" algn="ctr">
                <a:buNone/>
              </a:pPr>
              <a:t>10</a:t>
            </a:fld>
            <a:endParaRPr lang="en-US" kern="0" dirty="0"/>
          </a:p>
        </p:txBody>
      </p:sp>
    </p:spTree>
    <p:extLst>
      <p:ext uri="{BB962C8B-B14F-4D97-AF65-F5344CB8AC3E}">
        <p14:creationId xmlns:p14="http://schemas.microsoft.com/office/powerpoint/2010/main" val="275096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67A2B9-8F92-46C9-9628-83BD3A29F671}"/>
              </a:ext>
            </a:extLst>
          </p:cNvPr>
          <p:cNvSpPr>
            <a:spLocks noGrp="1"/>
          </p:cNvSpPr>
          <p:nvPr>
            <p:ph type="sldNum" sz="quarter" idx="4"/>
          </p:nvPr>
        </p:nvSpPr>
        <p:spPr>
          <a:xfrm>
            <a:off x="11582400" y="6433460"/>
            <a:ext cx="508000" cy="380998"/>
          </a:xfrm>
        </p:spPr>
        <p:txBody>
          <a:bodyPr/>
          <a:lstStyle/>
          <a:p>
            <a:fld id="{6D89E75D-4F18-41C4-8550-92ADAD8A39F0}" type="slidenum">
              <a:rPr lang="en-US" sz="900" b="0" smtClean="0">
                <a:solidFill>
                  <a:schemeClr val="tx1"/>
                </a:solidFill>
              </a:rPr>
              <a:pPr/>
              <a:t>11</a:t>
            </a:fld>
            <a:endParaRPr lang="en-US" sz="900" b="0" dirty="0">
              <a:solidFill>
                <a:schemeClr val="tx1"/>
              </a:solidFill>
            </a:endParaRPr>
          </a:p>
        </p:txBody>
      </p:sp>
      <p:sp>
        <p:nvSpPr>
          <p:cNvPr id="4" name="Title 3">
            <a:extLst>
              <a:ext uri="{FF2B5EF4-FFF2-40B4-BE49-F238E27FC236}">
                <a16:creationId xmlns:a16="http://schemas.microsoft.com/office/drawing/2014/main" id="{A3CA69D0-AC13-4A6B-A4BF-558F253EBFF9}"/>
              </a:ext>
            </a:extLst>
          </p:cNvPr>
          <p:cNvSpPr>
            <a:spLocks noGrp="1"/>
          </p:cNvSpPr>
          <p:nvPr>
            <p:ph type="title"/>
          </p:nvPr>
        </p:nvSpPr>
        <p:spPr/>
        <p:txBody>
          <a:bodyPr/>
          <a:lstStyle/>
          <a:p>
            <a:r>
              <a:rPr lang="en-US" b="0" dirty="0"/>
              <a:t>Price Bubble Metrics</a:t>
            </a:r>
          </a:p>
        </p:txBody>
      </p:sp>
      <p:sp>
        <p:nvSpPr>
          <p:cNvPr id="2" name="TextBox 1">
            <a:extLst>
              <a:ext uri="{FF2B5EF4-FFF2-40B4-BE49-F238E27FC236}">
                <a16:creationId xmlns:a16="http://schemas.microsoft.com/office/drawing/2014/main" id="{D78581CB-8BAE-4998-AB57-197287B0BCC1}"/>
              </a:ext>
            </a:extLst>
          </p:cNvPr>
          <p:cNvSpPr txBox="1"/>
          <p:nvPr/>
        </p:nvSpPr>
        <p:spPr>
          <a:xfrm>
            <a:off x="834886" y="1664452"/>
            <a:ext cx="10936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One metric may give a false positive; multiple metrics provide a better informed evaluation</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Price-to-Income Ratio: CoreLogic Market Conditions Indicator compares actual CoreLogic HPI with income-based ‘fundamental’ price index</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Price-to-Rent Ratio: Compare CoreLogic low-tier HPI with CoreLogic Single-Family Rent Index</a:t>
            </a:r>
          </a:p>
          <a:p>
            <a:pPr marL="285750" indent="-285750">
              <a:buFont typeface="Arial" panose="020B0604020202020204" pitchFamily="34" charset="0"/>
              <a:buChar char="•"/>
            </a:pPr>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Monthly P&amp;I-to-Rent Ratio: compare historical relationship for each CBSA</a:t>
            </a:r>
          </a:p>
          <a:p>
            <a:pPr marL="285750" indent="-285750">
              <a:buFont typeface="Arial" panose="020B0604020202020204" pitchFamily="34" charset="0"/>
              <a:buChar char="•"/>
            </a:pPr>
            <a:endParaRPr lang="en-US" dirty="0">
              <a:latin typeface="Century Gothic" panose="020B0502020202020204" pitchFamily="34" charset="0"/>
            </a:endParaRPr>
          </a:p>
        </p:txBody>
      </p:sp>
    </p:spTree>
    <p:extLst>
      <p:ext uri="{BB962C8B-B14F-4D97-AF65-F5344CB8AC3E}">
        <p14:creationId xmlns:p14="http://schemas.microsoft.com/office/powerpoint/2010/main" val="225676613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805E8-5454-4B4A-83A9-068BB391A4FA}"/>
              </a:ext>
            </a:extLst>
          </p:cNvPr>
          <p:cNvPicPr>
            <a:picLocks noChangeAspect="1"/>
          </p:cNvPicPr>
          <p:nvPr/>
        </p:nvPicPr>
        <p:blipFill>
          <a:blip r:embed="rId2"/>
          <a:stretch>
            <a:fillRect/>
          </a:stretch>
        </p:blipFill>
        <p:spPr>
          <a:xfrm>
            <a:off x="2405062" y="947063"/>
            <a:ext cx="7547168" cy="5239195"/>
          </a:xfrm>
          <a:prstGeom prst="rect">
            <a:avLst/>
          </a:prstGeom>
        </p:spPr>
      </p:pic>
      <p:sp>
        <p:nvSpPr>
          <p:cNvPr id="5" name="Title 5">
            <a:extLst>
              <a:ext uri="{FF2B5EF4-FFF2-40B4-BE49-F238E27FC236}">
                <a16:creationId xmlns:a16="http://schemas.microsoft.com/office/drawing/2014/main" id="{3E650485-6910-47BF-BCE4-C7A8D55B1009}"/>
              </a:ext>
            </a:extLst>
          </p:cNvPr>
          <p:cNvSpPr txBox="1">
            <a:spLocks/>
          </p:cNvSpPr>
          <p:nvPr/>
        </p:nvSpPr>
        <p:spPr bwMode="auto">
          <a:xfrm>
            <a:off x="1033670" y="159025"/>
            <a:ext cx="10694504" cy="66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altLang="en-US" b="0" dirty="0"/>
              <a:t>Most Overvalued Metros near Seacoasts or Rocky Mountains </a:t>
            </a:r>
            <a:endParaRPr lang="en-US" b="0" dirty="0"/>
          </a:p>
        </p:txBody>
      </p:sp>
      <p:sp>
        <p:nvSpPr>
          <p:cNvPr id="6" name="Text Placeholder 2">
            <a:extLst>
              <a:ext uri="{FF2B5EF4-FFF2-40B4-BE49-F238E27FC236}">
                <a16:creationId xmlns:a16="http://schemas.microsoft.com/office/drawing/2014/main" id="{75AF9094-D23D-4C8D-A7E5-FDD25ECFD39B}"/>
              </a:ext>
            </a:extLst>
          </p:cNvPr>
          <p:cNvSpPr txBox="1">
            <a:spLocks/>
          </p:cNvSpPr>
          <p:nvPr/>
        </p:nvSpPr>
        <p:spPr>
          <a:xfrm>
            <a:off x="4034353" y="959620"/>
            <a:ext cx="5276413" cy="372595"/>
          </a:xfrm>
          <a:prstGeom prst="rect">
            <a:avLst/>
          </a:prstGeom>
        </p:spPr>
        <p:txBody>
          <a:bodyPr>
            <a:no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buClr>
                <a:srgbClr val="0AA0C6"/>
              </a:buClr>
            </a:pPr>
            <a:r>
              <a:rPr lang="en-US" altLang="en-US" kern="0" dirty="0">
                <a:latin typeface="Century Gothic" panose="020B0502020202020204" pitchFamily="34" charset="0"/>
                <a:cs typeface="+mn-cs"/>
              </a:rPr>
              <a:t>CoreLogic Market Conditions Indicator (MCI)</a:t>
            </a: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9585B715-8B06-47EE-B284-042E95423F7E}"/>
              </a:ext>
            </a:extLst>
          </p:cNvPr>
          <p:cNvSpPr txBox="1"/>
          <p:nvPr/>
        </p:nvSpPr>
        <p:spPr>
          <a:xfrm>
            <a:off x="1524000" y="6059024"/>
            <a:ext cx="9144000" cy="246221"/>
          </a:xfrm>
          <a:prstGeom prst="rect">
            <a:avLst/>
          </a:prstGeom>
          <a:noFill/>
        </p:spPr>
        <p:txBody>
          <a:bodyPr wrap="square" rtlCol="0">
            <a:spAutoFit/>
          </a:bodyPr>
          <a:lstStyle/>
          <a:p>
            <a:r>
              <a:rPr lang="en-US" sz="1000" dirty="0">
                <a:latin typeface="Century Gothic" panose="020B0502020202020204" pitchFamily="34" charset="0"/>
              </a:rPr>
              <a:t>Source: CoreLogic MCI for 392 metropolitan areas; area is Undervalued/Normal/Overvalued if HPI is below/within/above 10% of fundamental HPI</a:t>
            </a:r>
          </a:p>
        </p:txBody>
      </p:sp>
      <p:sp>
        <p:nvSpPr>
          <p:cNvPr id="8" name="Slide Number Placeholder 2">
            <a:extLst>
              <a:ext uri="{FF2B5EF4-FFF2-40B4-BE49-F238E27FC236}">
                <a16:creationId xmlns:a16="http://schemas.microsoft.com/office/drawing/2014/main" id="{45DC343B-5BD5-44DF-9CC7-67B147E1E0E4}"/>
              </a:ext>
            </a:extLst>
          </p:cNvPr>
          <p:cNvSpPr>
            <a:spLocks noGrp="1"/>
          </p:cNvSpPr>
          <p:nvPr>
            <p:ph type="sldNum" sz="quarter" idx="4"/>
          </p:nvPr>
        </p:nvSpPr>
        <p:spPr>
          <a:xfrm>
            <a:off x="11633200" y="6423213"/>
            <a:ext cx="508000" cy="380998"/>
          </a:xfrm>
        </p:spPr>
        <p:txBody>
          <a:bodyPr/>
          <a:lstStyle/>
          <a:p>
            <a:pPr>
              <a:defRPr/>
            </a:pPr>
            <a:fld id="{6D89E75D-4F18-41C4-8550-92ADAD8A39F0}" type="slidenum">
              <a:rPr lang="en-US" smtClean="0"/>
              <a:pPr>
                <a:defRPr/>
              </a:pPr>
              <a:t>12</a:t>
            </a:fld>
            <a:endParaRPr lang="en-US" dirty="0"/>
          </a:p>
        </p:txBody>
      </p:sp>
    </p:spTree>
    <p:extLst>
      <p:ext uri="{BB962C8B-B14F-4D97-AF65-F5344CB8AC3E}">
        <p14:creationId xmlns:p14="http://schemas.microsoft.com/office/powerpoint/2010/main" val="327970428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1A0D4CE-13D9-4EDE-8B10-9CD0579DD179}"/>
              </a:ext>
            </a:extLst>
          </p:cNvPr>
          <p:cNvGraphicFramePr>
            <a:graphicFrameLocks noGrp="1"/>
          </p:cNvGraphicFramePr>
          <p:nvPr>
            <p:ph idx="1"/>
            <p:extLst/>
          </p:nvPr>
        </p:nvGraphicFramePr>
        <p:xfrm>
          <a:off x="1903734" y="1018355"/>
          <a:ext cx="8307067" cy="4900840"/>
        </p:xfrm>
        <a:graphic>
          <a:graphicData uri="http://schemas.openxmlformats.org/drawingml/2006/table">
            <a:tbl>
              <a:tblPr firstRow="1" bandRow="1">
                <a:tableStyleId>{F5AB1C69-6EDB-4FF4-983F-18BD219EF322}</a:tableStyleId>
              </a:tblPr>
              <a:tblGrid>
                <a:gridCol w="2154641">
                  <a:extLst>
                    <a:ext uri="{9D8B030D-6E8A-4147-A177-3AD203B41FA5}">
                      <a16:colId xmlns:a16="http://schemas.microsoft.com/office/drawing/2014/main" val="1531450252"/>
                    </a:ext>
                  </a:extLst>
                </a:gridCol>
                <a:gridCol w="1893053">
                  <a:extLst>
                    <a:ext uri="{9D8B030D-6E8A-4147-A177-3AD203B41FA5}">
                      <a16:colId xmlns:a16="http://schemas.microsoft.com/office/drawing/2014/main" val="2166179929"/>
                    </a:ext>
                  </a:extLst>
                </a:gridCol>
                <a:gridCol w="2285186">
                  <a:extLst>
                    <a:ext uri="{9D8B030D-6E8A-4147-A177-3AD203B41FA5}">
                      <a16:colId xmlns:a16="http://schemas.microsoft.com/office/drawing/2014/main" val="2161446758"/>
                    </a:ext>
                  </a:extLst>
                </a:gridCol>
                <a:gridCol w="1974187">
                  <a:extLst>
                    <a:ext uri="{9D8B030D-6E8A-4147-A177-3AD203B41FA5}">
                      <a16:colId xmlns:a16="http://schemas.microsoft.com/office/drawing/2014/main" val="1622974479"/>
                    </a:ext>
                  </a:extLst>
                </a:gridCol>
              </a:tblGrid>
              <a:tr h="740320">
                <a:tc>
                  <a:txBody>
                    <a:bodyPr/>
                    <a:lstStyle/>
                    <a:p>
                      <a:endParaRPr lang="en-US" sz="1400" dirty="0"/>
                    </a:p>
                    <a:p>
                      <a:endParaRPr lang="en-US" sz="1400" dirty="0"/>
                    </a:p>
                    <a:p>
                      <a:r>
                        <a:rPr lang="en-US" sz="1400" dirty="0"/>
                        <a:t>Metro Area</a:t>
                      </a:r>
                    </a:p>
                  </a:txBody>
                  <a:tcPr/>
                </a:tc>
                <a:tc>
                  <a:txBody>
                    <a:bodyPr/>
                    <a:lstStyle/>
                    <a:p>
                      <a:pPr algn="ctr"/>
                      <a:endParaRPr lang="en-US" sz="1400" dirty="0"/>
                    </a:p>
                    <a:p>
                      <a:pPr algn="ctr"/>
                      <a:r>
                        <a:rPr lang="en-US" sz="1400" dirty="0"/>
                        <a:t>Market Conditions Indicator: 2018Q3</a:t>
                      </a:r>
                    </a:p>
                  </a:txBody>
                  <a:tcPr/>
                </a:tc>
                <a:tc>
                  <a:txBody>
                    <a:bodyPr/>
                    <a:lstStyle/>
                    <a:p>
                      <a:pPr algn="ctr"/>
                      <a:r>
                        <a:rPr lang="en-US" sz="1400" dirty="0"/>
                        <a:t>Price-to-Rent: Growth 2001Q1 to 2018Q1 Above or Below 65%</a:t>
                      </a:r>
                    </a:p>
                  </a:txBody>
                  <a:tcPr/>
                </a:tc>
                <a:tc>
                  <a:txBody>
                    <a:bodyPr/>
                    <a:lstStyle/>
                    <a:p>
                      <a:pPr algn="ctr"/>
                      <a:r>
                        <a:rPr lang="en-US" sz="1400" dirty="0"/>
                        <a:t>Payment-to-Rent: Growth 2001Q1 to 2018Q1</a:t>
                      </a:r>
                    </a:p>
                  </a:txBody>
                  <a:tcPr/>
                </a:tc>
                <a:extLst>
                  <a:ext uri="{0D108BD9-81ED-4DB2-BD59-A6C34878D82A}">
                    <a16:rowId xmlns:a16="http://schemas.microsoft.com/office/drawing/2014/main" val="1315443772"/>
                  </a:ext>
                </a:extLst>
              </a:tr>
              <a:tr h="320040">
                <a:tc>
                  <a:txBody>
                    <a:bodyPr/>
                    <a:lstStyle/>
                    <a:p>
                      <a:pPr algn="ctr" fontAlgn="b"/>
                      <a:r>
                        <a:rPr lang="en-US" sz="1600" b="0" i="0" u="none" strike="noStrike" dirty="0">
                          <a:solidFill>
                            <a:srgbClr val="000000"/>
                          </a:solidFill>
                          <a:effectLst/>
                          <a:latin typeface="+mn-lt"/>
                        </a:rPr>
                        <a:t>Los Angeles, CA</a:t>
                      </a:r>
                    </a:p>
                  </a:txBody>
                  <a:tcPr marL="9525" marR="9525" marT="9525" marB="0" anchor="b"/>
                </a:tc>
                <a:tc>
                  <a:txBody>
                    <a:bodyPr/>
                    <a:lstStyle/>
                    <a:p>
                      <a:pPr algn="ctr" fontAlgn="b"/>
                      <a:r>
                        <a:rPr lang="en-US" sz="1600" b="0" i="0" u="none" strike="noStrike" dirty="0">
                          <a:solidFill>
                            <a:srgbClr val="000000"/>
                          </a:solidFill>
                          <a:effectLst/>
                          <a:latin typeface="+mn-lt"/>
                        </a:rPr>
                        <a:t>Overvalued</a:t>
                      </a:r>
                    </a:p>
                  </a:txBody>
                  <a:tcPr marL="9525" marR="9525" marT="9525" marB="0" anchor="b"/>
                </a:tc>
                <a:tc>
                  <a:txBody>
                    <a:bodyPr/>
                    <a:lstStyle/>
                    <a:p>
                      <a:pPr algn="ctr" fontAlgn="b"/>
                      <a:r>
                        <a:rPr lang="en-US" sz="1600" b="0" i="0" u="none" strike="noStrike" dirty="0">
                          <a:solidFill>
                            <a:srgbClr val="000000"/>
                          </a:solidFill>
                          <a:effectLst/>
                          <a:latin typeface="+mn-lt"/>
                        </a:rPr>
                        <a:t>Above</a:t>
                      </a:r>
                    </a:p>
                  </a:txBody>
                  <a:tcPr marL="9525" marR="9525" marT="9525" marB="0" anchor="b"/>
                </a:tc>
                <a:tc>
                  <a:txBody>
                    <a:bodyPr/>
                    <a:lstStyle/>
                    <a:p>
                      <a:pPr algn="ctr" fontAlgn="b"/>
                      <a:r>
                        <a:rPr lang="en-US" sz="1600" b="0" i="0" u="none" strike="noStrike">
                          <a:solidFill>
                            <a:srgbClr val="000000"/>
                          </a:solidFill>
                          <a:effectLst/>
                          <a:latin typeface="+mn-lt"/>
                        </a:rPr>
                        <a:t>33%</a:t>
                      </a:r>
                    </a:p>
                  </a:txBody>
                  <a:tcPr marL="9525" marR="9525" marT="9525" marB="0" anchor="b"/>
                </a:tc>
                <a:extLst>
                  <a:ext uri="{0D108BD9-81ED-4DB2-BD59-A6C34878D82A}">
                    <a16:rowId xmlns:a16="http://schemas.microsoft.com/office/drawing/2014/main" val="2110515258"/>
                  </a:ext>
                </a:extLst>
              </a:tr>
              <a:tr h="320040">
                <a:tc>
                  <a:txBody>
                    <a:bodyPr/>
                    <a:lstStyle/>
                    <a:p>
                      <a:pPr algn="ctr" fontAlgn="b"/>
                      <a:r>
                        <a:rPr lang="en-US" sz="1600" b="0" i="0" u="none" strike="noStrike" dirty="0">
                          <a:solidFill>
                            <a:srgbClr val="000000"/>
                          </a:solidFill>
                          <a:effectLst/>
                          <a:latin typeface="+mn-lt"/>
                        </a:rPr>
                        <a:t>West Palm Beach, FL</a:t>
                      </a:r>
                    </a:p>
                  </a:txBody>
                  <a:tcPr marL="9525" marR="9525" marT="9525" marB="0" anchor="b"/>
                </a:tc>
                <a:tc>
                  <a:txBody>
                    <a:bodyPr/>
                    <a:lstStyle/>
                    <a:p>
                      <a:pPr algn="ctr" fontAlgn="b"/>
                      <a:r>
                        <a:rPr lang="en-US" sz="1600" b="0" i="0" u="none" strike="noStrike" dirty="0">
                          <a:solidFill>
                            <a:srgbClr val="000000"/>
                          </a:solidFill>
                          <a:effectLst/>
                          <a:latin typeface="+mn-lt"/>
                        </a:rPr>
                        <a:t>Overvalued</a:t>
                      </a:r>
                    </a:p>
                  </a:txBody>
                  <a:tcPr marL="9525" marR="9525" marT="9525" marB="0" anchor="b"/>
                </a:tc>
                <a:tc>
                  <a:txBody>
                    <a:bodyPr/>
                    <a:lstStyle/>
                    <a:p>
                      <a:pPr algn="ctr" fontAlgn="b"/>
                      <a:r>
                        <a:rPr lang="en-US" sz="1600" b="0" i="0" u="none" strike="noStrike" dirty="0">
                          <a:solidFill>
                            <a:srgbClr val="000000"/>
                          </a:solidFill>
                          <a:effectLst/>
                          <a:latin typeface="+mn-lt"/>
                        </a:rPr>
                        <a:t>Above</a:t>
                      </a:r>
                    </a:p>
                  </a:txBody>
                  <a:tcPr marL="9525" marR="9525" marT="9525" marB="0" anchor="b"/>
                </a:tc>
                <a:tc>
                  <a:txBody>
                    <a:bodyPr/>
                    <a:lstStyle/>
                    <a:p>
                      <a:pPr algn="ctr" fontAlgn="b"/>
                      <a:r>
                        <a:rPr lang="en-US" sz="1600" b="0" i="0" u="none" strike="noStrike">
                          <a:solidFill>
                            <a:srgbClr val="000000"/>
                          </a:solidFill>
                          <a:effectLst/>
                          <a:latin typeface="+mn-lt"/>
                        </a:rPr>
                        <a:t>14%</a:t>
                      </a:r>
                    </a:p>
                  </a:txBody>
                  <a:tcPr marL="9525" marR="9525" marT="9525" marB="0" anchor="b"/>
                </a:tc>
                <a:extLst>
                  <a:ext uri="{0D108BD9-81ED-4DB2-BD59-A6C34878D82A}">
                    <a16:rowId xmlns:a16="http://schemas.microsoft.com/office/drawing/2014/main" val="37867122"/>
                  </a:ext>
                </a:extLst>
              </a:tr>
              <a:tr h="320040">
                <a:tc>
                  <a:txBody>
                    <a:bodyPr/>
                    <a:lstStyle/>
                    <a:p>
                      <a:pPr algn="ctr" fontAlgn="b"/>
                      <a:r>
                        <a:rPr lang="en-US" sz="1600" b="0" i="0" u="none" strike="noStrike">
                          <a:solidFill>
                            <a:srgbClr val="000000"/>
                          </a:solidFill>
                          <a:effectLst/>
                          <a:latin typeface="+mn-lt"/>
                        </a:rPr>
                        <a:t>New York, NY</a:t>
                      </a:r>
                    </a:p>
                  </a:txBody>
                  <a:tcPr marL="9525" marR="9525" marT="9525" marB="0" anchor="b"/>
                </a:tc>
                <a:tc>
                  <a:txBody>
                    <a:bodyPr/>
                    <a:lstStyle/>
                    <a:p>
                      <a:pPr algn="ctr" fontAlgn="b"/>
                      <a:r>
                        <a:rPr lang="en-US" sz="1600" b="0" i="0" u="none" strike="noStrike" dirty="0">
                          <a:solidFill>
                            <a:srgbClr val="000000"/>
                          </a:solidFill>
                          <a:effectLst/>
                          <a:latin typeface="+mn-lt"/>
                        </a:rPr>
                        <a:t>Overvalued</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a:solidFill>
                            <a:srgbClr val="000000"/>
                          </a:solidFill>
                          <a:effectLst/>
                          <a:latin typeface="+mn-lt"/>
                        </a:rPr>
                        <a:t>14%</a:t>
                      </a:r>
                    </a:p>
                  </a:txBody>
                  <a:tcPr marL="9525" marR="9525" marT="9525" marB="0" anchor="b"/>
                </a:tc>
                <a:extLst>
                  <a:ext uri="{0D108BD9-81ED-4DB2-BD59-A6C34878D82A}">
                    <a16:rowId xmlns:a16="http://schemas.microsoft.com/office/drawing/2014/main" val="3792450088"/>
                  </a:ext>
                </a:extLst>
              </a:tr>
              <a:tr h="320040">
                <a:tc>
                  <a:txBody>
                    <a:bodyPr/>
                    <a:lstStyle/>
                    <a:p>
                      <a:pPr algn="ctr" fontAlgn="b"/>
                      <a:r>
                        <a:rPr lang="en-US" sz="1600" b="0" i="0" u="none" strike="noStrike">
                          <a:solidFill>
                            <a:srgbClr val="000000"/>
                          </a:solidFill>
                          <a:effectLst/>
                          <a:latin typeface="+mn-lt"/>
                        </a:rPr>
                        <a:t>Seattle, WA</a:t>
                      </a:r>
                    </a:p>
                  </a:txBody>
                  <a:tcPr marL="9525" marR="9525" marT="9525" marB="0" anchor="b"/>
                </a:tc>
                <a:tc>
                  <a:txBody>
                    <a:bodyPr/>
                    <a:lstStyle/>
                    <a:p>
                      <a:pPr algn="ctr" fontAlgn="b"/>
                      <a:r>
                        <a:rPr lang="en-US" sz="1600" b="0" i="0" u="none" strike="noStrike" dirty="0">
                          <a:solidFill>
                            <a:srgbClr val="000000"/>
                          </a:solidFill>
                          <a:effectLst/>
                          <a:latin typeface="+mn-lt"/>
                        </a:rPr>
                        <a:t>Overvalued</a:t>
                      </a:r>
                    </a:p>
                  </a:txBody>
                  <a:tcPr marL="9525" marR="9525" marT="9525" marB="0" anchor="b"/>
                </a:tc>
                <a:tc>
                  <a:txBody>
                    <a:bodyPr/>
                    <a:lstStyle/>
                    <a:p>
                      <a:pPr algn="ctr" fontAlgn="b"/>
                      <a:r>
                        <a:rPr lang="en-US" sz="1600" b="0" i="0" u="none" strike="noStrike" dirty="0">
                          <a:solidFill>
                            <a:srgbClr val="000000"/>
                          </a:solidFill>
                          <a:effectLst/>
                          <a:latin typeface="+mn-lt"/>
                        </a:rPr>
                        <a:t>Above</a:t>
                      </a:r>
                    </a:p>
                  </a:txBody>
                  <a:tcPr marL="9525" marR="9525" marT="9525" marB="0" anchor="b"/>
                </a:tc>
                <a:tc>
                  <a:txBody>
                    <a:bodyPr/>
                    <a:lstStyle/>
                    <a:p>
                      <a:pPr algn="ctr" fontAlgn="b"/>
                      <a:r>
                        <a:rPr lang="en-US" sz="1600" b="0" i="0" u="none" strike="noStrike" dirty="0">
                          <a:solidFill>
                            <a:srgbClr val="000000"/>
                          </a:solidFill>
                          <a:effectLst/>
                          <a:latin typeface="+mn-lt"/>
                        </a:rPr>
                        <a:t>12%</a:t>
                      </a:r>
                    </a:p>
                  </a:txBody>
                  <a:tcPr marL="9525" marR="9525" marT="9525" marB="0" anchor="b"/>
                </a:tc>
                <a:extLst>
                  <a:ext uri="{0D108BD9-81ED-4DB2-BD59-A6C34878D82A}">
                    <a16:rowId xmlns:a16="http://schemas.microsoft.com/office/drawing/2014/main" val="3957097262"/>
                  </a:ext>
                </a:extLst>
              </a:tr>
              <a:tr h="320040">
                <a:tc>
                  <a:txBody>
                    <a:bodyPr/>
                    <a:lstStyle/>
                    <a:p>
                      <a:pPr algn="ctr" fontAlgn="b"/>
                      <a:r>
                        <a:rPr lang="en-US" sz="1600" b="0" i="0" u="none" strike="noStrike">
                          <a:solidFill>
                            <a:srgbClr val="000000"/>
                          </a:solidFill>
                          <a:effectLst/>
                          <a:latin typeface="+mn-lt"/>
                        </a:rPr>
                        <a:t>San Francisco, CA</a:t>
                      </a:r>
                    </a:p>
                  </a:txBody>
                  <a:tcPr marL="9525" marR="9525" marT="9525" marB="0" anchor="b"/>
                </a:tc>
                <a:tc>
                  <a:txBody>
                    <a:bodyPr/>
                    <a:lstStyle/>
                    <a:p>
                      <a:pPr algn="ctr" fontAlgn="b"/>
                      <a:r>
                        <a:rPr lang="en-US" sz="1600" b="0" i="0" u="none" strike="noStrike" dirty="0">
                          <a:solidFill>
                            <a:srgbClr val="000000"/>
                          </a:solidFill>
                          <a:effectLst/>
                          <a:latin typeface="+mn-lt"/>
                        </a:rPr>
                        <a:t>Normal</a:t>
                      </a:r>
                    </a:p>
                  </a:txBody>
                  <a:tcPr marL="9525" marR="9525" marT="9525" marB="0" anchor="b"/>
                </a:tc>
                <a:tc>
                  <a:txBody>
                    <a:bodyPr/>
                    <a:lstStyle/>
                    <a:p>
                      <a:pPr algn="ctr" fontAlgn="b"/>
                      <a:r>
                        <a:rPr lang="en-US" sz="1600" b="0" i="0" u="none" strike="noStrike" dirty="0">
                          <a:solidFill>
                            <a:srgbClr val="000000"/>
                          </a:solidFill>
                          <a:effectLst/>
                          <a:latin typeface="+mn-lt"/>
                        </a:rPr>
                        <a:t>Above</a:t>
                      </a:r>
                    </a:p>
                  </a:txBody>
                  <a:tcPr marL="9525" marR="9525" marT="9525" marB="0" anchor="b"/>
                </a:tc>
                <a:tc>
                  <a:txBody>
                    <a:bodyPr/>
                    <a:lstStyle/>
                    <a:p>
                      <a:pPr algn="ctr" fontAlgn="b"/>
                      <a:r>
                        <a:rPr lang="en-US" sz="1600" b="0" i="0" u="none" strike="noStrike" dirty="0">
                          <a:solidFill>
                            <a:srgbClr val="000000"/>
                          </a:solidFill>
                          <a:effectLst/>
                          <a:latin typeface="+mn-lt"/>
                        </a:rPr>
                        <a:t>12%</a:t>
                      </a:r>
                    </a:p>
                  </a:txBody>
                  <a:tcPr marL="9525" marR="9525" marT="9525" marB="0" anchor="b"/>
                </a:tc>
                <a:extLst>
                  <a:ext uri="{0D108BD9-81ED-4DB2-BD59-A6C34878D82A}">
                    <a16:rowId xmlns:a16="http://schemas.microsoft.com/office/drawing/2014/main" val="3323444617"/>
                  </a:ext>
                </a:extLst>
              </a:tr>
              <a:tr h="320040">
                <a:tc>
                  <a:txBody>
                    <a:bodyPr/>
                    <a:lstStyle/>
                    <a:p>
                      <a:pPr algn="ctr" fontAlgn="b"/>
                      <a:r>
                        <a:rPr lang="en-US" sz="1600" b="0" i="0" u="none" strike="noStrike">
                          <a:solidFill>
                            <a:srgbClr val="000000"/>
                          </a:solidFill>
                          <a:effectLst/>
                          <a:latin typeface="+mn-lt"/>
                        </a:rPr>
                        <a:t>Washington, DC</a:t>
                      </a:r>
                    </a:p>
                  </a:txBody>
                  <a:tcPr marL="9525" marR="9525" marT="9525" marB="0" anchor="b"/>
                </a:tc>
                <a:tc>
                  <a:txBody>
                    <a:bodyPr/>
                    <a:lstStyle/>
                    <a:p>
                      <a:pPr algn="ctr" fontAlgn="b"/>
                      <a:r>
                        <a:rPr lang="en-US" sz="1600" b="0" i="0" u="none" strike="noStrike" dirty="0">
                          <a:solidFill>
                            <a:srgbClr val="000000"/>
                          </a:solidFill>
                          <a:effectLst/>
                          <a:latin typeface="+mn-lt"/>
                        </a:rPr>
                        <a:t>Overvalued</a:t>
                      </a:r>
                    </a:p>
                  </a:txBody>
                  <a:tcPr marL="9525" marR="9525" marT="9525" marB="0" anchor="b"/>
                </a:tc>
                <a:tc>
                  <a:txBody>
                    <a:bodyPr/>
                    <a:lstStyle/>
                    <a:p>
                      <a:pPr algn="ctr" fontAlgn="b"/>
                      <a:r>
                        <a:rPr lang="en-US" sz="1600" b="0" i="0" u="none" strike="noStrike" dirty="0">
                          <a:solidFill>
                            <a:srgbClr val="000000"/>
                          </a:solidFill>
                          <a:effectLst/>
                          <a:latin typeface="+mn-lt"/>
                        </a:rPr>
                        <a:t>Above</a:t>
                      </a:r>
                    </a:p>
                  </a:txBody>
                  <a:tcPr marL="9525" marR="9525" marT="9525" marB="0" anchor="b"/>
                </a:tc>
                <a:tc>
                  <a:txBody>
                    <a:bodyPr/>
                    <a:lstStyle/>
                    <a:p>
                      <a:pPr algn="ctr" fontAlgn="b"/>
                      <a:r>
                        <a:rPr lang="en-US" sz="1600" b="0" i="0" u="none" strike="noStrike" dirty="0">
                          <a:solidFill>
                            <a:srgbClr val="000000"/>
                          </a:solidFill>
                          <a:effectLst/>
                          <a:latin typeface="+mn-lt"/>
                        </a:rPr>
                        <a:t>8%</a:t>
                      </a:r>
                    </a:p>
                  </a:txBody>
                  <a:tcPr marL="9525" marR="9525" marT="9525" marB="0" anchor="b"/>
                </a:tc>
                <a:extLst>
                  <a:ext uri="{0D108BD9-81ED-4DB2-BD59-A6C34878D82A}">
                    <a16:rowId xmlns:a16="http://schemas.microsoft.com/office/drawing/2014/main" val="4167627267"/>
                  </a:ext>
                </a:extLst>
              </a:tr>
              <a:tr h="320040">
                <a:tc>
                  <a:txBody>
                    <a:bodyPr/>
                    <a:lstStyle/>
                    <a:p>
                      <a:pPr algn="ctr" fontAlgn="b"/>
                      <a:r>
                        <a:rPr lang="en-US" sz="1600" b="0" i="0" u="none" strike="noStrike" dirty="0">
                          <a:solidFill>
                            <a:srgbClr val="000000"/>
                          </a:solidFill>
                          <a:effectLst/>
                          <a:latin typeface="+mn-lt"/>
                        </a:rPr>
                        <a:t>Raleigh, NC</a:t>
                      </a:r>
                    </a:p>
                  </a:txBody>
                  <a:tcPr marL="9525" marR="9525" marT="9525" marB="0" anchor="b"/>
                </a:tc>
                <a:tc>
                  <a:txBody>
                    <a:bodyPr/>
                    <a:lstStyle/>
                    <a:p>
                      <a:pPr algn="ctr" fontAlgn="b"/>
                      <a:r>
                        <a:rPr lang="en-US" sz="1600" b="0" i="0" u="none" strike="noStrike" dirty="0">
                          <a:solidFill>
                            <a:srgbClr val="000000"/>
                          </a:solidFill>
                          <a:effectLst/>
                          <a:latin typeface="+mn-lt"/>
                        </a:rPr>
                        <a:t>Normal</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1955447125"/>
                  </a:ext>
                </a:extLst>
              </a:tr>
              <a:tr h="320040">
                <a:tc>
                  <a:txBody>
                    <a:bodyPr/>
                    <a:lstStyle/>
                    <a:p>
                      <a:pPr algn="ctr" fontAlgn="b"/>
                      <a:r>
                        <a:rPr lang="en-US" sz="1600" b="0" i="0" u="none" strike="noStrike" dirty="0">
                          <a:solidFill>
                            <a:srgbClr val="000000"/>
                          </a:solidFill>
                          <a:effectLst/>
                          <a:latin typeface="+mn-lt"/>
                        </a:rPr>
                        <a:t>Tucson, AZ</a:t>
                      </a:r>
                    </a:p>
                  </a:txBody>
                  <a:tcPr marL="9525" marR="9525" marT="9525" marB="0" anchor="b"/>
                </a:tc>
                <a:tc>
                  <a:txBody>
                    <a:bodyPr/>
                    <a:lstStyle/>
                    <a:p>
                      <a:pPr algn="ctr" fontAlgn="b"/>
                      <a:r>
                        <a:rPr lang="en-US" sz="1600" b="0" i="0" u="none" strike="noStrike" dirty="0">
                          <a:solidFill>
                            <a:srgbClr val="000000"/>
                          </a:solidFill>
                          <a:effectLst/>
                          <a:latin typeface="+mn-lt"/>
                        </a:rPr>
                        <a:t>Normal</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-4%</a:t>
                      </a:r>
                    </a:p>
                  </a:txBody>
                  <a:tcPr marL="9525" marR="9525" marT="9525" marB="0" anchor="b"/>
                </a:tc>
                <a:extLst>
                  <a:ext uri="{0D108BD9-81ED-4DB2-BD59-A6C34878D82A}">
                    <a16:rowId xmlns:a16="http://schemas.microsoft.com/office/drawing/2014/main" val="4041268874"/>
                  </a:ext>
                </a:extLst>
              </a:tr>
              <a:tr h="320040">
                <a:tc>
                  <a:txBody>
                    <a:bodyPr/>
                    <a:lstStyle/>
                    <a:p>
                      <a:pPr algn="ctr" fontAlgn="b"/>
                      <a:r>
                        <a:rPr lang="en-US" sz="1600" b="0" i="0" u="none" strike="noStrike" dirty="0">
                          <a:solidFill>
                            <a:srgbClr val="000000"/>
                          </a:solidFill>
                          <a:effectLst/>
                          <a:latin typeface="+mn-lt"/>
                        </a:rPr>
                        <a:t>St. Louis, MO-IL</a:t>
                      </a:r>
                    </a:p>
                  </a:txBody>
                  <a:tcPr marL="9525" marR="9525" marT="9525" marB="0" anchor="b"/>
                </a:tc>
                <a:tc>
                  <a:txBody>
                    <a:bodyPr/>
                    <a:lstStyle/>
                    <a:p>
                      <a:pPr algn="ctr" fontAlgn="b"/>
                      <a:r>
                        <a:rPr lang="en-US" sz="1600" b="0" i="0" u="none" strike="noStrike" dirty="0">
                          <a:solidFill>
                            <a:srgbClr val="000000"/>
                          </a:solidFill>
                          <a:effectLst/>
                          <a:latin typeface="+mn-lt"/>
                        </a:rPr>
                        <a:t>Undervalued</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-10%</a:t>
                      </a:r>
                    </a:p>
                  </a:txBody>
                  <a:tcPr marL="9525" marR="9525" marT="9525" marB="0" anchor="b"/>
                </a:tc>
                <a:extLst>
                  <a:ext uri="{0D108BD9-81ED-4DB2-BD59-A6C34878D82A}">
                    <a16:rowId xmlns:a16="http://schemas.microsoft.com/office/drawing/2014/main" val="2601492733"/>
                  </a:ext>
                </a:extLst>
              </a:tr>
              <a:tr h="320040">
                <a:tc>
                  <a:txBody>
                    <a:bodyPr/>
                    <a:lstStyle/>
                    <a:p>
                      <a:pPr algn="ctr" fontAlgn="b"/>
                      <a:r>
                        <a:rPr lang="en-US" sz="1600" b="0" i="0" u="none" strike="noStrike" dirty="0">
                          <a:solidFill>
                            <a:srgbClr val="000000"/>
                          </a:solidFill>
                          <a:effectLst/>
                          <a:latin typeface="+mn-lt"/>
                        </a:rPr>
                        <a:t>Houston, TX</a:t>
                      </a:r>
                    </a:p>
                  </a:txBody>
                  <a:tcPr marL="9525" marR="9525" marT="9525" marB="0" anchor="b"/>
                </a:tc>
                <a:tc>
                  <a:txBody>
                    <a:bodyPr/>
                    <a:lstStyle/>
                    <a:p>
                      <a:pPr algn="ctr" fontAlgn="b"/>
                      <a:r>
                        <a:rPr lang="en-US" sz="1600" b="0" i="0" u="none" strike="noStrike" dirty="0">
                          <a:solidFill>
                            <a:srgbClr val="000000"/>
                          </a:solidFill>
                          <a:effectLst/>
                          <a:latin typeface="+mn-lt"/>
                        </a:rPr>
                        <a:t>Overvalued</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-13%</a:t>
                      </a:r>
                    </a:p>
                  </a:txBody>
                  <a:tcPr marL="9525" marR="9525" marT="9525" marB="0" anchor="b"/>
                </a:tc>
                <a:extLst>
                  <a:ext uri="{0D108BD9-81ED-4DB2-BD59-A6C34878D82A}">
                    <a16:rowId xmlns:a16="http://schemas.microsoft.com/office/drawing/2014/main" val="3187830992"/>
                  </a:ext>
                </a:extLst>
              </a:tr>
              <a:tr h="320040">
                <a:tc>
                  <a:txBody>
                    <a:bodyPr/>
                    <a:lstStyle/>
                    <a:p>
                      <a:pPr algn="ctr" fontAlgn="b"/>
                      <a:r>
                        <a:rPr lang="en-US" sz="1600" b="0" i="0" u="none" strike="noStrike">
                          <a:solidFill>
                            <a:srgbClr val="000000"/>
                          </a:solidFill>
                          <a:effectLst/>
                          <a:latin typeface="+mn-lt"/>
                        </a:rPr>
                        <a:t>Virginia Beach, VA</a:t>
                      </a:r>
                    </a:p>
                  </a:txBody>
                  <a:tcPr marL="9525" marR="9525" marT="9525" marB="0" anchor="b"/>
                </a:tc>
                <a:tc>
                  <a:txBody>
                    <a:bodyPr/>
                    <a:lstStyle/>
                    <a:p>
                      <a:pPr algn="ctr" fontAlgn="b"/>
                      <a:r>
                        <a:rPr lang="en-US" sz="1600" b="0" i="0" u="none" strike="noStrike" dirty="0">
                          <a:solidFill>
                            <a:srgbClr val="000000"/>
                          </a:solidFill>
                          <a:effectLst/>
                          <a:latin typeface="+mn-lt"/>
                        </a:rPr>
                        <a:t>Normal</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-14%</a:t>
                      </a:r>
                    </a:p>
                  </a:txBody>
                  <a:tcPr marL="9525" marR="9525" marT="9525" marB="0" anchor="b"/>
                </a:tc>
                <a:extLst>
                  <a:ext uri="{0D108BD9-81ED-4DB2-BD59-A6C34878D82A}">
                    <a16:rowId xmlns:a16="http://schemas.microsoft.com/office/drawing/2014/main" val="1476699225"/>
                  </a:ext>
                </a:extLst>
              </a:tr>
              <a:tr h="320040">
                <a:tc>
                  <a:txBody>
                    <a:bodyPr/>
                    <a:lstStyle/>
                    <a:p>
                      <a:pPr algn="ctr" fontAlgn="b"/>
                      <a:r>
                        <a:rPr lang="en-US" sz="1600" b="0" i="0" u="none" strike="noStrike">
                          <a:solidFill>
                            <a:srgbClr val="000000"/>
                          </a:solidFill>
                          <a:effectLst/>
                          <a:latin typeface="+mn-lt"/>
                        </a:rPr>
                        <a:t>Trenton, NJ</a:t>
                      </a:r>
                    </a:p>
                  </a:txBody>
                  <a:tcPr marL="9525" marR="9525" marT="9525" marB="0" anchor="b"/>
                </a:tc>
                <a:tc>
                  <a:txBody>
                    <a:bodyPr/>
                    <a:lstStyle/>
                    <a:p>
                      <a:pPr algn="ctr" fontAlgn="b"/>
                      <a:r>
                        <a:rPr lang="en-US" sz="1600" b="0" i="0" u="none" strike="noStrike" dirty="0">
                          <a:solidFill>
                            <a:srgbClr val="000000"/>
                          </a:solidFill>
                          <a:effectLst/>
                          <a:latin typeface="+mn-lt"/>
                        </a:rPr>
                        <a:t>Normal</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-33%</a:t>
                      </a:r>
                    </a:p>
                  </a:txBody>
                  <a:tcPr marL="9525" marR="9525" marT="9525" marB="0" anchor="b"/>
                </a:tc>
                <a:extLst>
                  <a:ext uri="{0D108BD9-81ED-4DB2-BD59-A6C34878D82A}">
                    <a16:rowId xmlns:a16="http://schemas.microsoft.com/office/drawing/2014/main" val="2497911720"/>
                  </a:ext>
                </a:extLst>
              </a:tr>
              <a:tr h="320040">
                <a:tc>
                  <a:txBody>
                    <a:bodyPr/>
                    <a:lstStyle/>
                    <a:p>
                      <a:pPr algn="ctr" fontAlgn="b"/>
                      <a:r>
                        <a:rPr lang="en-US" sz="1600" b="0" i="0" u="none" strike="noStrike" dirty="0">
                          <a:solidFill>
                            <a:srgbClr val="000000"/>
                          </a:solidFill>
                          <a:effectLst/>
                          <a:latin typeface="+mn-lt"/>
                        </a:rPr>
                        <a:t>U.S.*</a:t>
                      </a:r>
                    </a:p>
                  </a:txBody>
                  <a:tcPr marL="9525" marR="9525" marT="9525" marB="0" anchor="b"/>
                </a:tc>
                <a:tc>
                  <a:txBody>
                    <a:bodyPr/>
                    <a:lstStyle/>
                    <a:p>
                      <a:pPr algn="ctr" fontAlgn="b"/>
                      <a:r>
                        <a:rPr lang="en-US" sz="1600" b="0" i="0" u="none" strike="noStrike" dirty="0">
                          <a:solidFill>
                            <a:srgbClr val="000000"/>
                          </a:solidFill>
                          <a:effectLst/>
                          <a:latin typeface="+mn-lt"/>
                        </a:rPr>
                        <a:t>Normal</a:t>
                      </a:r>
                    </a:p>
                  </a:txBody>
                  <a:tcPr marL="9525" marR="9525" marT="9525" marB="0" anchor="b"/>
                </a:tc>
                <a:tc>
                  <a:txBody>
                    <a:bodyPr/>
                    <a:lstStyle/>
                    <a:p>
                      <a:pPr algn="ctr" fontAlgn="b"/>
                      <a:r>
                        <a:rPr lang="en-US" sz="1600" b="0" i="0" u="none" strike="noStrike" dirty="0">
                          <a:solidFill>
                            <a:srgbClr val="000000"/>
                          </a:solidFill>
                          <a:effectLst/>
                          <a:latin typeface="+mn-lt"/>
                        </a:rPr>
                        <a:t>Below</a:t>
                      </a:r>
                    </a:p>
                  </a:txBody>
                  <a:tcPr marL="9525" marR="9525" marT="9525" marB="0" anchor="b"/>
                </a:tc>
                <a:tc>
                  <a:txBody>
                    <a:bodyPr/>
                    <a:lstStyle/>
                    <a:p>
                      <a:pPr algn="ctr" fontAlgn="b"/>
                      <a:r>
                        <a:rPr lang="en-US" sz="1600" b="0" i="0" u="none" strike="noStrike" dirty="0">
                          <a:solidFill>
                            <a:srgbClr val="000000"/>
                          </a:solidFill>
                          <a:effectLst/>
                          <a:latin typeface="+mn-lt"/>
                        </a:rPr>
                        <a:t>-15%</a:t>
                      </a:r>
                    </a:p>
                  </a:txBody>
                  <a:tcPr marL="9525" marR="9525" marT="9525" marB="0" anchor="b"/>
                </a:tc>
                <a:extLst>
                  <a:ext uri="{0D108BD9-81ED-4DB2-BD59-A6C34878D82A}">
                    <a16:rowId xmlns:a16="http://schemas.microsoft.com/office/drawing/2014/main" val="2996168707"/>
                  </a:ext>
                </a:extLst>
              </a:tr>
            </a:tbl>
          </a:graphicData>
        </a:graphic>
      </p:graphicFrame>
      <p:sp>
        <p:nvSpPr>
          <p:cNvPr id="4" name="Title 3">
            <a:extLst>
              <a:ext uri="{FF2B5EF4-FFF2-40B4-BE49-F238E27FC236}">
                <a16:creationId xmlns:a16="http://schemas.microsoft.com/office/drawing/2014/main" id="{0AE90DE7-C00A-4629-A242-BFBFEA80396D}"/>
              </a:ext>
            </a:extLst>
          </p:cNvPr>
          <p:cNvSpPr>
            <a:spLocks noGrp="1"/>
          </p:cNvSpPr>
          <p:nvPr>
            <p:ph type="title"/>
          </p:nvPr>
        </p:nvSpPr>
        <p:spPr>
          <a:xfrm>
            <a:off x="1678450" y="79512"/>
            <a:ext cx="8688067" cy="912916"/>
          </a:xfrm>
        </p:spPr>
        <p:txBody>
          <a:bodyPr/>
          <a:lstStyle/>
          <a:p>
            <a:pPr algn="ctr"/>
            <a:r>
              <a:rPr lang="en-US" sz="2800" dirty="0">
                <a:solidFill>
                  <a:schemeClr val="tx1"/>
                </a:solidFill>
              </a:rPr>
              <a:t>Bubbles?  Market Conditions Indicator, Price-to-Rent, and Payment-to-Rent Ratio, by Metro</a:t>
            </a:r>
          </a:p>
        </p:txBody>
      </p:sp>
      <p:sp>
        <p:nvSpPr>
          <p:cNvPr id="7" name="TextBox 6">
            <a:extLst>
              <a:ext uri="{FF2B5EF4-FFF2-40B4-BE49-F238E27FC236}">
                <a16:creationId xmlns:a16="http://schemas.microsoft.com/office/drawing/2014/main" id="{6245AA1E-9E46-4CF9-B454-9F06AD9CF59E}"/>
              </a:ext>
            </a:extLst>
          </p:cNvPr>
          <p:cNvSpPr txBox="1"/>
          <p:nvPr/>
        </p:nvSpPr>
        <p:spPr>
          <a:xfrm>
            <a:off x="1834291" y="5912394"/>
            <a:ext cx="7319628" cy="400110"/>
          </a:xfrm>
          <a:prstGeom prst="rect">
            <a:avLst/>
          </a:prstGeom>
          <a:noFill/>
        </p:spPr>
        <p:txBody>
          <a:bodyPr wrap="square" rtlCol="0">
            <a:spAutoFit/>
          </a:bodyPr>
          <a:lstStyle/>
          <a:p>
            <a:r>
              <a:rPr lang="en-US" sz="1000" dirty="0">
                <a:latin typeface="+mn-lt"/>
              </a:rPr>
              <a:t>* U.S. price-to-rent and payment-to-rent analysis begins 2004Q1</a:t>
            </a:r>
          </a:p>
          <a:p>
            <a:r>
              <a:rPr lang="en-US" sz="1000" dirty="0">
                <a:latin typeface="+mn-lt"/>
              </a:rPr>
              <a:t>Source: CoreLogic MCI, HPI, median sales price and Single-Family Rent Index, Freddie Mac PMMS for 30-year FRM</a:t>
            </a:r>
          </a:p>
        </p:txBody>
      </p:sp>
      <p:sp>
        <p:nvSpPr>
          <p:cNvPr id="5" name="Slide Number Placeholder 2">
            <a:extLst>
              <a:ext uri="{FF2B5EF4-FFF2-40B4-BE49-F238E27FC236}">
                <a16:creationId xmlns:a16="http://schemas.microsoft.com/office/drawing/2014/main" id="{891A00FF-7261-4FA9-9E1B-06CBDF881D33}"/>
              </a:ext>
            </a:extLst>
          </p:cNvPr>
          <p:cNvSpPr>
            <a:spLocks noGrp="1"/>
          </p:cNvSpPr>
          <p:nvPr>
            <p:ph type="sldNum" sz="quarter" idx="4"/>
          </p:nvPr>
        </p:nvSpPr>
        <p:spPr>
          <a:xfrm>
            <a:off x="11684000" y="6435274"/>
            <a:ext cx="508000" cy="380998"/>
          </a:xfrm>
        </p:spPr>
        <p:txBody>
          <a:bodyPr/>
          <a:lstStyle/>
          <a:p>
            <a:pPr>
              <a:defRPr/>
            </a:pPr>
            <a:fld id="{6D89E75D-4F18-41C4-8550-92ADAD8A39F0}" type="slidenum">
              <a:rPr lang="en-US" sz="900" b="0" smtClean="0">
                <a:solidFill>
                  <a:schemeClr val="tx1"/>
                </a:solidFill>
              </a:rPr>
              <a:pPr>
                <a:defRPr/>
              </a:pPr>
              <a:t>13</a:t>
            </a:fld>
            <a:endParaRPr lang="en-US" sz="900" b="0" dirty="0">
              <a:solidFill>
                <a:schemeClr val="tx1"/>
              </a:solidFill>
            </a:endParaRPr>
          </a:p>
        </p:txBody>
      </p:sp>
    </p:spTree>
    <p:extLst>
      <p:ext uri="{BB962C8B-B14F-4D97-AF65-F5344CB8AC3E}">
        <p14:creationId xmlns:p14="http://schemas.microsoft.com/office/powerpoint/2010/main" val="261311386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35A9-4083-4CF6-9076-30BB8285F934}"/>
              </a:ext>
            </a:extLst>
          </p:cNvPr>
          <p:cNvSpPr>
            <a:spLocks noGrp="1"/>
          </p:cNvSpPr>
          <p:nvPr>
            <p:ph type="title"/>
          </p:nvPr>
        </p:nvSpPr>
        <p:spPr>
          <a:xfrm>
            <a:off x="2252051" y="235795"/>
            <a:ext cx="8710266" cy="571500"/>
          </a:xfrm>
        </p:spPr>
        <p:txBody>
          <a:bodyPr/>
          <a:lstStyle/>
          <a:p>
            <a:r>
              <a:rPr lang="en-US" b="0" dirty="0"/>
              <a:t>Average Equity Gain per Homeowner</a:t>
            </a:r>
          </a:p>
        </p:txBody>
      </p:sp>
      <p:sp>
        <p:nvSpPr>
          <p:cNvPr id="4" name="Text Placeholder 3">
            <a:extLst>
              <a:ext uri="{FF2B5EF4-FFF2-40B4-BE49-F238E27FC236}">
                <a16:creationId xmlns:a16="http://schemas.microsoft.com/office/drawing/2014/main" id="{2256AF0A-818A-4503-905E-A45133614F92}"/>
              </a:ext>
            </a:extLst>
          </p:cNvPr>
          <p:cNvSpPr>
            <a:spLocks noGrp="1"/>
          </p:cNvSpPr>
          <p:nvPr>
            <p:ph type="body" sz="quarter" idx="10"/>
          </p:nvPr>
        </p:nvSpPr>
        <p:spPr>
          <a:xfrm>
            <a:off x="2113392" y="832761"/>
            <a:ext cx="9469008" cy="454934"/>
          </a:xfrm>
        </p:spPr>
        <p:txBody>
          <a:bodyPr/>
          <a:lstStyle/>
          <a:p>
            <a:r>
              <a:rPr lang="en-US" sz="2000" kern="1200" dirty="0">
                <a:latin typeface="Century Gothic" panose="020B0502020202020204" pitchFamily="34" charset="0"/>
                <a:cs typeface="Arial" charset="0"/>
              </a:rPr>
              <a:t>U.S.: $9,700 per home (December 2017 to December 2018)</a:t>
            </a:r>
          </a:p>
        </p:txBody>
      </p:sp>
      <p:sp>
        <p:nvSpPr>
          <p:cNvPr id="5" name="Slide Number Placeholder 4">
            <a:extLst>
              <a:ext uri="{FF2B5EF4-FFF2-40B4-BE49-F238E27FC236}">
                <a16:creationId xmlns:a16="http://schemas.microsoft.com/office/drawing/2014/main" id="{1164708E-B780-4F2C-9DDE-ACA904601C9F}"/>
              </a:ext>
            </a:extLst>
          </p:cNvPr>
          <p:cNvSpPr>
            <a:spLocks noGrp="1"/>
          </p:cNvSpPr>
          <p:nvPr>
            <p:ph type="sldNum" sz="quarter" idx="4"/>
          </p:nvPr>
        </p:nvSpPr>
        <p:spPr/>
        <p:txBody>
          <a:bodyPr/>
          <a:lstStyle/>
          <a:p>
            <a:pPr>
              <a:defRPr/>
            </a:pPr>
            <a:fld id="{6D89E75D-4F18-41C4-8550-92ADAD8A39F0}" type="slidenum">
              <a:rPr lang="en-US" sz="900" smtClean="0">
                <a:solidFill>
                  <a:schemeClr val="tx1"/>
                </a:solidFill>
              </a:rPr>
              <a:pPr>
                <a:defRPr/>
              </a:pPr>
              <a:t>14</a:t>
            </a:fld>
            <a:endParaRPr lang="en-US" sz="900" dirty="0">
              <a:solidFill>
                <a:schemeClr val="tx1"/>
              </a:solidFill>
            </a:endParaRPr>
          </a:p>
        </p:txBody>
      </p:sp>
      <p:sp>
        <p:nvSpPr>
          <p:cNvPr id="9" name="TextBox 8">
            <a:extLst>
              <a:ext uri="{FF2B5EF4-FFF2-40B4-BE49-F238E27FC236}">
                <a16:creationId xmlns:a16="http://schemas.microsoft.com/office/drawing/2014/main" id="{8071144C-C81B-4785-A4FE-083B3065189F}"/>
              </a:ext>
            </a:extLst>
          </p:cNvPr>
          <p:cNvSpPr txBox="1"/>
          <p:nvPr/>
        </p:nvSpPr>
        <p:spPr>
          <a:xfrm>
            <a:off x="9482673" y="6062154"/>
            <a:ext cx="2720617" cy="246221"/>
          </a:xfrm>
          <a:prstGeom prst="rect">
            <a:avLst/>
          </a:prstGeom>
          <a:noFill/>
        </p:spPr>
        <p:txBody>
          <a:bodyPr wrap="none" rtlCol="0">
            <a:spAutoFit/>
          </a:bodyPr>
          <a:lstStyle/>
          <a:p>
            <a:r>
              <a:rPr lang="en-US" sz="1000" dirty="0"/>
              <a:t>Source: CoreLogic Equity Report for 2018Q4</a:t>
            </a:r>
          </a:p>
        </p:txBody>
      </p:sp>
      <p:pic>
        <p:nvPicPr>
          <p:cNvPr id="8" name="Picture 7">
            <a:extLst>
              <a:ext uri="{FF2B5EF4-FFF2-40B4-BE49-F238E27FC236}">
                <a16:creationId xmlns:a16="http://schemas.microsoft.com/office/drawing/2014/main" id="{D377A651-66D7-4D54-949C-25C849995650}"/>
              </a:ext>
            </a:extLst>
          </p:cNvPr>
          <p:cNvPicPr>
            <a:picLocks noChangeAspect="1"/>
          </p:cNvPicPr>
          <p:nvPr/>
        </p:nvPicPr>
        <p:blipFill>
          <a:blip r:embed="rId2"/>
          <a:stretch>
            <a:fillRect/>
          </a:stretch>
        </p:blipFill>
        <p:spPr>
          <a:xfrm>
            <a:off x="9587614" y="3429000"/>
            <a:ext cx="1981437" cy="2509157"/>
          </a:xfrm>
          <a:prstGeom prst="rect">
            <a:avLst/>
          </a:prstGeom>
        </p:spPr>
      </p:pic>
      <p:sp>
        <p:nvSpPr>
          <p:cNvPr id="7" name="TextBox 6">
            <a:extLst>
              <a:ext uri="{FF2B5EF4-FFF2-40B4-BE49-F238E27FC236}">
                <a16:creationId xmlns:a16="http://schemas.microsoft.com/office/drawing/2014/main" id="{C15A8E09-765F-4A92-AE50-F7DE07A1B742}"/>
              </a:ext>
            </a:extLst>
          </p:cNvPr>
          <p:cNvSpPr txBox="1"/>
          <p:nvPr/>
        </p:nvSpPr>
        <p:spPr>
          <a:xfrm>
            <a:off x="9587322" y="3571129"/>
            <a:ext cx="961982" cy="276999"/>
          </a:xfrm>
          <a:prstGeom prst="rect">
            <a:avLst/>
          </a:prstGeom>
          <a:solidFill>
            <a:schemeClr val="bg1">
              <a:lumMod val="85000"/>
            </a:schemeClr>
          </a:solidFill>
        </p:spPr>
        <p:txBody>
          <a:bodyPr wrap="square" rtlCol="0">
            <a:spAutoFit/>
          </a:bodyPr>
          <a:lstStyle/>
          <a:p>
            <a:r>
              <a:rPr lang="en-US" sz="1200" b="1" dirty="0">
                <a:latin typeface="+mn-lt"/>
              </a:rPr>
              <a:t>Q4 2018</a:t>
            </a:r>
          </a:p>
        </p:txBody>
      </p:sp>
      <p:pic>
        <p:nvPicPr>
          <p:cNvPr id="6" name="Picture 5">
            <a:extLst>
              <a:ext uri="{FF2B5EF4-FFF2-40B4-BE49-F238E27FC236}">
                <a16:creationId xmlns:a16="http://schemas.microsoft.com/office/drawing/2014/main" id="{BB25FE3D-8486-4F72-B06C-0B6F742B6744}"/>
              </a:ext>
            </a:extLst>
          </p:cNvPr>
          <p:cNvPicPr>
            <a:picLocks noChangeAspect="1"/>
          </p:cNvPicPr>
          <p:nvPr/>
        </p:nvPicPr>
        <p:blipFill>
          <a:blip r:embed="rId3"/>
          <a:stretch>
            <a:fillRect/>
          </a:stretch>
        </p:blipFill>
        <p:spPr>
          <a:xfrm>
            <a:off x="1640362" y="1196833"/>
            <a:ext cx="7929564" cy="5082513"/>
          </a:xfrm>
          <a:prstGeom prst="rect">
            <a:avLst/>
          </a:prstGeom>
        </p:spPr>
      </p:pic>
      <p:pic>
        <p:nvPicPr>
          <p:cNvPr id="10" name="Picture 9">
            <a:extLst>
              <a:ext uri="{FF2B5EF4-FFF2-40B4-BE49-F238E27FC236}">
                <a16:creationId xmlns:a16="http://schemas.microsoft.com/office/drawing/2014/main" id="{9E176014-49A2-4AD4-BC45-A5AF1CAE01A3}"/>
              </a:ext>
            </a:extLst>
          </p:cNvPr>
          <p:cNvPicPr>
            <a:picLocks noChangeAspect="1"/>
          </p:cNvPicPr>
          <p:nvPr/>
        </p:nvPicPr>
        <p:blipFill>
          <a:blip r:embed="rId4"/>
          <a:stretch>
            <a:fillRect/>
          </a:stretch>
        </p:blipFill>
        <p:spPr>
          <a:xfrm>
            <a:off x="7628245" y="5486985"/>
            <a:ext cx="1940970" cy="792563"/>
          </a:xfrm>
          <a:prstGeom prst="rect">
            <a:avLst/>
          </a:prstGeom>
        </p:spPr>
      </p:pic>
    </p:spTree>
    <p:extLst>
      <p:ext uri="{BB962C8B-B14F-4D97-AF65-F5344CB8AC3E}">
        <p14:creationId xmlns:p14="http://schemas.microsoft.com/office/powerpoint/2010/main" val="287336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384" y="253413"/>
            <a:ext cx="8789240" cy="533988"/>
          </a:xfrm>
        </p:spPr>
        <p:txBody>
          <a:bodyPr/>
          <a:lstStyle/>
          <a:p>
            <a:pPr algn="ctr"/>
            <a:br>
              <a:rPr lang="en-US" dirty="0"/>
            </a:br>
            <a:r>
              <a:rPr lang="en-US" dirty="0"/>
              <a:t>Americans Are Keeping Their Homes Longer</a:t>
            </a:r>
          </a:p>
        </p:txBody>
      </p:sp>
      <p:graphicFrame>
        <p:nvGraphicFramePr>
          <p:cNvPr id="5" name="Chart 4"/>
          <p:cNvGraphicFramePr/>
          <p:nvPr>
            <p:extLst/>
          </p:nvPr>
        </p:nvGraphicFramePr>
        <p:xfrm>
          <a:off x="1754253" y="1508469"/>
          <a:ext cx="7694547" cy="442468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87328" y="5915731"/>
            <a:ext cx="8038805" cy="400110"/>
          </a:xfrm>
          <a:prstGeom prst="rect">
            <a:avLst/>
          </a:prstGeom>
          <a:noFill/>
        </p:spPr>
        <p:txBody>
          <a:bodyPr wrap="square" rtlCol="0">
            <a:spAutoFit/>
          </a:bodyPr>
          <a:lstStyle/>
          <a:p>
            <a:r>
              <a:rPr lang="en-US" sz="1000" dirty="0">
                <a:solidFill>
                  <a:schemeClr val="tx2"/>
                </a:solidFill>
                <a:latin typeface="+mn-lt"/>
              </a:rPr>
              <a:t>Source: American Housing Survey for the United States, various years (difference between survey year and median year owner-occupant moved into unit), CoreLogic public records for United States (length of time between recorded sales on same home).</a:t>
            </a:r>
          </a:p>
        </p:txBody>
      </p:sp>
      <p:sp>
        <p:nvSpPr>
          <p:cNvPr id="4" name="TextBox 3"/>
          <p:cNvSpPr txBox="1"/>
          <p:nvPr/>
        </p:nvSpPr>
        <p:spPr>
          <a:xfrm>
            <a:off x="9443834" y="3428152"/>
            <a:ext cx="993913" cy="646331"/>
          </a:xfrm>
          <a:prstGeom prst="rect">
            <a:avLst/>
          </a:prstGeom>
          <a:noFill/>
        </p:spPr>
        <p:txBody>
          <a:bodyPr wrap="square" rtlCol="0">
            <a:spAutoFit/>
          </a:bodyPr>
          <a:lstStyle/>
          <a:p>
            <a:pPr algn="ctr"/>
            <a:r>
              <a:rPr lang="en-US" b="1" dirty="0">
                <a:solidFill>
                  <a:schemeClr val="accent3"/>
                </a:solidFill>
              </a:rPr>
              <a:t>Home Sellers</a:t>
            </a:r>
          </a:p>
        </p:txBody>
      </p:sp>
      <p:sp>
        <p:nvSpPr>
          <p:cNvPr id="6" name="TextBox 5"/>
          <p:cNvSpPr txBox="1"/>
          <p:nvPr/>
        </p:nvSpPr>
        <p:spPr>
          <a:xfrm>
            <a:off x="9211920" y="2094323"/>
            <a:ext cx="1457739" cy="646331"/>
          </a:xfrm>
          <a:prstGeom prst="rect">
            <a:avLst/>
          </a:prstGeom>
          <a:noFill/>
        </p:spPr>
        <p:txBody>
          <a:bodyPr wrap="square" rtlCol="0">
            <a:spAutoFit/>
          </a:bodyPr>
          <a:lstStyle/>
          <a:p>
            <a:pPr algn="ctr"/>
            <a:r>
              <a:rPr lang="en-US" b="1" dirty="0">
                <a:solidFill>
                  <a:schemeClr val="accent2"/>
                </a:solidFill>
              </a:rPr>
              <a:t>Owner Occupants</a:t>
            </a:r>
          </a:p>
        </p:txBody>
      </p:sp>
      <p:sp>
        <p:nvSpPr>
          <p:cNvPr id="7" name="Slide Number Placeholder 1">
            <a:extLst>
              <a:ext uri="{FF2B5EF4-FFF2-40B4-BE49-F238E27FC236}">
                <a16:creationId xmlns:a16="http://schemas.microsoft.com/office/drawing/2014/main" id="{2DF9FF69-014A-4996-B62C-83115A9235ED}"/>
              </a:ext>
            </a:extLst>
          </p:cNvPr>
          <p:cNvSpPr txBox="1">
            <a:spLocks/>
          </p:cNvSpPr>
          <p:nvPr/>
        </p:nvSpPr>
        <p:spPr bwMode="gray">
          <a:xfrm>
            <a:off x="11785600" y="6456346"/>
            <a:ext cx="508000" cy="380999"/>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defRPr/>
            </a:pPr>
            <a:fld id="{6D89E75D-4F18-41C4-8550-92ADAD8A39F0}" type="slidenum">
              <a:rPr lang="en-US" smtClean="0"/>
              <a:pPr>
                <a:defRPr/>
              </a:pPr>
              <a:t>15</a:t>
            </a:fld>
            <a:endParaRPr lang="en-US" dirty="0"/>
          </a:p>
        </p:txBody>
      </p:sp>
      <p:sp>
        <p:nvSpPr>
          <p:cNvPr id="8" name="Text Placeholder 3">
            <a:extLst>
              <a:ext uri="{FF2B5EF4-FFF2-40B4-BE49-F238E27FC236}">
                <a16:creationId xmlns:a16="http://schemas.microsoft.com/office/drawing/2014/main" id="{83639E76-BA0C-4BCB-87D0-10F8C51084F5}"/>
              </a:ext>
            </a:extLst>
          </p:cNvPr>
          <p:cNvSpPr txBox="1">
            <a:spLocks/>
          </p:cNvSpPr>
          <p:nvPr/>
        </p:nvSpPr>
        <p:spPr>
          <a:xfrm>
            <a:off x="3608363" y="921826"/>
            <a:ext cx="5835471" cy="454934"/>
          </a:xfrm>
          <a:prstGeom prst="rect">
            <a:avLst/>
          </a:prstGeom>
        </p:spPr>
        <p:txBody>
          <a:bodyPr/>
          <a:lst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a:lstStyle>
          <a:p>
            <a:pPr marL="0" indent="0">
              <a:buNone/>
            </a:pPr>
            <a:r>
              <a:rPr lang="en-US" sz="2000" kern="1200" dirty="0">
                <a:latin typeface="Century Gothic" panose="020B0502020202020204" pitchFamily="34" charset="0"/>
                <a:cs typeface="Arial" charset="0"/>
              </a:rPr>
              <a:t>Median up 4 years since 2007</a:t>
            </a:r>
          </a:p>
        </p:txBody>
      </p:sp>
    </p:spTree>
    <p:extLst>
      <p:ext uri="{BB962C8B-B14F-4D97-AF65-F5344CB8AC3E}">
        <p14:creationId xmlns:p14="http://schemas.microsoft.com/office/powerpoint/2010/main" val="203959807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455A-E428-426E-95BB-D6839B3ACE4F}"/>
              </a:ext>
            </a:extLst>
          </p:cNvPr>
          <p:cNvSpPr>
            <a:spLocks noGrp="1"/>
          </p:cNvSpPr>
          <p:nvPr>
            <p:ph type="title"/>
          </p:nvPr>
        </p:nvSpPr>
        <p:spPr>
          <a:xfrm>
            <a:off x="1630018" y="304803"/>
            <a:ext cx="8946874" cy="1038663"/>
          </a:xfrm>
        </p:spPr>
        <p:txBody>
          <a:bodyPr/>
          <a:lstStyle/>
          <a:p>
            <a:r>
              <a:rPr lang="en-US" sz="2800" dirty="0">
                <a:cs typeface="Arial" panose="020B0604020202020204" pitchFamily="34" charset="0"/>
              </a:rPr>
              <a:t>Remodeling Expenditures Spurred by Existing-Home Sales and Long-Duration Owners with Home Equity</a:t>
            </a:r>
          </a:p>
        </p:txBody>
      </p:sp>
      <p:graphicFrame>
        <p:nvGraphicFramePr>
          <p:cNvPr id="8" name="Content Placeholder 7">
            <a:extLst>
              <a:ext uri="{FF2B5EF4-FFF2-40B4-BE49-F238E27FC236}">
                <a16:creationId xmlns:a16="http://schemas.microsoft.com/office/drawing/2014/main" id="{BD4EE561-0E44-4F6C-9D61-03836F272E93}"/>
              </a:ext>
            </a:extLst>
          </p:cNvPr>
          <p:cNvGraphicFramePr>
            <a:graphicFrameLocks noGrp="1"/>
          </p:cNvGraphicFramePr>
          <p:nvPr>
            <p:ph idx="11"/>
            <p:extLst/>
          </p:nvPr>
        </p:nvGraphicFramePr>
        <p:xfrm>
          <a:off x="1630019" y="2497635"/>
          <a:ext cx="9406280" cy="34241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A74C912-1332-4A27-8D8E-F80A424B63DA}"/>
              </a:ext>
            </a:extLst>
          </p:cNvPr>
          <p:cNvSpPr txBox="1"/>
          <p:nvPr/>
        </p:nvSpPr>
        <p:spPr>
          <a:xfrm>
            <a:off x="1630019" y="1784303"/>
            <a:ext cx="4890860" cy="707886"/>
          </a:xfrm>
          <a:prstGeom prst="rect">
            <a:avLst/>
          </a:prstGeom>
          <a:noFill/>
        </p:spPr>
        <p:txBody>
          <a:bodyPr wrap="square" rtlCol="0">
            <a:spAutoFit/>
          </a:bodyPr>
          <a:lstStyle/>
          <a:p>
            <a:r>
              <a:rPr lang="en-US" sz="2000" dirty="0"/>
              <a:t>Homeowner Improvements and Repairs (Billions)</a:t>
            </a:r>
          </a:p>
        </p:txBody>
      </p:sp>
      <p:sp>
        <p:nvSpPr>
          <p:cNvPr id="11" name="TextBox 10">
            <a:extLst>
              <a:ext uri="{FF2B5EF4-FFF2-40B4-BE49-F238E27FC236}">
                <a16:creationId xmlns:a16="http://schemas.microsoft.com/office/drawing/2014/main" id="{75E167AD-11E9-4E47-8177-7512E56E4A87}"/>
              </a:ext>
            </a:extLst>
          </p:cNvPr>
          <p:cNvSpPr txBox="1"/>
          <p:nvPr/>
        </p:nvSpPr>
        <p:spPr>
          <a:xfrm>
            <a:off x="3017837" y="6042523"/>
            <a:ext cx="4133850" cy="246221"/>
          </a:xfrm>
          <a:prstGeom prst="rect">
            <a:avLst/>
          </a:prstGeom>
          <a:noFill/>
        </p:spPr>
        <p:txBody>
          <a:bodyPr wrap="square" rtlCol="0">
            <a:spAutoFit/>
          </a:bodyPr>
          <a:lstStyle/>
          <a:p>
            <a:r>
              <a:rPr lang="en-US" sz="1000" dirty="0">
                <a:latin typeface="Century Gothic" panose="020B0502020202020204" pitchFamily="34" charset="0"/>
              </a:rPr>
              <a:t>Source: Harvard University Joint Center for Housing Studies LIRA</a:t>
            </a:r>
          </a:p>
        </p:txBody>
      </p:sp>
      <p:sp>
        <p:nvSpPr>
          <p:cNvPr id="13" name="TextBox 12">
            <a:extLst>
              <a:ext uri="{FF2B5EF4-FFF2-40B4-BE49-F238E27FC236}">
                <a16:creationId xmlns:a16="http://schemas.microsoft.com/office/drawing/2014/main" id="{62274C84-40A0-4606-974A-67DC8169D835}"/>
              </a:ext>
            </a:extLst>
          </p:cNvPr>
          <p:cNvSpPr txBox="1"/>
          <p:nvPr/>
        </p:nvSpPr>
        <p:spPr>
          <a:xfrm>
            <a:off x="9085396" y="2056798"/>
            <a:ext cx="2708007" cy="707886"/>
          </a:xfrm>
          <a:prstGeom prst="rect">
            <a:avLst/>
          </a:prstGeom>
          <a:noFill/>
        </p:spPr>
        <p:txBody>
          <a:bodyPr wrap="square" rtlCol="0">
            <a:spAutoFit/>
          </a:bodyPr>
          <a:lstStyle/>
          <a:p>
            <a:pPr algn="ctr"/>
            <a:r>
              <a:rPr lang="en-US" sz="2000" dirty="0"/>
              <a:t>Forecast</a:t>
            </a:r>
          </a:p>
          <a:p>
            <a:pPr algn="ctr"/>
            <a:r>
              <a:rPr lang="en-US" sz="2000" dirty="0"/>
              <a:t>5.1% growth in 2019</a:t>
            </a:r>
          </a:p>
        </p:txBody>
      </p:sp>
      <p:sp>
        <p:nvSpPr>
          <p:cNvPr id="12" name="Slide Number Placeholder 2">
            <a:extLst>
              <a:ext uri="{FF2B5EF4-FFF2-40B4-BE49-F238E27FC236}">
                <a16:creationId xmlns:a16="http://schemas.microsoft.com/office/drawing/2014/main" id="{A0EB9BBA-A8C2-4602-AAA4-21D1ACB4EFC6}"/>
              </a:ext>
            </a:extLst>
          </p:cNvPr>
          <p:cNvSpPr txBox="1">
            <a:spLocks/>
          </p:cNvSpPr>
          <p:nvPr/>
        </p:nvSpPr>
        <p:spPr bwMode="gray">
          <a:xfrm>
            <a:off x="11633200" y="6423213"/>
            <a:ext cx="508000" cy="380998"/>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defRPr/>
            </a:pPr>
            <a:fld id="{6D89E75D-4F18-41C4-8550-92ADAD8A39F0}" type="slidenum">
              <a:rPr lang="en-US" smtClean="0"/>
              <a:pPr>
                <a:defRPr/>
              </a:pPr>
              <a:t>16</a:t>
            </a:fld>
            <a:endParaRPr lang="en-US" dirty="0"/>
          </a:p>
        </p:txBody>
      </p:sp>
      <p:sp>
        <p:nvSpPr>
          <p:cNvPr id="14" name="Text Placeholder 4">
            <a:extLst>
              <a:ext uri="{FF2B5EF4-FFF2-40B4-BE49-F238E27FC236}">
                <a16:creationId xmlns:a16="http://schemas.microsoft.com/office/drawing/2014/main" id="{7AE08A42-BB7E-4B2A-A3E8-3A58A0F3A742}"/>
              </a:ext>
            </a:extLst>
          </p:cNvPr>
          <p:cNvSpPr>
            <a:spLocks noGrp="1"/>
          </p:cNvSpPr>
          <p:nvPr>
            <p:ph type="body" sz="quarter" idx="10"/>
          </p:nvPr>
        </p:nvSpPr>
        <p:spPr>
          <a:xfrm>
            <a:off x="1666196" y="1323677"/>
            <a:ext cx="8764270" cy="521159"/>
          </a:xfrm>
        </p:spPr>
        <p:txBody>
          <a:bodyPr/>
          <a:lstStyle/>
          <a:p>
            <a:r>
              <a:rPr lang="en-US" sz="2000" kern="1200" dirty="0">
                <a:solidFill>
                  <a:schemeClr val="tx1"/>
                </a:solidFill>
              </a:rPr>
              <a:t>No growth in existing sales forecast for 2019, but material costs up</a:t>
            </a:r>
          </a:p>
        </p:txBody>
      </p:sp>
    </p:spTree>
    <p:extLst>
      <p:ext uri="{BB962C8B-B14F-4D97-AF65-F5344CB8AC3E}">
        <p14:creationId xmlns:p14="http://schemas.microsoft.com/office/powerpoint/2010/main" val="117185613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F4438E3-08D7-4E05-A4F2-BAA447DFA999}"/>
              </a:ext>
            </a:extLst>
          </p:cNvPr>
          <p:cNvGraphicFramePr>
            <a:graphicFrameLocks noGrp="1"/>
          </p:cNvGraphicFramePr>
          <p:nvPr>
            <p:ph sz="half" idx="2"/>
            <p:extLst/>
          </p:nvPr>
        </p:nvGraphicFramePr>
        <p:xfrm>
          <a:off x="1912939" y="1778001"/>
          <a:ext cx="8297862" cy="41370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84B20F19-765B-4B4C-9AD8-AE1A64F1B758}"/>
              </a:ext>
            </a:extLst>
          </p:cNvPr>
          <p:cNvSpPr>
            <a:spLocks noGrp="1"/>
          </p:cNvSpPr>
          <p:nvPr>
            <p:ph type="title"/>
          </p:nvPr>
        </p:nvSpPr>
        <p:spPr>
          <a:xfrm>
            <a:off x="1903731" y="268486"/>
            <a:ext cx="8307071" cy="701811"/>
          </a:xfrm>
        </p:spPr>
        <p:txBody>
          <a:bodyPr/>
          <a:lstStyle/>
          <a:p>
            <a:r>
              <a:rPr lang="en-US" b="0" dirty="0">
                <a:solidFill>
                  <a:schemeClr val="tx1"/>
                </a:solidFill>
              </a:rPr>
              <a:t>Cash Out Refinancing Reemerging</a:t>
            </a:r>
          </a:p>
        </p:txBody>
      </p:sp>
      <p:sp>
        <p:nvSpPr>
          <p:cNvPr id="5" name="Text Placeholder 4">
            <a:extLst>
              <a:ext uri="{FF2B5EF4-FFF2-40B4-BE49-F238E27FC236}">
                <a16:creationId xmlns:a16="http://schemas.microsoft.com/office/drawing/2014/main" id="{536680C7-8C1F-45F2-8EB0-B85DBE6FB31B}"/>
              </a:ext>
            </a:extLst>
          </p:cNvPr>
          <p:cNvSpPr>
            <a:spLocks noGrp="1"/>
          </p:cNvSpPr>
          <p:nvPr>
            <p:ph type="body" sz="quarter" idx="10"/>
          </p:nvPr>
        </p:nvSpPr>
        <p:spPr>
          <a:xfrm>
            <a:off x="1912939" y="888251"/>
            <a:ext cx="8764270" cy="521159"/>
          </a:xfrm>
        </p:spPr>
        <p:txBody>
          <a:bodyPr/>
          <a:lstStyle/>
          <a:p>
            <a:r>
              <a:rPr lang="en-US" sz="2000" kern="1200" dirty="0"/>
              <a:t>In 2012, 10% of refinances were </a:t>
            </a:r>
            <a:r>
              <a:rPr lang="en-US" sz="2000" kern="1200" dirty="0" err="1"/>
              <a:t>cashout</a:t>
            </a:r>
            <a:r>
              <a:rPr lang="en-US" sz="2000" kern="1200" dirty="0"/>
              <a:t>; in 2018Q4 40% were </a:t>
            </a:r>
            <a:r>
              <a:rPr lang="en-US" sz="2000" kern="1200" dirty="0" err="1"/>
              <a:t>cashout</a:t>
            </a:r>
            <a:r>
              <a:rPr lang="en-US" sz="2000" kern="1200" dirty="0"/>
              <a:t> </a:t>
            </a:r>
          </a:p>
        </p:txBody>
      </p:sp>
      <p:sp>
        <p:nvSpPr>
          <p:cNvPr id="10" name="TextBox 9">
            <a:extLst>
              <a:ext uri="{FF2B5EF4-FFF2-40B4-BE49-F238E27FC236}">
                <a16:creationId xmlns:a16="http://schemas.microsoft.com/office/drawing/2014/main" id="{29249BBD-7E01-45AF-91B7-CC2BFDA6A0C0}"/>
              </a:ext>
            </a:extLst>
          </p:cNvPr>
          <p:cNvSpPr txBox="1"/>
          <p:nvPr/>
        </p:nvSpPr>
        <p:spPr>
          <a:xfrm>
            <a:off x="1976583" y="6037642"/>
            <a:ext cx="2912977" cy="246221"/>
          </a:xfrm>
          <a:prstGeom prst="rect">
            <a:avLst/>
          </a:prstGeom>
          <a:noFill/>
        </p:spPr>
        <p:txBody>
          <a:bodyPr wrap="none" rtlCol="0">
            <a:spAutoFit/>
          </a:bodyPr>
          <a:lstStyle/>
          <a:p>
            <a:pPr fontAlgn="base">
              <a:spcBef>
                <a:spcPct val="0"/>
              </a:spcBef>
              <a:spcAft>
                <a:spcPct val="0"/>
              </a:spcAft>
            </a:pPr>
            <a:r>
              <a:rPr lang="en-US" sz="1000" dirty="0">
                <a:solidFill>
                  <a:srgbClr val="38424A"/>
                </a:solidFill>
                <a:latin typeface="+mn-lt"/>
                <a:cs typeface="Arial" charset="0"/>
              </a:rPr>
              <a:t>Source: CoreLogic Public Records (first liens)</a:t>
            </a:r>
          </a:p>
        </p:txBody>
      </p:sp>
      <p:sp>
        <p:nvSpPr>
          <p:cNvPr id="2" name="TextBox 1">
            <a:extLst>
              <a:ext uri="{FF2B5EF4-FFF2-40B4-BE49-F238E27FC236}">
                <a16:creationId xmlns:a16="http://schemas.microsoft.com/office/drawing/2014/main" id="{41E84F81-E387-4027-95DA-FC3824F48629}"/>
              </a:ext>
            </a:extLst>
          </p:cNvPr>
          <p:cNvSpPr txBox="1"/>
          <p:nvPr/>
        </p:nvSpPr>
        <p:spPr>
          <a:xfrm>
            <a:off x="1806253" y="1532273"/>
            <a:ext cx="7678406" cy="369332"/>
          </a:xfrm>
          <a:prstGeom prst="rect">
            <a:avLst/>
          </a:prstGeom>
          <a:noFill/>
        </p:spPr>
        <p:txBody>
          <a:bodyPr wrap="square" rtlCol="0">
            <a:spAutoFit/>
          </a:bodyPr>
          <a:lstStyle/>
          <a:p>
            <a:pPr fontAlgn="base">
              <a:spcBef>
                <a:spcPct val="0"/>
              </a:spcBef>
              <a:spcAft>
                <a:spcPct val="0"/>
              </a:spcAft>
            </a:pPr>
            <a:r>
              <a:rPr lang="en-US" dirty="0">
                <a:solidFill>
                  <a:srgbClr val="38424A"/>
                </a:solidFill>
                <a:latin typeface="Arial"/>
                <a:cs typeface="Arial" charset="0"/>
              </a:rPr>
              <a:t>Cash out refinances as a share of $ refinance originations</a:t>
            </a:r>
          </a:p>
        </p:txBody>
      </p:sp>
      <p:sp>
        <p:nvSpPr>
          <p:cNvPr id="8" name="TextBox 7">
            <a:extLst>
              <a:ext uri="{FF2B5EF4-FFF2-40B4-BE49-F238E27FC236}">
                <a16:creationId xmlns:a16="http://schemas.microsoft.com/office/drawing/2014/main" id="{662AFE5A-3397-46EC-9325-B7E4FDCD880C}"/>
              </a:ext>
            </a:extLst>
          </p:cNvPr>
          <p:cNvSpPr txBox="1"/>
          <p:nvPr/>
        </p:nvSpPr>
        <p:spPr>
          <a:xfrm>
            <a:off x="3128993" y="4868092"/>
            <a:ext cx="1080745" cy="523220"/>
          </a:xfrm>
          <a:prstGeom prst="rect">
            <a:avLst/>
          </a:prstGeom>
          <a:noFill/>
        </p:spPr>
        <p:txBody>
          <a:bodyPr wrap="none" rtlCol="0">
            <a:spAutoFit/>
          </a:bodyPr>
          <a:lstStyle/>
          <a:p>
            <a:pPr algn="ctr" fontAlgn="base">
              <a:spcBef>
                <a:spcPct val="0"/>
              </a:spcBef>
              <a:spcAft>
                <a:spcPct val="0"/>
              </a:spcAft>
            </a:pPr>
            <a:r>
              <a:rPr lang="en-US" sz="1400" b="1" dirty="0">
                <a:solidFill>
                  <a:srgbClr val="38424A"/>
                </a:solidFill>
                <a:latin typeface="Arial" charset="0"/>
                <a:cs typeface="Arial" charset="0"/>
              </a:rPr>
              <a:t>2001-04</a:t>
            </a:r>
          </a:p>
          <a:p>
            <a:pPr algn="ctr" fontAlgn="base">
              <a:spcBef>
                <a:spcPct val="0"/>
              </a:spcBef>
              <a:spcAft>
                <a:spcPct val="0"/>
              </a:spcAft>
            </a:pPr>
            <a:r>
              <a:rPr lang="en-US" sz="1400" b="1" dirty="0">
                <a:solidFill>
                  <a:srgbClr val="38424A"/>
                </a:solidFill>
                <a:latin typeface="Arial" charset="0"/>
                <a:cs typeface="Arial" charset="0"/>
              </a:rPr>
              <a:t>Refi Boom</a:t>
            </a:r>
          </a:p>
        </p:txBody>
      </p:sp>
      <p:sp>
        <p:nvSpPr>
          <p:cNvPr id="11" name="TextBox 10">
            <a:extLst>
              <a:ext uri="{FF2B5EF4-FFF2-40B4-BE49-F238E27FC236}">
                <a16:creationId xmlns:a16="http://schemas.microsoft.com/office/drawing/2014/main" id="{386A3C30-54E3-4195-AFBF-48C8CE85BEA4}"/>
              </a:ext>
            </a:extLst>
          </p:cNvPr>
          <p:cNvSpPr txBox="1"/>
          <p:nvPr/>
        </p:nvSpPr>
        <p:spPr>
          <a:xfrm>
            <a:off x="6706081" y="4868092"/>
            <a:ext cx="1080745" cy="523220"/>
          </a:xfrm>
          <a:prstGeom prst="rect">
            <a:avLst/>
          </a:prstGeom>
          <a:noFill/>
        </p:spPr>
        <p:txBody>
          <a:bodyPr wrap="none" rtlCol="0">
            <a:spAutoFit/>
          </a:bodyPr>
          <a:lstStyle/>
          <a:p>
            <a:pPr algn="ctr" fontAlgn="base">
              <a:spcBef>
                <a:spcPct val="0"/>
              </a:spcBef>
              <a:spcAft>
                <a:spcPct val="0"/>
              </a:spcAft>
            </a:pPr>
            <a:r>
              <a:rPr lang="en-US" sz="1400" b="1" dirty="0">
                <a:solidFill>
                  <a:srgbClr val="38424A"/>
                </a:solidFill>
                <a:latin typeface="Arial" charset="0"/>
                <a:cs typeface="Arial" charset="0"/>
              </a:rPr>
              <a:t>2009-13</a:t>
            </a:r>
          </a:p>
          <a:p>
            <a:pPr algn="ctr" fontAlgn="base">
              <a:spcBef>
                <a:spcPct val="0"/>
              </a:spcBef>
              <a:spcAft>
                <a:spcPct val="0"/>
              </a:spcAft>
            </a:pPr>
            <a:r>
              <a:rPr lang="en-US" sz="1400" b="1" dirty="0">
                <a:solidFill>
                  <a:srgbClr val="38424A"/>
                </a:solidFill>
                <a:latin typeface="Arial" charset="0"/>
                <a:cs typeface="Arial" charset="0"/>
              </a:rPr>
              <a:t>Refi Boom</a:t>
            </a:r>
          </a:p>
        </p:txBody>
      </p:sp>
      <p:sp>
        <p:nvSpPr>
          <p:cNvPr id="13" name="TextBox 12">
            <a:extLst>
              <a:ext uri="{FF2B5EF4-FFF2-40B4-BE49-F238E27FC236}">
                <a16:creationId xmlns:a16="http://schemas.microsoft.com/office/drawing/2014/main" id="{F650FAC1-5827-44ED-9081-B58E188ECEE2}"/>
              </a:ext>
            </a:extLst>
          </p:cNvPr>
          <p:cNvSpPr txBox="1"/>
          <p:nvPr/>
        </p:nvSpPr>
        <p:spPr>
          <a:xfrm>
            <a:off x="10169699" y="1676755"/>
            <a:ext cx="1399742" cy="646331"/>
          </a:xfrm>
          <a:prstGeom prst="rect">
            <a:avLst/>
          </a:prstGeom>
          <a:noFill/>
        </p:spPr>
        <p:txBody>
          <a:bodyPr wrap="none" rtlCol="0">
            <a:spAutoFit/>
          </a:bodyPr>
          <a:lstStyle/>
          <a:p>
            <a:pPr algn="ctr"/>
            <a:r>
              <a:rPr lang="en-US" dirty="0">
                <a:solidFill>
                  <a:srgbClr val="C00000"/>
                </a:solidFill>
                <a:latin typeface="+mn-lt"/>
              </a:rPr>
              <a:t>December</a:t>
            </a:r>
          </a:p>
          <a:p>
            <a:pPr algn="ctr"/>
            <a:r>
              <a:rPr lang="en-US" dirty="0">
                <a:solidFill>
                  <a:srgbClr val="C00000"/>
                </a:solidFill>
                <a:latin typeface="+mn-lt"/>
              </a:rPr>
              <a:t>40%</a:t>
            </a:r>
          </a:p>
        </p:txBody>
      </p:sp>
      <p:sp>
        <p:nvSpPr>
          <p:cNvPr id="14" name="Slide Number Placeholder 2">
            <a:extLst>
              <a:ext uri="{FF2B5EF4-FFF2-40B4-BE49-F238E27FC236}">
                <a16:creationId xmlns:a16="http://schemas.microsoft.com/office/drawing/2014/main" id="{B4910DD2-1C2B-4029-967D-7E9BAEDB3FB7}"/>
              </a:ext>
            </a:extLst>
          </p:cNvPr>
          <p:cNvSpPr txBox="1">
            <a:spLocks/>
          </p:cNvSpPr>
          <p:nvPr/>
        </p:nvSpPr>
        <p:spPr bwMode="auto">
          <a:xfrm>
            <a:off x="11633200" y="6423213"/>
            <a:ext cx="508000" cy="38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marL="173034" indent="-173034" algn="l" rtl="0" eaLnBrk="1" fontAlgn="base" hangingPunct="1">
              <a:spcBef>
                <a:spcPts val="475"/>
              </a:spcBef>
              <a:spcAft>
                <a:spcPct val="0"/>
              </a:spcAft>
              <a:buClr>
                <a:schemeClr val="bg2"/>
              </a:buClr>
              <a:buFont typeface="Arial" panose="020B0604020202020204" pitchFamily="34" charset="0"/>
              <a:buChar char="•"/>
              <a:defRPr sz="135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125">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125">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125">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125">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sz="1200">
                <a:solidFill>
                  <a:schemeClr val="tx2"/>
                </a:solidFill>
                <a:latin typeface="+mn-lt"/>
              </a:defRPr>
            </a:lvl6pPr>
            <a:lvl7pPr marL="1722396" indent="-149222" algn="l" rtl="0" eaLnBrk="1" fontAlgn="base" hangingPunct="1">
              <a:spcBef>
                <a:spcPct val="0"/>
              </a:spcBef>
              <a:spcAft>
                <a:spcPct val="0"/>
              </a:spcAft>
              <a:buClr>
                <a:schemeClr val="bg2"/>
              </a:buClr>
              <a:buChar char="•"/>
              <a:defRPr sz="1200">
                <a:solidFill>
                  <a:schemeClr val="tx2"/>
                </a:solidFill>
                <a:latin typeface="+mn-lt"/>
              </a:defRPr>
            </a:lvl7pPr>
            <a:lvl8pPr marL="2179584" indent="-149222" algn="l" rtl="0" eaLnBrk="1" fontAlgn="base" hangingPunct="1">
              <a:spcBef>
                <a:spcPct val="0"/>
              </a:spcBef>
              <a:spcAft>
                <a:spcPct val="0"/>
              </a:spcAft>
              <a:buClr>
                <a:schemeClr val="bg2"/>
              </a:buClr>
              <a:buChar char="•"/>
              <a:defRPr sz="1200">
                <a:solidFill>
                  <a:schemeClr val="tx2"/>
                </a:solidFill>
                <a:latin typeface="+mn-lt"/>
              </a:defRPr>
            </a:lvl8pPr>
            <a:lvl9pPr marL="2636773" indent="-149222" algn="l" rtl="0" eaLnBrk="1" fontAlgn="base" hangingPunct="1">
              <a:spcBef>
                <a:spcPct val="0"/>
              </a:spcBef>
              <a:spcAft>
                <a:spcPct val="0"/>
              </a:spcAft>
              <a:buClr>
                <a:schemeClr val="bg2"/>
              </a:buClr>
              <a:buChar char="•"/>
              <a:defRPr sz="1200">
                <a:solidFill>
                  <a:schemeClr val="tx2"/>
                </a:solidFill>
                <a:latin typeface="+mn-lt"/>
              </a:defRPr>
            </a:lvl9pPr>
          </a:lstStyle>
          <a:p>
            <a:pPr marL="0" indent="0" algn="ctr">
              <a:buNone/>
              <a:defRPr/>
            </a:pPr>
            <a:fld id="{6D89E75D-4F18-41C4-8550-92ADAD8A39F0}" type="slidenum">
              <a:rPr lang="en-US" sz="900" kern="0" smtClean="0"/>
              <a:pPr marL="0" indent="0" algn="ctr">
                <a:buNone/>
                <a:defRPr/>
              </a:pPr>
              <a:t>17</a:t>
            </a:fld>
            <a:endParaRPr lang="en-US" sz="900" kern="0" dirty="0"/>
          </a:p>
        </p:txBody>
      </p:sp>
    </p:spTree>
    <p:extLst>
      <p:ext uri="{BB962C8B-B14F-4D97-AF65-F5344CB8AC3E}">
        <p14:creationId xmlns:p14="http://schemas.microsoft.com/office/powerpoint/2010/main" val="429415698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F99A4-0216-4772-B646-353A311608B6}"/>
              </a:ext>
            </a:extLst>
          </p:cNvPr>
          <p:cNvSpPr>
            <a:spLocks noGrp="1"/>
          </p:cNvSpPr>
          <p:nvPr>
            <p:ph type="title"/>
          </p:nvPr>
        </p:nvSpPr>
        <p:spPr>
          <a:xfrm>
            <a:off x="1806219" y="290408"/>
            <a:ext cx="9425855" cy="523220"/>
          </a:xfrm>
        </p:spPr>
        <p:txBody>
          <a:bodyPr/>
          <a:lstStyle/>
          <a:p>
            <a:r>
              <a:rPr lang="en-US" b="0" dirty="0"/>
              <a:t>VA-to-VA Cash-Out Refinance Volume Is Elevated</a:t>
            </a:r>
          </a:p>
        </p:txBody>
      </p:sp>
      <p:graphicFrame>
        <p:nvGraphicFramePr>
          <p:cNvPr id="7" name="Content Placeholder 6">
            <a:extLst>
              <a:ext uri="{FF2B5EF4-FFF2-40B4-BE49-F238E27FC236}">
                <a16:creationId xmlns:a16="http://schemas.microsoft.com/office/drawing/2014/main" id="{CECCD140-0AAB-4D35-A77B-08BD623A684C}"/>
              </a:ext>
            </a:extLst>
          </p:cNvPr>
          <p:cNvGraphicFramePr>
            <a:graphicFrameLocks noGrp="1"/>
          </p:cNvGraphicFramePr>
          <p:nvPr>
            <p:ph idx="1"/>
            <p:extLst/>
          </p:nvPr>
        </p:nvGraphicFramePr>
        <p:xfrm>
          <a:off x="1903414" y="1100485"/>
          <a:ext cx="8535987" cy="49196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F5174EA-BA1F-4576-803F-FB846E1112DA}"/>
              </a:ext>
            </a:extLst>
          </p:cNvPr>
          <p:cNvSpPr>
            <a:spLocks noGrp="1"/>
          </p:cNvSpPr>
          <p:nvPr>
            <p:ph type="sldNum" sz="quarter" idx="4"/>
          </p:nvPr>
        </p:nvSpPr>
        <p:spPr/>
        <p:txBody>
          <a:bodyPr/>
          <a:lstStyle/>
          <a:p>
            <a:fld id="{262CD887-5715-4501-8DD7-666353002021}" type="slidenum">
              <a:rPr lang="en-US" smtClean="0"/>
              <a:pPr/>
              <a:t>18</a:t>
            </a:fld>
            <a:endParaRPr lang="en-US" dirty="0"/>
          </a:p>
        </p:txBody>
      </p:sp>
      <p:sp>
        <p:nvSpPr>
          <p:cNvPr id="8" name="TextBox 7">
            <a:extLst>
              <a:ext uri="{FF2B5EF4-FFF2-40B4-BE49-F238E27FC236}">
                <a16:creationId xmlns:a16="http://schemas.microsoft.com/office/drawing/2014/main" id="{1E2323DC-AC6D-46E1-BC71-9B5132239FFA}"/>
              </a:ext>
            </a:extLst>
          </p:cNvPr>
          <p:cNvSpPr txBox="1"/>
          <p:nvPr/>
        </p:nvSpPr>
        <p:spPr>
          <a:xfrm>
            <a:off x="1806630" y="1126988"/>
            <a:ext cx="7225696" cy="677108"/>
          </a:xfrm>
          <a:prstGeom prst="rect">
            <a:avLst/>
          </a:prstGeom>
          <a:noFill/>
        </p:spPr>
        <p:txBody>
          <a:bodyPr wrap="none" rtlCol="0">
            <a:spAutoFit/>
          </a:bodyPr>
          <a:lstStyle/>
          <a:p>
            <a:r>
              <a:rPr lang="en-US" sz="2000" dirty="0"/>
              <a:t>VA-to-VA Cash-out Refinance (Number per Origination Month)</a:t>
            </a:r>
          </a:p>
          <a:p>
            <a:endParaRPr lang="en-US" dirty="0"/>
          </a:p>
        </p:txBody>
      </p:sp>
      <p:sp>
        <p:nvSpPr>
          <p:cNvPr id="9" name="Rectangle 4">
            <a:extLst>
              <a:ext uri="{FF2B5EF4-FFF2-40B4-BE49-F238E27FC236}">
                <a16:creationId xmlns:a16="http://schemas.microsoft.com/office/drawing/2014/main" id="{446912AA-2A48-482C-9E5F-060139D880BF}"/>
              </a:ext>
            </a:extLst>
          </p:cNvPr>
          <p:cNvSpPr>
            <a:spLocks noChangeArrowheads="1"/>
          </p:cNvSpPr>
          <p:nvPr/>
        </p:nvSpPr>
        <p:spPr bwMode="auto">
          <a:xfrm>
            <a:off x="2168804" y="5938004"/>
            <a:ext cx="817418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4" tIns="34282" rIns="68564" bIns="34282" anchor="b" anchorCtr="0"/>
          <a:lstStyle/>
          <a:p>
            <a:r>
              <a:rPr lang="en-US" sz="900" dirty="0">
                <a:solidFill>
                  <a:schemeClr val="bg1">
                    <a:lumMod val="50000"/>
                  </a:schemeClr>
                </a:solidFill>
                <a:cs typeface="Arial" panose="020B0604020202020204" pitchFamily="34" charset="0"/>
              </a:rPr>
              <a:t>Source: </a:t>
            </a:r>
            <a:r>
              <a:rPr lang="en-US" sz="900" kern="0" dirty="0">
                <a:solidFill>
                  <a:schemeClr val="bg1">
                    <a:lumMod val="50000"/>
                  </a:schemeClr>
                </a:solidFill>
              </a:rPr>
              <a:t>CoreLogic.</a:t>
            </a:r>
            <a:endParaRPr lang="en-US" sz="900" dirty="0">
              <a:solidFill>
                <a:schemeClr val="bg1">
                  <a:lumMod val="50000"/>
                </a:schemeClr>
              </a:solidFill>
              <a:cs typeface="Arial" panose="020B0604020202020204" pitchFamily="34" charset="0"/>
            </a:endParaRPr>
          </a:p>
        </p:txBody>
      </p:sp>
    </p:spTree>
    <p:extLst>
      <p:ext uri="{BB962C8B-B14F-4D97-AF65-F5344CB8AC3E}">
        <p14:creationId xmlns:p14="http://schemas.microsoft.com/office/powerpoint/2010/main" val="234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698C-959A-42A6-B8DC-7299180D1711}"/>
              </a:ext>
            </a:extLst>
          </p:cNvPr>
          <p:cNvSpPr>
            <a:spLocks noGrp="1"/>
          </p:cNvSpPr>
          <p:nvPr>
            <p:ph type="title"/>
          </p:nvPr>
        </p:nvSpPr>
        <p:spPr>
          <a:xfrm>
            <a:off x="1995796" y="382351"/>
            <a:ext cx="7886372" cy="553295"/>
          </a:xfrm>
        </p:spPr>
        <p:txBody>
          <a:bodyPr/>
          <a:lstStyle/>
          <a:p>
            <a:r>
              <a:rPr lang="en-US" kern="1200" dirty="0"/>
              <a:t>Home Mortgages and Consumer Credit</a:t>
            </a:r>
            <a:endParaRPr lang="en-US" b="0" kern="1200" dirty="0"/>
          </a:p>
        </p:txBody>
      </p:sp>
      <p:sp>
        <p:nvSpPr>
          <p:cNvPr id="3" name="Slide Number Placeholder 2">
            <a:extLst>
              <a:ext uri="{FF2B5EF4-FFF2-40B4-BE49-F238E27FC236}">
                <a16:creationId xmlns:a16="http://schemas.microsoft.com/office/drawing/2014/main" id="{D4CD1065-479A-4535-A577-9C89F72D1A3D}"/>
              </a:ext>
            </a:extLst>
          </p:cNvPr>
          <p:cNvSpPr>
            <a:spLocks noGrp="1"/>
          </p:cNvSpPr>
          <p:nvPr>
            <p:ph type="sldNum" sz="quarter" idx="4"/>
          </p:nvPr>
        </p:nvSpPr>
        <p:spPr/>
        <p:txBody>
          <a:bodyPr/>
          <a:lstStyle/>
          <a:p>
            <a:pPr>
              <a:defRPr/>
            </a:pPr>
            <a:r>
              <a:rPr lang="en-US" dirty="0"/>
              <a:t> </a:t>
            </a:r>
          </a:p>
        </p:txBody>
      </p:sp>
      <p:sp>
        <p:nvSpPr>
          <p:cNvPr id="4" name="Content Placeholder 2">
            <a:extLst>
              <a:ext uri="{FF2B5EF4-FFF2-40B4-BE49-F238E27FC236}">
                <a16:creationId xmlns:a16="http://schemas.microsoft.com/office/drawing/2014/main" id="{325D7542-DEE4-4AD1-A431-F9E3E1D64F9D}"/>
              </a:ext>
            </a:extLst>
          </p:cNvPr>
          <p:cNvSpPr txBox="1">
            <a:spLocks/>
          </p:cNvSpPr>
          <p:nvPr/>
        </p:nvSpPr>
        <p:spPr>
          <a:xfrm>
            <a:off x="1020417" y="1734249"/>
            <a:ext cx="10442713" cy="3611474"/>
          </a:xfrm>
          <a:prstGeom prst="rect">
            <a:avLst/>
          </a:prstGeom>
        </p:spPr>
        <p:txBody>
          <a:bodyPr/>
          <a:lstStyle>
            <a:lvl1pPr marL="173038" indent="-173038"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50" indent="-179388" algn="l" rtl="0" eaLnBrk="1" fontAlgn="base" hangingPunct="1">
              <a:spcBef>
                <a:spcPts val="475"/>
              </a:spcBef>
              <a:spcAft>
                <a:spcPct val="0"/>
              </a:spcAft>
              <a:buClr>
                <a:schemeClr val="tx1"/>
              </a:buClr>
              <a:buFont typeface="Century Gothic" panose="020B0502020202020204" pitchFamily="34" charset="0"/>
              <a:buChar char="−"/>
              <a:defRPr sz="1600">
                <a:solidFill>
                  <a:schemeClr val="tx1"/>
                </a:solidFill>
                <a:latin typeface="+mn-lt"/>
                <a:ea typeface="MS PGothic" pitchFamily="34" charset="-128"/>
              </a:defRPr>
            </a:lvl2pPr>
            <a:lvl3pPr marL="627063" indent="-173038" algn="l" rtl="0" eaLnBrk="1" fontAlgn="base" hangingPunct="1">
              <a:spcBef>
                <a:spcPct val="0"/>
              </a:spcBef>
              <a:spcAft>
                <a:spcPct val="0"/>
              </a:spcAft>
              <a:buClr>
                <a:schemeClr val="tx1"/>
              </a:buClr>
              <a:buFont typeface="Wingdings" panose="05000000000000000000" pitchFamily="2" charset="2"/>
              <a:buChar char="§"/>
              <a:defRPr sz="1400">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1"/>
              </a:buClr>
              <a:buFont typeface="Century Gothic" panose="020B0502020202020204" pitchFamily="34" charset="0"/>
              <a:buChar char="−"/>
              <a:defRPr sz="1200">
                <a:solidFill>
                  <a:schemeClr val="tx1"/>
                </a:solidFill>
                <a:latin typeface="+mn-lt"/>
                <a:ea typeface="MS PGothic" pitchFamily="34" charset="-128"/>
              </a:defRPr>
            </a:lvl4pPr>
            <a:lvl5pPr marL="914400" indent="-87313" algn="l" rtl="0" eaLnBrk="1" fontAlgn="base" hangingPunct="1">
              <a:spcBef>
                <a:spcPct val="0"/>
              </a:spcBef>
              <a:spcAft>
                <a:spcPct val="0"/>
              </a:spcAft>
              <a:buClr>
                <a:schemeClr val="tx1"/>
              </a:buClr>
              <a:buSzPct val="70000"/>
              <a:buFont typeface="Arial" panose="020B0604020202020204" pitchFamily="34" charset="0"/>
              <a:buChar char="•"/>
              <a:defRPr sz="1050">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r>
              <a:rPr lang="en-US" altLang="en-US" sz="2400" kern="0" dirty="0">
                <a:latin typeface="Century Gothic" panose="020B0502020202020204" pitchFamily="34" charset="0"/>
              </a:rPr>
              <a:t>Subprime loans: largely absent from home mortgage lending but widely available in auto</a:t>
            </a:r>
          </a:p>
          <a:p>
            <a:endParaRPr lang="en-US" altLang="en-US" sz="2400" kern="0" dirty="0">
              <a:latin typeface="Century Gothic" panose="020B0502020202020204" pitchFamily="34" charset="0"/>
            </a:endParaRPr>
          </a:p>
          <a:p>
            <a:r>
              <a:rPr lang="en-US" altLang="en-US" sz="2400" kern="0" dirty="0">
                <a:latin typeface="Century Gothic" panose="020B0502020202020204" pitchFamily="34" charset="0"/>
              </a:rPr>
              <a:t>Home mortgage default has declined to pre-Great Recession level</a:t>
            </a:r>
          </a:p>
          <a:p>
            <a:endParaRPr lang="en-US" altLang="en-US" sz="2400" kern="0" dirty="0">
              <a:latin typeface="Century Gothic" panose="020B0502020202020204" pitchFamily="34" charset="0"/>
            </a:endParaRPr>
          </a:p>
          <a:p>
            <a:r>
              <a:rPr lang="en-US" altLang="en-US" sz="2400" kern="0" dirty="0">
                <a:latin typeface="Century Gothic" panose="020B0502020202020204" pitchFamily="34" charset="0"/>
              </a:rPr>
              <a:t>Auto and student loan default is rising and above pre-Great Recession level</a:t>
            </a:r>
          </a:p>
          <a:p>
            <a:endParaRPr lang="en-US" altLang="en-US" sz="2400" kern="0" dirty="0">
              <a:latin typeface="Century Gothic" panose="020B0502020202020204" pitchFamily="34" charset="0"/>
            </a:endParaRPr>
          </a:p>
          <a:p>
            <a:endParaRPr lang="en-US" altLang="en-US" sz="2400" kern="0" dirty="0">
              <a:latin typeface="Century Gothic" panose="020B0502020202020204" pitchFamily="34" charset="0"/>
            </a:endParaRPr>
          </a:p>
          <a:p>
            <a:pPr marL="82770" lvl="1" indent="0">
              <a:buNone/>
            </a:pPr>
            <a:endParaRPr lang="en-US" altLang="en-US" sz="2400" kern="0" dirty="0"/>
          </a:p>
          <a:p>
            <a:pPr marL="0" indent="0">
              <a:buNone/>
            </a:pPr>
            <a:endParaRPr lang="en-US" sz="1350" kern="0" dirty="0"/>
          </a:p>
        </p:txBody>
      </p:sp>
      <p:sp>
        <p:nvSpPr>
          <p:cNvPr id="5" name="Slide Number Placeholder 2">
            <a:extLst>
              <a:ext uri="{FF2B5EF4-FFF2-40B4-BE49-F238E27FC236}">
                <a16:creationId xmlns:a16="http://schemas.microsoft.com/office/drawing/2014/main" id="{5A677754-7CD6-4F52-AE6B-7558639A547D}"/>
              </a:ext>
            </a:extLst>
          </p:cNvPr>
          <p:cNvSpPr txBox="1">
            <a:spLocks/>
          </p:cNvSpPr>
          <p:nvPr/>
        </p:nvSpPr>
        <p:spPr bwMode="gray">
          <a:xfrm>
            <a:off x="11633200" y="6423213"/>
            <a:ext cx="508000" cy="380998"/>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defRPr/>
            </a:pPr>
            <a:fld id="{6D89E75D-4F18-41C4-8550-92ADAD8A39F0}" type="slidenum">
              <a:rPr lang="en-US" smtClean="0"/>
              <a:pPr>
                <a:defRPr/>
              </a:pPr>
              <a:t>19</a:t>
            </a:fld>
            <a:endParaRPr lang="en-US" dirty="0"/>
          </a:p>
        </p:txBody>
      </p:sp>
    </p:spTree>
    <p:extLst>
      <p:ext uri="{BB962C8B-B14F-4D97-AF65-F5344CB8AC3E}">
        <p14:creationId xmlns:p14="http://schemas.microsoft.com/office/powerpoint/2010/main" val="10460593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32956" y="718980"/>
            <a:ext cx="9314433" cy="677499"/>
          </a:xfrm>
        </p:spPr>
        <p:txBody>
          <a:bodyPr/>
          <a:lstStyle/>
          <a:p>
            <a:pPr eaLnBrk="1" hangingPunct="1"/>
            <a:r>
              <a:rPr lang="en-US" altLang="en-US" sz="2800" b="0" kern="1200" dirty="0">
                <a:solidFill>
                  <a:srgbClr val="38424A"/>
                </a:solidFill>
                <a:latin typeface="Century Gothic" panose="020B0502020202020204" pitchFamily="34" charset="0"/>
              </a:rPr>
              <a:t>2019 Economic and Housing Outlook</a:t>
            </a:r>
          </a:p>
        </p:txBody>
      </p:sp>
      <p:sp>
        <p:nvSpPr>
          <p:cNvPr id="4099" name="Content Placeholder 3"/>
          <p:cNvSpPr>
            <a:spLocks noGrp="1"/>
          </p:cNvSpPr>
          <p:nvPr>
            <p:ph idx="1"/>
          </p:nvPr>
        </p:nvSpPr>
        <p:spPr>
          <a:xfrm>
            <a:off x="548682" y="1445923"/>
            <a:ext cx="11338519" cy="4424792"/>
          </a:xfrm>
        </p:spPr>
        <p:txBody>
          <a:bodyPr/>
          <a:lstStyle/>
          <a:p>
            <a:pPr marL="0" indent="0">
              <a:buNone/>
            </a:pPr>
            <a:endParaRPr lang="en-US" altLang="en-US" sz="2000" dirty="0"/>
          </a:p>
          <a:p>
            <a:pPr marL="342891" indent="-342891">
              <a:spcBef>
                <a:spcPts val="600"/>
              </a:spcBef>
              <a:spcAft>
                <a:spcPts val="600"/>
              </a:spcAft>
            </a:pPr>
            <a:r>
              <a:rPr lang="en-US" altLang="en-US" sz="2000" dirty="0"/>
              <a:t>Economic growth continues, recession risk rises over time</a:t>
            </a:r>
          </a:p>
          <a:p>
            <a:pPr marL="342891" indent="-342891">
              <a:spcBef>
                <a:spcPts val="600"/>
              </a:spcBef>
              <a:spcAft>
                <a:spcPts val="600"/>
              </a:spcAft>
            </a:pPr>
            <a:endParaRPr lang="en-US" altLang="en-US" sz="2000" dirty="0"/>
          </a:p>
          <a:p>
            <a:pPr marL="342891" indent="-342891">
              <a:spcBef>
                <a:spcPts val="600"/>
              </a:spcBef>
              <a:spcAft>
                <a:spcPts val="600"/>
              </a:spcAft>
            </a:pPr>
            <a:r>
              <a:rPr lang="en-US" altLang="en-US" sz="2000" dirty="0"/>
              <a:t>2019 mortgage origination volume: similar to last year, but more purchase &amp; less refi</a:t>
            </a:r>
          </a:p>
          <a:p>
            <a:pPr marL="0" indent="0">
              <a:spcBef>
                <a:spcPts val="600"/>
              </a:spcBef>
              <a:spcAft>
                <a:spcPts val="600"/>
              </a:spcAft>
              <a:buNone/>
            </a:pPr>
            <a:endParaRPr lang="en-US" altLang="en-US" sz="2000" dirty="0"/>
          </a:p>
          <a:p>
            <a:pPr marL="342891" indent="-342891">
              <a:spcBef>
                <a:spcPts val="600"/>
              </a:spcBef>
              <a:spcAft>
                <a:spcPts val="600"/>
              </a:spcAft>
            </a:pPr>
            <a:r>
              <a:rPr lang="en-US" altLang="en-US" sz="2000" dirty="0"/>
              <a:t>No national price bubble, but overvaluation risk in select areas</a:t>
            </a:r>
          </a:p>
          <a:p>
            <a:pPr marL="342891" indent="-342891">
              <a:spcBef>
                <a:spcPts val="600"/>
              </a:spcBef>
              <a:spcAft>
                <a:spcPts val="600"/>
              </a:spcAft>
            </a:pPr>
            <a:endParaRPr lang="en-US" altLang="en-US" sz="2000" dirty="0"/>
          </a:p>
          <a:p>
            <a:pPr marL="342891" indent="-342891">
              <a:spcBef>
                <a:spcPts val="600"/>
              </a:spcBef>
              <a:spcAft>
                <a:spcPts val="600"/>
              </a:spcAft>
            </a:pPr>
            <a:r>
              <a:rPr lang="en-US" altLang="en-US" sz="2000" dirty="0"/>
              <a:t>Home equity gains, lower homeowner mobility add to remodeling spending</a:t>
            </a:r>
          </a:p>
          <a:p>
            <a:pPr marL="342891" indent="-342891">
              <a:spcBef>
                <a:spcPts val="600"/>
              </a:spcBef>
              <a:spcAft>
                <a:spcPts val="600"/>
              </a:spcAft>
            </a:pPr>
            <a:endParaRPr lang="en-US" altLang="en-US" sz="2000" dirty="0"/>
          </a:p>
          <a:p>
            <a:pPr marL="342891" indent="-342891">
              <a:spcBef>
                <a:spcPts val="600"/>
              </a:spcBef>
              <a:spcAft>
                <a:spcPts val="600"/>
              </a:spcAft>
            </a:pPr>
            <a:r>
              <a:rPr lang="en-US" altLang="en-US" sz="2000" dirty="0"/>
              <a:t>Home mortgages perform well, consumer credit not so good</a:t>
            </a:r>
          </a:p>
          <a:p>
            <a:pPr marL="342891" indent="-342891">
              <a:spcBef>
                <a:spcPts val="600"/>
              </a:spcBef>
              <a:spcAft>
                <a:spcPts val="600"/>
              </a:spcAft>
            </a:pPr>
            <a:endParaRPr lang="en-US" altLang="en-US" sz="2000" dirty="0"/>
          </a:p>
          <a:p>
            <a:pPr marL="0" indent="0" defTabSz="965273">
              <a:spcBef>
                <a:spcPts val="300"/>
              </a:spcBef>
              <a:buNone/>
            </a:pPr>
            <a:endParaRPr lang="en-US" sz="2000" b="1" dirty="0"/>
          </a:p>
          <a:p>
            <a:pPr marL="0" indent="0" defTabSz="965273">
              <a:lnSpc>
                <a:spcPct val="95000"/>
              </a:lnSpc>
              <a:buNone/>
            </a:pPr>
            <a:endParaRPr lang="en-US" dirty="0"/>
          </a:p>
          <a:p>
            <a:pPr marL="0" indent="0" defTabSz="965273">
              <a:lnSpc>
                <a:spcPct val="95000"/>
              </a:lnSpc>
            </a:pPr>
            <a:endParaRPr lang="en-US" dirty="0"/>
          </a:p>
        </p:txBody>
      </p:sp>
      <p:sp>
        <p:nvSpPr>
          <p:cNvPr id="4" name="Slide Number Placeholder 1">
            <a:extLst>
              <a:ext uri="{FF2B5EF4-FFF2-40B4-BE49-F238E27FC236}">
                <a16:creationId xmlns:a16="http://schemas.microsoft.com/office/drawing/2014/main" id="{A53F0976-E3E3-4F4B-B19C-94F234DADA94}"/>
              </a:ext>
            </a:extLst>
          </p:cNvPr>
          <p:cNvSpPr>
            <a:spLocks noGrp="1"/>
          </p:cNvSpPr>
          <p:nvPr>
            <p:ph type="sldNum" sz="quarter" idx="4"/>
          </p:nvPr>
        </p:nvSpPr>
        <p:spPr>
          <a:xfrm>
            <a:off x="11633200" y="6423214"/>
            <a:ext cx="508000" cy="380999"/>
          </a:xfrm>
        </p:spPr>
        <p:txBody>
          <a:bodyPr/>
          <a:lstStyle/>
          <a:p>
            <a:pPr>
              <a:defRPr/>
            </a:pPr>
            <a:fld id="{6D89E75D-4F18-41C4-8550-92ADAD8A39F0}" type="slidenum">
              <a:rPr lang="en-US" sz="900" smtClean="0">
                <a:solidFill>
                  <a:schemeClr val="tx1"/>
                </a:solidFill>
              </a:rPr>
              <a:pPr>
                <a:defRPr/>
              </a:pPr>
              <a:t>2</a:t>
            </a:fld>
            <a:endParaRPr lang="en-US" sz="900" dirty="0">
              <a:solidFill>
                <a:schemeClr val="tx1"/>
              </a:solidFill>
            </a:endParaRPr>
          </a:p>
        </p:txBody>
      </p:sp>
    </p:spTree>
    <p:extLst>
      <p:ext uri="{BB962C8B-B14F-4D97-AF65-F5344CB8AC3E}">
        <p14:creationId xmlns:p14="http://schemas.microsoft.com/office/powerpoint/2010/main" val="395782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303237" y="291844"/>
            <a:ext cx="6741913" cy="769441"/>
          </a:xfrm>
        </p:spPr>
        <p:txBody>
          <a:bodyPr/>
          <a:lstStyle/>
          <a:p>
            <a:pPr eaLnBrk="1" hangingPunct="1"/>
            <a:r>
              <a:rPr lang="en-US" altLang="en-US" dirty="0">
                <a:solidFill>
                  <a:schemeClr val="tx1"/>
                </a:solidFill>
              </a:rPr>
              <a:t>VA Delinquencies </a:t>
            </a:r>
            <a:r>
              <a:rPr lang="en-US" altLang="en-US" dirty="0"/>
              <a:t>A</a:t>
            </a:r>
            <a:r>
              <a:rPr lang="en-US" altLang="en-US" dirty="0">
                <a:solidFill>
                  <a:schemeClr val="tx1"/>
                </a:solidFill>
              </a:rPr>
              <a:t>t 20-Year Low</a:t>
            </a:r>
            <a:br>
              <a:rPr lang="en-US" altLang="en-US" dirty="0">
                <a:solidFill>
                  <a:srgbClr val="003E51"/>
                </a:solidFill>
              </a:rPr>
            </a:br>
            <a:endParaRPr lang="en-US" altLang="en-US" sz="1600" i="1" dirty="0">
              <a:solidFill>
                <a:srgbClr val="003E51"/>
              </a:solidFill>
            </a:endParaRPr>
          </a:p>
        </p:txBody>
      </p:sp>
      <p:sp>
        <p:nvSpPr>
          <p:cNvPr id="5" name="TextBox 4"/>
          <p:cNvSpPr txBox="1"/>
          <p:nvPr/>
        </p:nvSpPr>
        <p:spPr>
          <a:xfrm>
            <a:off x="2409728" y="6031388"/>
            <a:ext cx="8010622" cy="246221"/>
          </a:xfrm>
          <a:prstGeom prst="rect">
            <a:avLst/>
          </a:prstGeom>
          <a:noFill/>
        </p:spPr>
        <p:txBody>
          <a:bodyPr wrap="square" rtlCol="0">
            <a:spAutoFit/>
          </a:bodyPr>
          <a:lstStyle/>
          <a:p>
            <a:r>
              <a:rPr lang="en-US" sz="1000" dirty="0"/>
              <a:t>Source: CoreLogic </a:t>
            </a:r>
            <a:r>
              <a:rPr lang="en-US" sz="1000" dirty="0" err="1"/>
              <a:t>TrueStandings</a:t>
            </a:r>
            <a:r>
              <a:rPr lang="en-US" sz="1000" dirty="0"/>
              <a:t> Servicing (through January 2019). 30+-day delinquency rate includes loans in foreclosure.</a:t>
            </a:r>
          </a:p>
        </p:txBody>
      </p:sp>
      <p:sp>
        <p:nvSpPr>
          <p:cNvPr id="2" name="Slide Number Placeholder 1"/>
          <p:cNvSpPr>
            <a:spLocks noGrp="1"/>
          </p:cNvSpPr>
          <p:nvPr>
            <p:ph type="sldNum" sz="quarter" idx="11"/>
          </p:nvPr>
        </p:nvSpPr>
        <p:spPr/>
        <p:txBody>
          <a:bodyPr/>
          <a:lstStyle/>
          <a:p>
            <a:pPr>
              <a:defRPr/>
            </a:pPr>
            <a:fld id="{1536B1E5-9AAA-4BD4-9F5B-12EBF58C23C0}" type="slidenum">
              <a:rPr lang="en-US" smtClean="0"/>
              <a:pPr>
                <a:defRPr/>
              </a:pPr>
              <a:t>20</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892124412"/>
              </p:ext>
            </p:extLst>
          </p:nvPr>
        </p:nvGraphicFramePr>
        <p:xfrm>
          <a:off x="800101" y="1101179"/>
          <a:ext cx="5441674" cy="48713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926456018"/>
              </p:ext>
            </p:extLst>
          </p:nvPr>
        </p:nvGraphicFramePr>
        <p:xfrm>
          <a:off x="6340813" y="1060902"/>
          <a:ext cx="5184437" cy="4871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763319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A479-9C8E-4826-9C64-11A0643676E0}"/>
              </a:ext>
            </a:extLst>
          </p:cNvPr>
          <p:cNvSpPr>
            <a:spLocks noGrp="1"/>
          </p:cNvSpPr>
          <p:nvPr>
            <p:ph type="title"/>
          </p:nvPr>
        </p:nvSpPr>
        <p:spPr>
          <a:xfrm>
            <a:off x="1872964" y="84226"/>
            <a:ext cx="8161251" cy="523220"/>
          </a:xfrm>
        </p:spPr>
        <p:txBody>
          <a:bodyPr/>
          <a:lstStyle/>
          <a:p>
            <a:r>
              <a:rPr lang="en-US" dirty="0"/>
              <a:t>	</a:t>
            </a:r>
          </a:p>
        </p:txBody>
      </p:sp>
      <p:sp>
        <p:nvSpPr>
          <p:cNvPr id="5" name="Slide Number Placeholder 4">
            <a:extLst>
              <a:ext uri="{FF2B5EF4-FFF2-40B4-BE49-F238E27FC236}">
                <a16:creationId xmlns:a16="http://schemas.microsoft.com/office/drawing/2014/main" id="{FF683AEB-3638-425A-87CE-0D4CDB97AA55}"/>
              </a:ext>
            </a:extLst>
          </p:cNvPr>
          <p:cNvSpPr>
            <a:spLocks noGrp="1"/>
          </p:cNvSpPr>
          <p:nvPr>
            <p:ph type="sldNum" sz="quarter" idx="11"/>
          </p:nvPr>
        </p:nvSpPr>
        <p:spPr/>
        <p:txBody>
          <a:bodyPr/>
          <a:lstStyle/>
          <a:p>
            <a:pPr>
              <a:defRPr/>
            </a:pPr>
            <a:fld id="{31392AD9-9C0D-48BE-ABB7-2D36747595E5}" type="slidenum">
              <a:rPr lang="en-US" smtClean="0"/>
              <a:pPr>
                <a:defRPr/>
              </a:pPr>
              <a:t>21</a:t>
            </a:fld>
            <a:endParaRPr lang="en-US" dirty="0"/>
          </a:p>
        </p:txBody>
      </p:sp>
      <p:graphicFrame>
        <p:nvGraphicFramePr>
          <p:cNvPr id="7" name="Chart 6">
            <a:extLst>
              <a:ext uri="{FF2B5EF4-FFF2-40B4-BE49-F238E27FC236}">
                <a16:creationId xmlns:a16="http://schemas.microsoft.com/office/drawing/2014/main" id="{DAD5BDF3-27E4-4003-907B-21E98C868E55}"/>
              </a:ext>
            </a:extLst>
          </p:cNvPr>
          <p:cNvGraphicFramePr>
            <a:graphicFrameLocks/>
          </p:cNvGraphicFramePr>
          <p:nvPr>
            <p:extLst>
              <p:ext uri="{D42A27DB-BD31-4B8C-83A1-F6EECF244321}">
                <p14:modId xmlns:p14="http://schemas.microsoft.com/office/powerpoint/2010/main" val="2712250088"/>
              </p:ext>
            </p:extLst>
          </p:nvPr>
        </p:nvGraphicFramePr>
        <p:xfrm>
          <a:off x="1181100" y="1077565"/>
          <a:ext cx="9629775" cy="482818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F859D457-7D41-4CD1-9DEF-D2ADB21F60FC}"/>
              </a:ext>
            </a:extLst>
          </p:cNvPr>
          <p:cNvSpPr txBox="1"/>
          <p:nvPr/>
        </p:nvSpPr>
        <p:spPr>
          <a:xfrm>
            <a:off x="1295400" y="6029573"/>
            <a:ext cx="9182453" cy="246221"/>
          </a:xfrm>
          <a:prstGeom prst="rect">
            <a:avLst/>
          </a:prstGeom>
          <a:noFill/>
        </p:spPr>
        <p:txBody>
          <a:bodyPr wrap="square" rtlCol="0">
            <a:spAutoFit/>
          </a:bodyPr>
          <a:lstStyle/>
          <a:p>
            <a:r>
              <a:rPr lang="en-US" sz="1000" dirty="0"/>
              <a:t>Source: CoreLogic </a:t>
            </a:r>
            <a:r>
              <a:rPr lang="en-US" sz="1000" dirty="0" err="1"/>
              <a:t>TrueStandings</a:t>
            </a:r>
            <a:r>
              <a:rPr lang="en-US" sz="1000" dirty="0"/>
              <a:t> Servicing (through January 2019). Foreclosure rate reflects all loans in some stage of the foreclosure process. 	</a:t>
            </a:r>
          </a:p>
        </p:txBody>
      </p:sp>
      <p:sp>
        <p:nvSpPr>
          <p:cNvPr id="10" name="Rectangle 9">
            <a:extLst>
              <a:ext uri="{FF2B5EF4-FFF2-40B4-BE49-F238E27FC236}">
                <a16:creationId xmlns:a16="http://schemas.microsoft.com/office/drawing/2014/main" id="{0A125538-361D-4CB9-967C-B4CD10AAAD8C}"/>
              </a:ext>
            </a:extLst>
          </p:cNvPr>
          <p:cNvSpPr/>
          <p:nvPr/>
        </p:nvSpPr>
        <p:spPr>
          <a:xfrm>
            <a:off x="1215739" y="161171"/>
            <a:ext cx="10084812" cy="553998"/>
          </a:xfrm>
          <a:prstGeom prst="rect">
            <a:avLst/>
          </a:prstGeom>
        </p:spPr>
        <p:txBody>
          <a:bodyPr wrap="none">
            <a:spAutoFit/>
          </a:bodyPr>
          <a:lstStyle/>
          <a:p>
            <a:r>
              <a:rPr lang="en-US" sz="3000" dirty="0">
                <a:solidFill>
                  <a:srgbClr val="38424A"/>
                </a:solidFill>
                <a:latin typeface="+mj-lt"/>
              </a:rPr>
              <a:t>VA Serious Delinquency &amp; Foreclosure at 20-Year Low</a:t>
            </a:r>
          </a:p>
        </p:txBody>
      </p:sp>
      <p:sp>
        <p:nvSpPr>
          <p:cNvPr id="9" name="TextBox 8">
            <a:extLst>
              <a:ext uri="{FF2B5EF4-FFF2-40B4-BE49-F238E27FC236}">
                <a16:creationId xmlns:a16="http://schemas.microsoft.com/office/drawing/2014/main" id="{34462B89-BC64-4839-A6AF-CBD6F682A341}"/>
              </a:ext>
            </a:extLst>
          </p:cNvPr>
          <p:cNvSpPr txBox="1"/>
          <p:nvPr/>
        </p:nvSpPr>
        <p:spPr>
          <a:xfrm>
            <a:off x="8964185" y="1963985"/>
            <a:ext cx="2852063" cy="646331"/>
          </a:xfrm>
          <a:prstGeom prst="rect">
            <a:avLst/>
          </a:prstGeom>
          <a:noFill/>
        </p:spPr>
        <p:txBody>
          <a:bodyPr wrap="none" rtlCol="0">
            <a:spAutoFit/>
          </a:bodyPr>
          <a:lstStyle/>
          <a:p>
            <a:r>
              <a:rPr lang="en-US" dirty="0">
                <a:solidFill>
                  <a:schemeClr val="accent1"/>
                </a:solidFill>
              </a:rPr>
              <a:t>Serious Delinquency Rate</a:t>
            </a:r>
          </a:p>
          <a:p>
            <a:r>
              <a:rPr lang="en-US" dirty="0">
                <a:solidFill>
                  <a:schemeClr val="accent1"/>
                </a:solidFill>
              </a:rPr>
              <a:t>(90+ days past due)</a:t>
            </a:r>
          </a:p>
        </p:txBody>
      </p:sp>
      <p:sp>
        <p:nvSpPr>
          <p:cNvPr id="11" name="TextBox 10">
            <a:extLst>
              <a:ext uri="{FF2B5EF4-FFF2-40B4-BE49-F238E27FC236}">
                <a16:creationId xmlns:a16="http://schemas.microsoft.com/office/drawing/2014/main" id="{89E8A766-4332-42E0-9452-4A2A80B2D399}"/>
              </a:ext>
            </a:extLst>
          </p:cNvPr>
          <p:cNvSpPr txBox="1"/>
          <p:nvPr/>
        </p:nvSpPr>
        <p:spPr>
          <a:xfrm>
            <a:off x="9056519" y="4923960"/>
            <a:ext cx="1954381" cy="369332"/>
          </a:xfrm>
          <a:prstGeom prst="rect">
            <a:avLst/>
          </a:prstGeom>
          <a:noFill/>
        </p:spPr>
        <p:txBody>
          <a:bodyPr wrap="none" rtlCol="0">
            <a:spAutoFit/>
          </a:bodyPr>
          <a:lstStyle/>
          <a:p>
            <a:r>
              <a:rPr lang="en-US" dirty="0">
                <a:solidFill>
                  <a:schemeClr val="accent2"/>
                </a:solidFill>
              </a:rPr>
              <a:t>Foreclosure Rate</a:t>
            </a:r>
          </a:p>
        </p:txBody>
      </p:sp>
    </p:spTree>
    <p:extLst>
      <p:ext uri="{BB962C8B-B14F-4D97-AF65-F5344CB8AC3E}">
        <p14:creationId xmlns:p14="http://schemas.microsoft.com/office/powerpoint/2010/main" val="380848894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70214" y="1575954"/>
            <a:ext cx="7647079" cy="685133"/>
          </a:xfrm>
        </p:spPr>
        <p:txBody>
          <a:bodyPr/>
          <a:lstStyle/>
          <a:p>
            <a:pPr>
              <a:spcBef>
                <a:spcPts val="0"/>
              </a:spcBef>
            </a:pPr>
            <a:r>
              <a:rPr lang="en-US" dirty="0"/>
              <a:t>         Home Mortgage			   Auto Loan</a:t>
            </a:r>
          </a:p>
          <a:p>
            <a:pPr>
              <a:spcBef>
                <a:spcPts val="0"/>
              </a:spcBef>
            </a:pPr>
            <a:r>
              <a:rPr lang="en-US" dirty="0"/>
              <a:t>	Borrowers			    Borrowers</a:t>
            </a:r>
          </a:p>
        </p:txBody>
      </p:sp>
      <p:graphicFrame>
        <p:nvGraphicFramePr>
          <p:cNvPr id="5" name="Chart 4"/>
          <p:cNvGraphicFramePr/>
          <p:nvPr>
            <p:extLst/>
          </p:nvPr>
        </p:nvGraphicFramePr>
        <p:xfrm>
          <a:off x="2101658" y="1775791"/>
          <a:ext cx="3146203" cy="45377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751444" y="1775791"/>
          <a:ext cx="5075582" cy="453771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p:cNvSpPr txBox="1">
            <a:spLocks noChangeArrowheads="1"/>
          </p:cNvSpPr>
          <p:nvPr/>
        </p:nvSpPr>
        <p:spPr bwMode="auto">
          <a:xfrm>
            <a:off x="2506300" y="6053957"/>
            <a:ext cx="7521810" cy="3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indent="0" algn="l" rtl="0" eaLnBrk="1" fontAlgn="base" hangingPunct="1">
              <a:spcBef>
                <a:spcPts val="475"/>
              </a:spcBef>
              <a:spcAft>
                <a:spcPct val="0"/>
              </a:spcAft>
              <a:buClr>
                <a:srgbClr val="660066"/>
              </a:buClr>
              <a:buFont typeface="Wingdings" pitchFamily="2" charset="2"/>
              <a:buNone/>
              <a:defRPr sz="2000">
                <a:solidFill>
                  <a:srgbClr val="6E6259"/>
                </a:solidFill>
                <a:latin typeface="+mn-lt"/>
                <a:ea typeface="+mn-ea"/>
                <a:cs typeface="+mn-cs"/>
              </a:defRPr>
            </a:lvl1pPr>
            <a:lvl2pPr marL="458788" indent="-231775" algn="l" rtl="0" eaLnBrk="1" fontAlgn="base" hangingPunct="1">
              <a:spcBef>
                <a:spcPts val="475"/>
              </a:spcBef>
              <a:spcAft>
                <a:spcPct val="0"/>
              </a:spcAft>
              <a:buClr>
                <a:srgbClr val="62B5E5"/>
              </a:buClr>
              <a:buFont typeface="Wingdings" pitchFamily="2" charset="2"/>
              <a:buNone/>
              <a:defRPr sz="2000">
                <a:solidFill>
                  <a:schemeClr val="tx1"/>
                </a:solidFill>
                <a:latin typeface="+mn-lt"/>
              </a:defRPr>
            </a:lvl2pPr>
            <a:lvl3pPr marL="687388" indent="-173038" algn="l" rtl="0" eaLnBrk="1" fontAlgn="base" hangingPunct="1">
              <a:spcBef>
                <a:spcPct val="0"/>
              </a:spcBef>
              <a:spcAft>
                <a:spcPct val="0"/>
              </a:spcAft>
              <a:buClr>
                <a:srgbClr val="669933"/>
              </a:buClr>
              <a:buFont typeface="Arial" charset="0"/>
              <a:buNone/>
              <a:defRPr sz="2000">
                <a:solidFill>
                  <a:schemeClr val="tx1"/>
                </a:solidFill>
                <a:latin typeface="+mn-lt"/>
              </a:defRPr>
            </a:lvl3pPr>
            <a:lvl4pPr marL="855663" indent="-168275" algn="l" rtl="0" eaLnBrk="1" fontAlgn="base" hangingPunct="1">
              <a:spcBef>
                <a:spcPct val="0"/>
              </a:spcBef>
              <a:spcAft>
                <a:spcPct val="0"/>
              </a:spcAft>
              <a:buClr>
                <a:srgbClr val="958377"/>
              </a:buClr>
              <a:buFont typeface="Arial" charset="0"/>
              <a:buNone/>
              <a:defRPr sz="2000">
                <a:solidFill>
                  <a:schemeClr val="tx1"/>
                </a:solidFill>
                <a:latin typeface="+mn-lt"/>
              </a:defRPr>
            </a:lvl4pPr>
            <a:lvl5pPr marL="1027113" indent="-149225" algn="l" rtl="0" eaLnBrk="1" fontAlgn="base" hangingPunct="1">
              <a:spcBef>
                <a:spcPct val="0"/>
              </a:spcBef>
              <a:spcAft>
                <a:spcPct val="0"/>
              </a:spcAft>
              <a:buClr>
                <a:srgbClr val="958377"/>
              </a:buClr>
              <a:buSzPct val="70000"/>
              <a:buFont typeface="Wingdings" pitchFamily="2" charset="2"/>
              <a:buNone/>
              <a:defRPr sz="2000">
                <a:solidFill>
                  <a:schemeClr val="tx1"/>
                </a:solidFill>
                <a:latin typeface="+mn-lt"/>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pPr>
              <a:defRPr/>
            </a:pPr>
            <a:r>
              <a:rPr lang="en-US" sz="1000" dirty="0">
                <a:solidFill>
                  <a:srgbClr val="38424A"/>
                </a:solidFill>
                <a:latin typeface="Century Gothic" panose="020B0502020202020204" pitchFamily="34" charset="0"/>
              </a:rPr>
              <a:t>Source: CoreLogic </a:t>
            </a:r>
            <a:r>
              <a:rPr lang="en-US" sz="1000" dirty="0" err="1">
                <a:solidFill>
                  <a:srgbClr val="38424A"/>
                </a:solidFill>
                <a:latin typeface="Century Gothic" panose="020B0502020202020204" pitchFamily="34" charset="0"/>
              </a:rPr>
              <a:t>TrueStandings</a:t>
            </a:r>
            <a:r>
              <a:rPr lang="en-US" sz="1000" dirty="0">
                <a:solidFill>
                  <a:srgbClr val="38424A"/>
                </a:solidFill>
                <a:latin typeface="Century Gothic" panose="020B0502020202020204" pitchFamily="34" charset="0"/>
              </a:rPr>
              <a:t> and Federal Reserve Bank of New York Consumer Credit Panel, Equifax</a:t>
            </a:r>
          </a:p>
        </p:txBody>
      </p:sp>
      <p:sp>
        <p:nvSpPr>
          <p:cNvPr id="8" name="Title 1"/>
          <p:cNvSpPr>
            <a:spLocks noGrp="1"/>
          </p:cNvSpPr>
          <p:nvPr>
            <p:ph type="title"/>
          </p:nvPr>
        </p:nvSpPr>
        <p:spPr>
          <a:xfrm>
            <a:off x="2550092" y="273370"/>
            <a:ext cx="7282452" cy="830997"/>
          </a:xfrm>
        </p:spPr>
        <p:txBody>
          <a:bodyPr/>
          <a:lstStyle/>
          <a:p>
            <a:r>
              <a:rPr lang="en-US" b="0" kern="1200" dirty="0"/>
              <a:t>Auto Loans Have Lower Credit Scores</a:t>
            </a:r>
          </a:p>
        </p:txBody>
      </p:sp>
      <p:sp>
        <p:nvSpPr>
          <p:cNvPr id="9" name="Text Placeholder 2">
            <a:extLst>
              <a:ext uri="{FF2B5EF4-FFF2-40B4-BE49-F238E27FC236}">
                <a16:creationId xmlns:a16="http://schemas.microsoft.com/office/drawing/2014/main" id="{B00BDE53-A1A2-4468-B538-B82C0A03623A}"/>
              </a:ext>
            </a:extLst>
          </p:cNvPr>
          <p:cNvSpPr txBox="1">
            <a:spLocks/>
          </p:cNvSpPr>
          <p:nvPr/>
        </p:nvSpPr>
        <p:spPr bwMode="auto">
          <a:xfrm>
            <a:off x="786365" y="5259346"/>
            <a:ext cx="2142978" cy="68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indent="0" algn="l" rtl="0" eaLnBrk="1" fontAlgn="base" hangingPunct="1">
              <a:spcBef>
                <a:spcPts val="0"/>
              </a:spcBef>
              <a:spcAft>
                <a:spcPts val="600"/>
              </a:spcAft>
              <a:buClr>
                <a:schemeClr val="bg2"/>
              </a:buClr>
              <a:buFont typeface="Arial" panose="020B0604020202020204" pitchFamily="34" charset="0"/>
              <a:buNone/>
              <a:defRPr sz="2000">
                <a:solidFill>
                  <a:schemeClr val="tx1"/>
                </a:solidFill>
                <a:latin typeface="Century Gothic" panose="020B0502020202020204" pitchFamily="34" charset="0"/>
                <a:ea typeface="+mn-ea"/>
                <a:cs typeface="+mn-cs"/>
              </a:defRPr>
            </a:lvl1pPr>
            <a:lvl2pPr marL="463550" indent="-242888" algn="l" rtl="0" eaLnBrk="1" fontAlgn="base" hangingPunct="1">
              <a:spcBef>
                <a:spcPts val="0"/>
              </a:spcBef>
              <a:spcAft>
                <a:spcPts val="600"/>
              </a:spcAft>
              <a:buClr>
                <a:schemeClr val="tx2">
                  <a:lumMod val="60000"/>
                  <a:lumOff val="40000"/>
                </a:schemeClr>
              </a:buClr>
              <a:buFont typeface="Century Gothic" panose="020B0502020202020204" pitchFamily="34" charset="0"/>
              <a:buNone/>
              <a:defRPr sz="2000">
                <a:solidFill>
                  <a:srgbClr val="38424A"/>
                </a:solidFill>
                <a:latin typeface="Century Gothic" panose="020B0502020202020204" pitchFamily="34" charset="0"/>
                <a:ea typeface="MS PGothic" pitchFamily="34" charset="-128"/>
              </a:defRPr>
            </a:lvl2pPr>
            <a:lvl3pPr marL="627063" indent="-173038" algn="l" rtl="0" eaLnBrk="1" fontAlgn="base" hangingPunct="1">
              <a:spcBef>
                <a:spcPts val="0"/>
              </a:spcBef>
              <a:spcAft>
                <a:spcPts val="600"/>
              </a:spcAft>
              <a:buClr>
                <a:schemeClr val="tx2">
                  <a:lumMod val="60000"/>
                  <a:lumOff val="40000"/>
                </a:schemeClr>
              </a:buClr>
              <a:buFont typeface="Arial" charset="0"/>
              <a:buNone/>
              <a:defRPr sz="2000">
                <a:solidFill>
                  <a:schemeClr val="tx1"/>
                </a:solidFill>
                <a:latin typeface="Century Gothic" panose="020B0502020202020204" pitchFamily="34" charset="0"/>
                <a:ea typeface="MS PGothic" pitchFamily="34" charset="-128"/>
              </a:defRPr>
            </a:lvl3pPr>
            <a:lvl4pPr marL="804863" indent="-168275" algn="l" rtl="0" eaLnBrk="1" fontAlgn="base" hangingPunct="1">
              <a:spcBef>
                <a:spcPts val="0"/>
              </a:spcBef>
              <a:spcAft>
                <a:spcPts val="600"/>
              </a:spcAft>
              <a:buClr>
                <a:schemeClr val="tx2">
                  <a:lumMod val="60000"/>
                  <a:lumOff val="40000"/>
                </a:schemeClr>
              </a:buClr>
              <a:buFont typeface="Arial" charset="0"/>
              <a:buNone/>
              <a:defRPr sz="2000">
                <a:solidFill>
                  <a:schemeClr val="tx1"/>
                </a:solidFill>
                <a:latin typeface="Century Gothic" panose="020B0502020202020204" pitchFamily="34" charset="0"/>
                <a:ea typeface="MS PGothic" pitchFamily="34" charset="-128"/>
              </a:defRPr>
            </a:lvl4pPr>
            <a:lvl5pPr marL="976313" indent="-149225" algn="l" rtl="0" eaLnBrk="1" fontAlgn="base" hangingPunct="1">
              <a:spcBef>
                <a:spcPts val="0"/>
              </a:spcBef>
              <a:spcAft>
                <a:spcPts val="600"/>
              </a:spcAft>
              <a:buClr>
                <a:schemeClr val="tx2">
                  <a:lumMod val="60000"/>
                  <a:lumOff val="40000"/>
                </a:schemeClr>
              </a:buClr>
              <a:buSzPct val="70000"/>
              <a:buFont typeface="Wingdings" pitchFamily="2" charset="2"/>
              <a:buNone/>
              <a:defRPr sz="2000">
                <a:solidFill>
                  <a:schemeClr val="tx1"/>
                </a:solidFill>
                <a:latin typeface="Century Gothic" panose="020B0502020202020204" pitchFamily="34" charset="0"/>
                <a:ea typeface="MS PGothic" pitchFamily="34" charset="-128"/>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pPr algn="ctr"/>
            <a:r>
              <a:rPr lang="en-US" kern="0" dirty="0"/>
              <a:t>Originations:</a:t>
            </a:r>
          </a:p>
          <a:p>
            <a:pPr algn="ctr"/>
            <a:r>
              <a:rPr lang="en-US" kern="0" dirty="0"/>
              <a:t>(2018)</a:t>
            </a:r>
          </a:p>
        </p:txBody>
      </p:sp>
      <p:sp>
        <p:nvSpPr>
          <p:cNvPr id="10" name="Text Placeholder 2">
            <a:extLst>
              <a:ext uri="{FF2B5EF4-FFF2-40B4-BE49-F238E27FC236}">
                <a16:creationId xmlns:a16="http://schemas.microsoft.com/office/drawing/2014/main" id="{D3D7B978-BA96-4989-84C4-5CC44E5A21CB}"/>
              </a:ext>
            </a:extLst>
          </p:cNvPr>
          <p:cNvSpPr txBox="1">
            <a:spLocks/>
          </p:cNvSpPr>
          <p:nvPr/>
        </p:nvSpPr>
        <p:spPr bwMode="auto">
          <a:xfrm>
            <a:off x="2888510" y="5439882"/>
            <a:ext cx="5553126" cy="45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indent="0" algn="l" rtl="0" eaLnBrk="1" fontAlgn="base" hangingPunct="1">
              <a:spcBef>
                <a:spcPts val="0"/>
              </a:spcBef>
              <a:spcAft>
                <a:spcPts val="600"/>
              </a:spcAft>
              <a:buClr>
                <a:schemeClr val="bg2"/>
              </a:buClr>
              <a:buFont typeface="Arial" panose="020B0604020202020204" pitchFamily="34" charset="0"/>
              <a:buNone/>
              <a:defRPr sz="2000">
                <a:solidFill>
                  <a:schemeClr val="tx1"/>
                </a:solidFill>
                <a:latin typeface="Century Gothic" panose="020B0502020202020204" pitchFamily="34" charset="0"/>
                <a:ea typeface="+mn-ea"/>
                <a:cs typeface="+mn-cs"/>
              </a:defRPr>
            </a:lvl1pPr>
            <a:lvl2pPr marL="463550" indent="-242888" algn="l" rtl="0" eaLnBrk="1" fontAlgn="base" hangingPunct="1">
              <a:spcBef>
                <a:spcPts val="0"/>
              </a:spcBef>
              <a:spcAft>
                <a:spcPts val="600"/>
              </a:spcAft>
              <a:buClr>
                <a:schemeClr val="tx2">
                  <a:lumMod val="60000"/>
                  <a:lumOff val="40000"/>
                </a:schemeClr>
              </a:buClr>
              <a:buFont typeface="Century Gothic" panose="020B0502020202020204" pitchFamily="34" charset="0"/>
              <a:buNone/>
              <a:defRPr sz="2000">
                <a:solidFill>
                  <a:srgbClr val="38424A"/>
                </a:solidFill>
                <a:latin typeface="Century Gothic" panose="020B0502020202020204" pitchFamily="34" charset="0"/>
                <a:ea typeface="MS PGothic" pitchFamily="34" charset="-128"/>
              </a:defRPr>
            </a:lvl2pPr>
            <a:lvl3pPr marL="627063" indent="-173038" algn="l" rtl="0" eaLnBrk="1" fontAlgn="base" hangingPunct="1">
              <a:spcBef>
                <a:spcPts val="0"/>
              </a:spcBef>
              <a:spcAft>
                <a:spcPts val="600"/>
              </a:spcAft>
              <a:buClr>
                <a:schemeClr val="tx2">
                  <a:lumMod val="60000"/>
                  <a:lumOff val="40000"/>
                </a:schemeClr>
              </a:buClr>
              <a:buFont typeface="Arial" charset="0"/>
              <a:buNone/>
              <a:defRPr sz="2000">
                <a:solidFill>
                  <a:schemeClr val="tx1"/>
                </a:solidFill>
                <a:latin typeface="Century Gothic" panose="020B0502020202020204" pitchFamily="34" charset="0"/>
                <a:ea typeface="MS PGothic" pitchFamily="34" charset="-128"/>
              </a:defRPr>
            </a:lvl3pPr>
            <a:lvl4pPr marL="804863" indent="-168275" algn="l" rtl="0" eaLnBrk="1" fontAlgn="base" hangingPunct="1">
              <a:spcBef>
                <a:spcPts val="0"/>
              </a:spcBef>
              <a:spcAft>
                <a:spcPts val="600"/>
              </a:spcAft>
              <a:buClr>
                <a:schemeClr val="tx2">
                  <a:lumMod val="60000"/>
                  <a:lumOff val="40000"/>
                </a:schemeClr>
              </a:buClr>
              <a:buFont typeface="Arial" charset="0"/>
              <a:buNone/>
              <a:defRPr sz="2000">
                <a:solidFill>
                  <a:schemeClr val="tx1"/>
                </a:solidFill>
                <a:latin typeface="Century Gothic" panose="020B0502020202020204" pitchFamily="34" charset="0"/>
                <a:ea typeface="MS PGothic" pitchFamily="34" charset="-128"/>
              </a:defRPr>
            </a:lvl4pPr>
            <a:lvl5pPr marL="976313" indent="-149225" algn="l" rtl="0" eaLnBrk="1" fontAlgn="base" hangingPunct="1">
              <a:spcBef>
                <a:spcPts val="0"/>
              </a:spcBef>
              <a:spcAft>
                <a:spcPts val="600"/>
              </a:spcAft>
              <a:buClr>
                <a:schemeClr val="tx2">
                  <a:lumMod val="60000"/>
                  <a:lumOff val="40000"/>
                </a:schemeClr>
              </a:buClr>
              <a:buSzPct val="70000"/>
              <a:buFont typeface="Wingdings" pitchFamily="2" charset="2"/>
              <a:buNone/>
              <a:defRPr sz="2000">
                <a:solidFill>
                  <a:schemeClr val="tx1"/>
                </a:solidFill>
                <a:latin typeface="Century Gothic" panose="020B0502020202020204" pitchFamily="34" charset="0"/>
                <a:ea typeface="MS PGothic" pitchFamily="34" charset="-128"/>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r>
              <a:rPr lang="en-US" kern="0" dirty="0"/>
              <a:t>$1.7 trillion			    $0.6 trillion</a:t>
            </a:r>
          </a:p>
        </p:txBody>
      </p:sp>
      <p:sp>
        <p:nvSpPr>
          <p:cNvPr id="11" name="Slide Number Placeholder 2">
            <a:extLst>
              <a:ext uri="{FF2B5EF4-FFF2-40B4-BE49-F238E27FC236}">
                <a16:creationId xmlns:a16="http://schemas.microsoft.com/office/drawing/2014/main" id="{6B4B3097-41D2-4F1E-B6FA-C4BB278D8A96}"/>
              </a:ext>
            </a:extLst>
          </p:cNvPr>
          <p:cNvSpPr txBox="1">
            <a:spLocks/>
          </p:cNvSpPr>
          <p:nvPr/>
        </p:nvSpPr>
        <p:spPr bwMode="auto">
          <a:xfrm>
            <a:off x="11696700" y="6450498"/>
            <a:ext cx="381000" cy="38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marL="173038" indent="-173038" algn="l" rtl="0" eaLnBrk="1" fontAlgn="base" hangingPunct="1">
              <a:spcBef>
                <a:spcPts val="475"/>
              </a:spcBef>
              <a:spcAft>
                <a:spcPct val="0"/>
              </a:spcAft>
              <a:buClr>
                <a:schemeClr val="bg2"/>
              </a:buClr>
              <a:buFont typeface="Arial" panose="020B0604020202020204" pitchFamily="34" charset="0"/>
              <a:buChar char="•"/>
              <a:defRPr sz="1013">
                <a:solidFill>
                  <a:schemeClr val="tx1"/>
                </a:solidFill>
                <a:latin typeface="+mn-lt"/>
                <a:ea typeface="+mn-ea"/>
                <a:cs typeface="+mn-cs"/>
              </a:defRPr>
            </a:lvl1pPr>
            <a:lvl2pPr marL="400050" indent="-179388" algn="l" rtl="0" eaLnBrk="1" fontAlgn="base" hangingPunct="1">
              <a:spcBef>
                <a:spcPts val="475"/>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2pPr>
            <a:lvl3pPr marL="627063" indent="-173038" algn="l" rtl="0" eaLnBrk="1" fontAlgn="base" hangingPunct="1">
              <a:spcBef>
                <a:spcPct val="0"/>
              </a:spcBef>
              <a:spcAft>
                <a:spcPct val="0"/>
              </a:spcAft>
              <a:buClr>
                <a:schemeClr val="tx1"/>
              </a:buClr>
              <a:buFont typeface="Wingdings" panose="05000000000000000000" pitchFamily="2" charset="2"/>
              <a:buChar char="§"/>
              <a:defRPr sz="844">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4pPr>
            <a:lvl5pPr marL="914400" indent="-87313" algn="l" rtl="0" eaLnBrk="1" fontAlgn="base" hangingPunct="1">
              <a:spcBef>
                <a:spcPct val="0"/>
              </a:spcBef>
              <a:spcAft>
                <a:spcPct val="0"/>
              </a:spcAft>
              <a:buClr>
                <a:schemeClr val="tx1"/>
              </a:buClr>
              <a:buSzPct val="70000"/>
              <a:buFont typeface="Arial" panose="020B0604020202020204" pitchFamily="34" charset="0"/>
              <a:buChar char="•"/>
              <a:defRPr sz="844">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sz="900">
                <a:solidFill>
                  <a:schemeClr val="tx2"/>
                </a:solidFill>
                <a:latin typeface="+mn-lt"/>
              </a:defRPr>
            </a:lvl6pPr>
            <a:lvl7pPr marL="1722438" indent="-149225" algn="l" rtl="0" eaLnBrk="1" fontAlgn="base" hangingPunct="1">
              <a:spcBef>
                <a:spcPct val="0"/>
              </a:spcBef>
              <a:spcAft>
                <a:spcPct val="0"/>
              </a:spcAft>
              <a:buClr>
                <a:schemeClr val="bg2"/>
              </a:buClr>
              <a:buChar char="•"/>
              <a:defRPr sz="900">
                <a:solidFill>
                  <a:schemeClr val="tx2"/>
                </a:solidFill>
                <a:latin typeface="+mn-lt"/>
              </a:defRPr>
            </a:lvl7pPr>
            <a:lvl8pPr marL="2179638" indent="-149225" algn="l" rtl="0" eaLnBrk="1" fontAlgn="base" hangingPunct="1">
              <a:spcBef>
                <a:spcPct val="0"/>
              </a:spcBef>
              <a:spcAft>
                <a:spcPct val="0"/>
              </a:spcAft>
              <a:buClr>
                <a:schemeClr val="bg2"/>
              </a:buClr>
              <a:buChar char="•"/>
              <a:defRPr sz="900">
                <a:solidFill>
                  <a:schemeClr val="tx2"/>
                </a:solidFill>
                <a:latin typeface="+mn-lt"/>
              </a:defRPr>
            </a:lvl8pPr>
            <a:lvl9pPr marL="2636838" indent="-149225" algn="l" rtl="0" eaLnBrk="1" fontAlgn="base" hangingPunct="1">
              <a:spcBef>
                <a:spcPct val="0"/>
              </a:spcBef>
              <a:spcAft>
                <a:spcPct val="0"/>
              </a:spcAft>
              <a:buClr>
                <a:schemeClr val="bg2"/>
              </a:buClr>
              <a:buChar char="•"/>
              <a:defRPr sz="900">
                <a:solidFill>
                  <a:schemeClr val="tx2"/>
                </a:solidFill>
                <a:latin typeface="+mn-lt"/>
              </a:defRPr>
            </a:lvl9pPr>
          </a:lstStyle>
          <a:p>
            <a:pPr marL="0" indent="0" algn="ctr">
              <a:buNone/>
            </a:pPr>
            <a:fld id="{6D89E75D-4F18-41C4-8550-92ADAD8A39F0}" type="slidenum">
              <a:rPr lang="en-US" kern="0"/>
              <a:pPr marL="0" indent="0" algn="ctr">
                <a:buNone/>
              </a:pPr>
              <a:t>22</a:t>
            </a:fld>
            <a:endParaRPr lang="en-US" kern="0" dirty="0"/>
          </a:p>
        </p:txBody>
      </p:sp>
    </p:spTree>
    <p:extLst>
      <p:ext uri="{BB962C8B-B14F-4D97-AF65-F5344CB8AC3E}">
        <p14:creationId xmlns:p14="http://schemas.microsoft.com/office/powerpoint/2010/main" val="37265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281BBE0F-D89D-49D2-9B2A-FD607C4E65EC}"/>
              </a:ext>
            </a:extLst>
          </p:cNvPr>
          <p:cNvGraphicFramePr>
            <a:graphicFrameLocks noGrp="1"/>
          </p:cNvGraphicFramePr>
          <p:nvPr>
            <p:ph idx="1"/>
            <p:extLst/>
          </p:nvPr>
        </p:nvGraphicFramePr>
        <p:xfrm>
          <a:off x="1338469" y="1778000"/>
          <a:ext cx="9700591" cy="426109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427F857-61EB-47A2-A619-DD0B0DD32BCE}"/>
              </a:ext>
            </a:extLst>
          </p:cNvPr>
          <p:cNvSpPr>
            <a:spLocks noGrp="1"/>
          </p:cNvSpPr>
          <p:nvPr>
            <p:ph type="sldNum" sz="quarter" idx="4"/>
          </p:nvPr>
        </p:nvSpPr>
        <p:spPr/>
        <p:txBody>
          <a:bodyPr/>
          <a:lstStyle/>
          <a:p>
            <a:pPr>
              <a:defRPr/>
            </a:pPr>
            <a:fld id="{6D89E75D-4F18-41C4-8550-92ADAD8A39F0}" type="slidenum">
              <a:rPr lang="en-US" smtClean="0"/>
              <a:pPr>
                <a:defRPr/>
              </a:pPr>
              <a:t>23</a:t>
            </a:fld>
            <a:endParaRPr lang="en-US" dirty="0"/>
          </a:p>
        </p:txBody>
      </p:sp>
      <p:sp>
        <p:nvSpPr>
          <p:cNvPr id="4" name="Title 3">
            <a:extLst>
              <a:ext uri="{FF2B5EF4-FFF2-40B4-BE49-F238E27FC236}">
                <a16:creationId xmlns:a16="http://schemas.microsoft.com/office/drawing/2014/main" id="{F24ED9FF-549E-4D9B-96ED-7CF852D1B34F}"/>
              </a:ext>
            </a:extLst>
          </p:cNvPr>
          <p:cNvSpPr>
            <a:spLocks noGrp="1"/>
          </p:cNvSpPr>
          <p:nvPr>
            <p:ph type="title"/>
          </p:nvPr>
        </p:nvSpPr>
        <p:spPr>
          <a:xfrm>
            <a:off x="1338469" y="109728"/>
            <a:ext cx="10555163" cy="821287"/>
          </a:xfrm>
        </p:spPr>
        <p:txBody>
          <a:bodyPr/>
          <a:lstStyle/>
          <a:p>
            <a:r>
              <a:rPr lang="en-US" b="0" kern="1200" dirty="0"/>
              <a:t>Auto and Student Delinquencies High &amp; Rising</a:t>
            </a:r>
          </a:p>
        </p:txBody>
      </p:sp>
      <p:sp>
        <p:nvSpPr>
          <p:cNvPr id="5" name="Text Placeholder 4">
            <a:extLst>
              <a:ext uri="{FF2B5EF4-FFF2-40B4-BE49-F238E27FC236}">
                <a16:creationId xmlns:a16="http://schemas.microsoft.com/office/drawing/2014/main" id="{3275F8CC-D46C-4FB7-835B-1DFC7CA650D5}"/>
              </a:ext>
            </a:extLst>
          </p:cNvPr>
          <p:cNvSpPr>
            <a:spLocks noGrp="1"/>
          </p:cNvSpPr>
          <p:nvPr>
            <p:ph type="body" sz="quarter" idx="10"/>
          </p:nvPr>
        </p:nvSpPr>
        <p:spPr>
          <a:xfrm>
            <a:off x="1338470" y="1093928"/>
            <a:ext cx="6622050" cy="521159"/>
          </a:xfrm>
        </p:spPr>
        <p:txBody>
          <a:bodyPr/>
          <a:lstStyle/>
          <a:p>
            <a:r>
              <a:rPr lang="en-US" sz="2000" dirty="0">
                <a:solidFill>
                  <a:schemeClr val="tx1"/>
                </a:solidFill>
                <a:latin typeface="Century Gothic" panose="020F0302020204030204"/>
              </a:rPr>
              <a:t>90-or-more day delinquency rate by loan type (percent of dollar balance)</a:t>
            </a:r>
          </a:p>
        </p:txBody>
      </p:sp>
      <p:sp>
        <p:nvSpPr>
          <p:cNvPr id="9" name="TextBox 8">
            <a:extLst>
              <a:ext uri="{FF2B5EF4-FFF2-40B4-BE49-F238E27FC236}">
                <a16:creationId xmlns:a16="http://schemas.microsoft.com/office/drawing/2014/main" id="{E18A1568-A244-4EFB-8557-B02AD13BEAD7}"/>
              </a:ext>
            </a:extLst>
          </p:cNvPr>
          <p:cNvSpPr txBox="1"/>
          <p:nvPr/>
        </p:nvSpPr>
        <p:spPr>
          <a:xfrm>
            <a:off x="9395788" y="4572362"/>
            <a:ext cx="1159292" cy="369332"/>
          </a:xfrm>
          <a:prstGeom prst="rect">
            <a:avLst/>
          </a:prstGeom>
          <a:noFill/>
        </p:spPr>
        <p:txBody>
          <a:bodyPr wrap="none" rtlCol="0">
            <a:spAutoFit/>
          </a:bodyPr>
          <a:lstStyle/>
          <a:p>
            <a:r>
              <a:rPr lang="en-US" dirty="0">
                <a:solidFill>
                  <a:srgbClr val="00B050"/>
                </a:solidFill>
              </a:rPr>
              <a:t>Mortgage</a:t>
            </a:r>
          </a:p>
        </p:txBody>
      </p:sp>
      <p:sp>
        <p:nvSpPr>
          <p:cNvPr id="10" name="TextBox 9">
            <a:extLst>
              <a:ext uri="{FF2B5EF4-FFF2-40B4-BE49-F238E27FC236}">
                <a16:creationId xmlns:a16="http://schemas.microsoft.com/office/drawing/2014/main" id="{679A9EB0-404D-440A-915B-377AE7ED0486}"/>
              </a:ext>
            </a:extLst>
          </p:cNvPr>
          <p:cNvSpPr txBox="1"/>
          <p:nvPr/>
        </p:nvSpPr>
        <p:spPr>
          <a:xfrm>
            <a:off x="9393441" y="5203682"/>
            <a:ext cx="979755" cy="369332"/>
          </a:xfrm>
          <a:prstGeom prst="rect">
            <a:avLst/>
          </a:prstGeom>
          <a:noFill/>
        </p:spPr>
        <p:txBody>
          <a:bodyPr wrap="none" rtlCol="0">
            <a:spAutoFit/>
          </a:bodyPr>
          <a:lstStyle/>
          <a:p>
            <a:r>
              <a:rPr lang="en-US" dirty="0">
                <a:solidFill>
                  <a:srgbClr val="0070C0"/>
                </a:solidFill>
              </a:rPr>
              <a:t>HELOC</a:t>
            </a:r>
          </a:p>
        </p:txBody>
      </p:sp>
      <p:sp>
        <p:nvSpPr>
          <p:cNvPr id="11" name="TextBox 10">
            <a:extLst>
              <a:ext uri="{FF2B5EF4-FFF2-40B4-BE49-F238E27FC236}">
                <a16:creationId xmlns:a16="http://schemas.microsoft.com/office/drawing/2014/main" id="{B8FA944D-2665-409D-8E37-47EE9406FBF2}"/>
              </a:ext>
            </a:extLst>
          </p:cNvPr>
          <p:cNvSpPr txBox="1"/>
          <p:nvPr/>
        </p:nvSpPr>
        <p:spPr>
          <a:xfrm>
            <a:off x="9421577" y="3888035"/>
            <a:ext cx="659155" cy="369332"/>
          </a:xfrm>
          <a:prstGeom prst="rect">
            <a:avLst/>
          </a:prstGeom>
          <a:noFill/>
        </p:spPr>
        <p:txBody>
          <a:bodyPr wrap="none" rtlCol="0">
            <a:spAutoFit/>
          </a:bodyPr>
          <a:lstStyle/>
          <a:p>
            <a:r>
              <a:rPr lang="en-US" dirty="0">
                <a:solidFill>
                  <a:schemeClr val="accent1"/>
                </a:solidFill>
              </a:rPr>
              <a:t>Auto</a:t>
            </a:r>
          </a:p>
        </p:txBody>
      </p:sp>
      <p:sp>
        <p:nvSpPr>
          <p:cNvPr id="13" name="TextBox 12">
            <a:extLst>
              <a:ext uri="{FF2B5EF4-FFF2-40B4-BE49-F238E27FC236}">
                <a16:creationId xmlns:a16="http://schemas.microsoft.com/office/drawing/2014/main" id="{A326BD8B-D7B1-46FE-98ED-7E489708DD94}"/>
              </a:ext>
            </a:extLst>
          </p:cNvPr>
          <p:cNvSpPr txBox="1"/>
          <p:nvPr/>
        </p:nvSpPr>
        <p:spPr>
          <a:xfrm>
            <a:off x="9170581" y="2499432"/>
            <a:ext cx="1556836" cy="369332"/>
          </a:xfrm>
          <a:prstGeom prst="rect">
            <a:avLst/>
          </a:prstGeom>
          <a:noFill/>
        </p:spPr>
        <p:txBody>
          <a:bodyPr wrap="none" rtlCol="0">
            <a:spAutoFit/>
          </a:bodyPr>
          <a:lstStyle/>
          <a:p>
            <a:r>
              <a:rPr lang="en-US" dirty="0">
                <a:solidFill>
                  <a:schemeClr val="accent2"/>
                </a:solidFill>
              </a:rPr>
              <a:t>Student Loan</a:t>
            </a:r>
          </a:p>
        </p:txBody>
      </p:sp>
      <p:sp>
        <p:nvSpPr>
          <p:cNvPr id="14" name="TextBox 13">
            <a:extLst>
              <a:ext uri="{FF2B5EF4-FFF2-40B4-BE49-F238E27FC236}">
                <a16:creationId xmlns:a16="http://schemas.microsoft.com/office/drawing/2014/main" id="{38E2B5EF-A7A6-4017-97E0-48B4B3D3997C}"/>
              </a:ext>
            </a:extLst>
          </p:cNvPr>
          <p:cNvSpPr txBox="1"/>
          <p:nvPr/>
        </p:nvSpPr>
        <p:spPr>
          <a:xfrm>
            <a:off x="1735658" y="6039097"/>
            <a:ext cx="8894242" cy="246221"/>
          </a:xfrm>
          <a:prstGeom prst="rect">
            <a:avLst/>
          </a:prstGeom>
          <a:noFill/>
        </p:spPr>
        <p:txBody>
          <a:bodyPr wrap="square" rtlCol="0">
            <a:spAutoFit/>
          </a:bodyPr>
          <a:lstStyle/>
          <a:p>
            <a:pPr>
              <a:defRPr/>
            </a:pPr>
            <a:r>
              <a:rPr lang="en-US" sz="1000" dirty="0">
                <a:solidFill>
                  <a:srgbClr val="38424A"/>
                </a:solidFill>
                <a:latin typeface="Century Gothic" panose="020B0502020202020204" pitchFamily="34" charset="0"/>
              </a:rPr>
              <a:t>Source: CoreLogic </a:t>
            </a:r>
            <a:r>
              <a:rPr lang="en-US" sz="1000" dirty="0" err="1">
                <a:solidFill>
                  <a:srgbClr val="38424A"/>
                </a:solidFill>
                <a:latin typeface="Century Gothic" panose="020B0502020202020204" pitchFamily="34" charset="0"/>
              </a:rPr>
              <a:t>TrueStandings</a:t>
            </a:r>
            <a:r>
              <a:rPr lang="en-US" sz="1000" dirty="0">
                <a:solidFill>
                  <a:srgbClr val="38424A"/>
                </a:solidFill>
                <a:latin typeface="Century Gothic" panose="020B0502020202020204" pitchFamily="34" charset="0"/>
              </a:rPr>
              <a:t> (Mortgage serious delinquency rate), Federal Reserve Bank of New York Consumer Credit Panel, Equifax</a:t>
            </a:r>
          </a:p>
        </p:txBody>
      </p:sp>
    </p:spTree>
    <p:extLst>
      <p:ext uri="{BB962C8B-B14F-4D97-AF65-F5344CB8AC3E}">
        <p14:creationId xmlns:p14="http://schemas.microsoft.com/office/powerpoint/2010/main" val="18280766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532956" y="718980"/>
            <a:ext cx="9314433" cy="677499"/>
          </a:xfrm>
        </p:spPr>
        <p:txBody>
          <a:bodyPr/>
          <a:lstStyle/>
          <a:p>
            <a:pPr eaLnBrk="1" hangingPunct="1"/>
            <a:r>
              <a:rPr lang="en-US" altLang="en-US" sz="2800" b="0" kern="1200" dirty="0">
                <a:solidFill>
                  <a:srgbClr val="38424A"/>
                </a:solidFill>
                <a:latin typeface="Century Gothic" panose="020B0502020202020204" pitchFamily="34" charset="0"/>
              </a:rPr>
              <a:t>2019 Economic and Housing Outlook</a:t>
            </a:r>
          </a:p>
        </p:txBody>
      </p:sp>
      <p:sp>
        <p:nvSpPr>
          <p:cNvPr id="4099" name="Content Placeholder 3"/>
          <p:cNvSpPr>
            <a:spLocks noGrp="1"/>
          </p:cNvSpPr>
          <p:nvPr>
            <p:ph idx="1"/>
          </p:nvPr>
        </p:nvSpPr>
        <p:spPr>
          <a:xfrm>
            <a:off x="548682" y="1445923"/>
            <a:ext cx="11338519" cy="4424792"/>
          </a:xfrm>
        </p:spPr>
        <p:txBody>
          <a:bodyPr/>
          <a:lstStyle/>
          <a:p>
            <a:pPr marL="0" indent="0">
              <a:buNone/>
            </a:pPr>
            <a:endParaRPr lang="en-US" altLang="en-US" sz="2000" dirty="0"/>
          </a:p>
          <a:p>
            <a:pPr marL="342891" indent="-342891">
              <a:spcBef>
                <a:spcPts val="600"/>
              </a:spcBef>
              <a:spcAft>
                <a:spcPts val="600"/>
              </a:spcAft>
            </a:pPr>
            <a:r>
              <a:rPr lang="en-US" altLang="en-US" sz="2000" dirty="0"/>
              <a:t>Economic growth continues, recession risk rises over time</a:t>
            </a:r>
          </a:p>
          <a:p>
            <a:pPr marL="342891" indent="-342891">
              <a:spcBef>
                <a:spcPts val="600"/>
              </a:spcBef>
              <a:spcAft>
                <a:spcPts val="600"/>
              </a:spcAft>
            </a:pPr>
            <a:endParaRPr lang="en-US" altLang="en-US" sz="2000" dirty="0"/>
          </a:p>
          <a:p>
            <a:pPr marL="342891" indent="-342891">
              <a:spcBef>
                <a:spcPts val="600"/>
              </a:spcBef>
              <a:spcAft>
                <a:spcPts val="600"/>
              </a:spcAft>
            </a:pPr>
            <a:r>
              <a:rPr lang="en-US" altLang="en-US" sz="2000" dirty="0"/>
              <a:t>2019 mortgage origination volume: similar to last year, but more purchase &amp; less refi</a:t>
            </a:r>
          </a:p>
          <a:p>
            <a:pPr marL="0" indent="0">
              <a:spcBef>
                <a:spcPts val="600"/>
              </a:spcBef>
              <a:spcAft>
                <a:spcPts val="600"/>
              </a:spcAft>
              <a:buNone/>
            </a:pPr>
            <a:endParaRPr lang="en-US" altLang="en-US" sz="2000" dirty="0"/>
          </a:p>
          <a:p>
            <a:pPr marL="342891" indent="-342891">
              <a:spcBef>
                <a:spcPts val="600"/>
              </a:spcBef>
              <a:spcAft>
                <a:spcPts val="600"/>
              </a:spcAft>
            </a:pPr>
            <a:r>
              <a:rPr lang="en-US" altLang="en-US" sz="2000" dirty="0"/>
              <a:t>Overvaluation risk in select areas (N.Y. &amp; L.A. metros, Florida, </a:t>
            </a:r>
            <a:r>
              <a:rPr lang="en-US" altLang="en-US" sz="2000" dirty="0" err="1"/>
              <a:t>Pugent</a:t>
            </a:r>
            <a:r>
              <a:rPr lang="en-US" altLang="en-US" sz="2000" dirty="0"/>
              <a:t> Sound)</a:t>
            </a:r>
          </a:p>
          <a:p>
            <a:pPr marL="342891" indent="-342891">
              <a:spcBef>
                <a:spcPts val="600"/>
              </a:spcBef>
              <a:spcAft>
                <a:spcPts val="600"/>
              </a:spcAft>
            </a:pPr>
            <a:endParaRPr lang="en-US" altLang="en-US" sz="2000" dirty="0"/>
          </a:p>
          <a:p>
            <a:pPr marL="342891" indent="-342891">
              <a:spcBef>
                <a:spcPts val="600"/>
              </a:spcBef>
              <a:spcAft>
                <a:spcPts val="600"/>
              </a:spcAft>
            </a:pPr>
            <a:r>
              <a:rPr lang="en-US" altLang="en-US" sz="2000" dirty="0"/>
              <a:t>Home equity gains, lower homeowner mobility add to remodeling spending</a:t>
            </a:r>
          </a:p>
          <a:p>
            <a:pPr marL="342891" indent="-342891">
              <a:spcBef>
                <a:spcPts val="600"/>
              </a:spcBef>
              <a:spcAft>
                <a:spcPts val="600"/>
              </a:spcAft>
            </a:pPr>
            <a:endParaRPr lang="en-US" altLang="en-US" sz="2000" dirty="0"/>
          </a:p>
          <a:p>
            <a:pPr marL="342891" indent="-342891">
              <a:spcBef>
                <a:spcPts val="600"/>
              </a:spcBef>
              <a:spcAft>
                <a:spcPts val="600"/>
              </a:spcAft>
            </a:pPr>
            <a:r>
              <a:rPr lang="en-US" altLang="en-US" sz="2000" dirty="0"/>
              <a:t>Home mortgages perform well, consumer credit not so good</a:t>
            </a:r>
          </a:p>
          <a:p>
            <a:pPr marL="0" indent="0" defTabSz="965273">
              <a:spcBef>
                <a:spcPts val="300"/>
              </a:spcBef>
            </a:pPr>
            <a:endParaRPr lang="en-US" sz="2000" b="1" dirty="0"/>
          </a:p>
          <a:p>
            <a:pPr marL="0" indent="0" defTabSz="965273">
              <a:lnSpc>
                <a:spcPct val="95000"/>
              </a:lnSpc>
              <a:buNone/>
            </a:pPr>
            <a:endParaRPr lang="en-US" dirty="0"/>
          </a:p>
          <a:p>
            <a:pPr marL="0" indent="0" defTabSz="965273">
              <a:lnSpc>
                <a:spcPct val="95000"/>
              </a:lnSpc>
            </a:pPr>
            <a:endParaRPr lang="en-US" dirty="0"/>
          </a:p>
        </p:txBody>
      </p:sp>
      <p:sp>
        <p:nvSpPr>
          <p:cNvPr id="4" name="Slide Number Placeholder 1">
            <a:extLst>
              <a:ext uri="{FF2B5EF4-FFF2-40B4-BE49-F238E27FC236}">
                <a16:creationId xmlns:a16="http://schemas.microsoft.com/office/drawing/2014/main" id="{A53F0976-E3E3-4F4B-B19C-94F234DADA94}"/>
              </a:ext>
            </a:extLst>
          </p:cNvPr>
          <p:cNvSpPr>
            <a:spLocks noGrp="1"/>
          </p:cNvSpPr>
          <p:nvPr>
            <p:ph type="sldNum" sz="quarter" idx="4"/>
          </p:nvPr>
        </p:nvSpPr>
        <p:spPr>
          <a:xfrm>
            <a:off x="11633200" y="6423214"/>
            <a:ext cx="508000" cy="380999"/>
          </a:xfrm>
        </p:spPr>
        <p:txBody>
          <a:bodyPr/>
          <a:lstStyle/>
          <a:p>
            <a:pPr>
              <a:defRPr/>
            </a:pPr>
            <a:fld id="{6D89E75D-4F18-41C4-8550-92ADAD8A39F0}" type="slidenum">
              <a:rPr lang="en-US" sz="900" smtClean="0">
                <a:solidFill>
                  <a:schemeClr val="tx1"/>
                </a:solidFill>
              </a:rPr>
              <a:pPr>
                <a:defRPr/>
              </a:pPr>
              <a:t>24</a:t>
            </a:fld>
            <a:endParaRPr lang="en-US" sz="900" dirty="0">
              <a:solidFill>
                <a:schemeClr val="tx1"/>
              </a:solidFill>
            </a:endParaRPr>
          </a:p>
        </p:txBody>
      </p:sp>
    </p:spTree>
    <p:extLst>
      <p:ext uri="{BB962C8B-B14F-4D97-AF65-F5344CB8AC3E}">
        <p14:creationId xmlns:p14="http://schemas.microsoft.com/office/powerpoint/2010/main" val="196615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6106" y="532228"/>
            <a:ext cx="6783071" cy="551532"/>
          </a:xfrm>
        </p:spPr>
        <p:txBody>
          <a:bodyPr/>
          <a:lstStyle/>
          <a:p>
            <a:r>
              <a:rPr lang="en-US" b="0" dirty="0"/>
              <a:t>Where to find more information</a:t>
            </a:r>
          </a:p>
        </p:txBody>
      </p:sp>
      <p:sp>
        <p:nvSpPr>
          <p:cNvPr id="3" name="Content Placeholder 2"/>
          <p:cNvSpPr>
            <a:spLocks noGrp="1"/>
          </p:cNvSpPr>
          <p:nvPr>
            <p:ph idx="1"/>
          </p:nvPr>
        </p:nvSpPr>
        <p:spPr>
          <a:xfrm>
            <a:off x="2326106" y="1476919"/>
            <a:ext cx="6611569" cy="3643720"/>
          </a:xfrm>
        </p:spPr>
        <p:txBody>
          <a:bodyPr/>
          <a:lstStyle/>
          <a:p>
            <a:pPr marL="0" indent="0">
              <a:buNone/>
            </a:pPr>
            <a:r>
              <a:rPr lang="en-US" sz="2000" dirty="0"/>
              <a:t>Look for regular updates to our housing forecast, commentary and data at</a:t>
            </a:r>
          </a:p>
          <a:p>
            <a:pPr marL="0" indent="0">
              <a:buNone/>
            </a:pPr>
            <a:r>
              <a:rPr lang="en-US" sz="2000" dirty="0"/>
              <a:t> 	</a:t>
            </a:r>
          </a:p>
          <a:p>
            <a:pPr marL="0" indent="0">
              <a:buNone/>
            </a:pPr>
            <a:r>
              <a:rPr lang="en-US" sz="2000" dirty="0">
                <a:solidFill>
                  <a:srgbClr val="000000"/>
                </a:solidFill>
                <a:hlinkClick r:id="rId2"/>
              </a:rPr>
              <a:t>http://www.corelogic.com/blog</a:t>
            </a:r>
            <a:endParaRPr lang="en-US" sz="2000" dirty="0">
              <a:solidFill>
                <a:srgbClr val="000000"/>
              </a:solidFill>
            </a:endParaRPr>
          </a:p>
          <a:p>
            <a:pPr marL="0" indent="0">
              <a:buNone/>
            </a:pPr>
            <a:endParaRPr lang="en-US" sz="2000" dirty="0">
              <a:solidFill>
                <a:srgbClr val="000000"/>
              </a:solidFill>
            </a:endParaRPr>
          </a:p>
          <a:p>
            <a:pPr marL="0" indent="0">
              <a:buNone/>
            </a:pPr>
            <a:r>
              <a:rPr lang="en-US" sz="2000" dirty="0"/>
              <a:t>@</a:t>
            </a:r>
            <a:r>
              <a:rPr lang="en-US" sz="2000" dirty="0" err="1"/>
              <a:t>CoreLogicInc</a:t>
            </a:r>
            <a:endParaRPr lang="en-US" sz="2000" dirty="0"/>
          </a:p>
          <a:p>
            <a:pPr marL="0" indent="0">
              <a:buNone/>
            </a:pPr>
            <a:endParaRPr lang="en-US" sz="2000" dirty="0"/>
          </a:p>
          <a:p>
            <a:pPr marL="0" indent="0">
              <a:buNone/>
            </a:pPr>
            <a:r>
              <a:rPr lang="en-US" sz="2000" dirty="0"/>
              <a:t>@</a:t>
            </a:r>
            <a:r>
              <a:rPr lang="en-US" sz="2000" dirty="0" err="1"/>
              <a:t>DrFrankNothaft</a:t>
            </a:r>
            <a:endParaRPr lang="en-US" sz="2000" dirty="0"/>
          </a:p>
          <a:p>
            <a:pPr marL="0" indent="0">
              <a:buNone/>
            </a:pPr>
            <a:endParaRPr lang="en-US" dirty="0"/>
          </a:p>
        </p:txBody>
      </p:sp>
      <p:sp>
        <p:nvSpPr>
          <p:cNvPr id="5" name="Content Placeholder 2"/>
          <p:cNvSpPr txBox="1">
            <a:spLocks/>
          </p:cNvSpPr>
          <p:nvPr/>
        </p:nvSpPr>
        <p:spPr bwMode="white">
          <a:xfrm>
            <a:off x="1931963" y="5302025"/>
            <a:ext cx="8274827" cy="8678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rIns="34290" anchor="b"/>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hangingPunct="0">
              <a:buClr>
                <a:srgbClr val="958377"/>
              </a:buClr>
              <a:buSzPct val="70000"/>
              <a:buFont typeface="Wingdings" pitchFamily="2" charset="2"/>
              <a:buChar char="§"/>
              <a:defRPr>
                <a:solidFill>
                  <a:schemeClr val="tx1"/>
                </a:solidFill>
                <a:latin typeface="Arial" charset="0"/>
              </a:defRPr>
            </a:lvl6pPr>
            <a:lvl7pPr marL="2971800" indent="-228600" eaLnBrk="0" hangingPunct="0">
              <a:buClr>
                <a:srgbClr val="958377"/>
              </a:buClr>
              <a:buSzPct val="70000"/>
              <a:buFont typeface="Wingdings" pitchFamily="2" charset="2"/>
              <a:buChar char="§"/>
              <a:defRPr>
                <a:solidFill>
                  <a:schemeClr val="tx1"/>
                </a:solidFill>
                <a:latin typeface="Arial" charset="0"/>
              </a:defRPr>
            </a:lvl7pPr>
            <a:lvl8pPr marL="3429000" indent="-228600" eaLnBrk="0" hangingPunct="0">
              <a:buClr>
                <a:srgbClr val="958377"/>
              </a:buClr>
              <a:buSzPct val="70000"/>
              <a:buFont typeface="Wingdings" pitchFamily="2" charset="2"/>
              <a:buChar char="§"/>
              <a:defRPr>
                <a:solidFill>
                  <a:schemeClr val="tx1"/>
                </a:solidFill>
                <a:latin typeface="Arial" charset="0"/>
              </a:defRPr>
            </a:lvl8pPr>
            <a:lvl9pPr marL="3886200" indent="-228600" eaLnBrk="0" hangingPunct="0">
              <a:buClr>
                <a:srgbClr val="958377"/>
              </a:buClr>
              <a:buSzPct val="70000"/>
              <a:buFont typeface="Wingdings" pitchFamily="2" charset="2"/>
              <a:buChar char="§"/>
              <a:defRPr>
                <a:solidFill>
                  <a:schemeClr val="tx1"/>
                </a:solidFill>
                <a:latin typeface="Arial" charset="0"/>
              </a:defRPr>
            </a:lvl9pPr>
          </a:lstStyle>
          <a:p>
            <a:pPr>
              <a:spcBef>
                <a:spcPts val="450"/>
              </a:spcBef>
              <a:buClr>
                <a:srgbClr val="772432"/>
              </a:buClr>
            </a:pPr>
            <a:r>
              <a:rPr lang="en-US" sz="1000" dirty="0"/>
              <a:t>The views, opinions, forecasts and estimates herein are those of the CoreLogic Office of the Chief Economist, are subject to change without notice and do not necessarily reflect the position of CoreLogic or its management.  The Office of the Chief Economist makes every effort to provide accurate and reliable information, however, it does not guarantee accuracy, completeness, timeliness or suitability for any particular purpose. </a:t>
            </a:r>
            <a:endParaRPr lang="en-US" altLang="en-US" sz="1000" dirty="0"/>
          </a:p>
          <a:p>
            <a:pPr>
              <a:spcBef>
                <a:spcPts val="450"/>
              </a:spcBef>
              <a:buClr>
                <a:srgbClr val="772432"/>
              </a:buClr>
            </a:pPr>
            <a:r>
              <a:rPr lang="en-US" altLang="en-US" sz="1000" dirty="0"/>
              <a:t>CORELOGIC and the CoreLogic logo are trademarks of CoreLogic, Inc. and/or its subsidiaries.</a:t>
            </a:r>
          </a:p>
        </p:txBody>
      </p:sp>
      <p:sp>
        <p:nvSpPr>
          <p:cNvPr id="6" name="Slide Number Placeholder 1">
            <a:extLst>
              <a:ext uri="{FF2B5EF4-FFF2-40B4-BE49-F238E27FC236}">
                <a16:creationId xmlns:a16="http://schemas.microsoft.com/office/drawing/2014/main" id="{5EB4A809-7CE1-4B0E-BC7C-627927480364}"/>
              </a:ext>
            </a:extLst>
          </p:cNvPr>
          <p:cNvSpPr>
            <a:spLocks noGrp="1"/>
          </p:cNvSpPr>
          <p:nvPr>
            <p:ph type="sldNum" sz="quarter" idx="4"/>
          </p:nvPr>
        </p:nvSpPr>
        <p:spPr>
          <a:xfrm>
            <a:off x="11633200" y="6423214"/>
            <a:ext cx="508000" cy="380999"/>
          </a:xfrm>
        </p:spPr>
        <p:txBody>
          <a:bodyPr/>
          <a:lstStyle/>
          <a:p>
            <a:pPr>
              <a:defRPr/>
            </a:pPr>
            <a:fld id="{6D89E75D-4F18-41C4-8550-92ADAD8A39F0}" type="slidenum">
              <a:rPr lang="en-US" sz="900" smtClean="0">
                <a:solidFill>
                  <a:schemeClr val="tx1"/>
                </a:solidFill>
              </a:rPr>
              <a:pPr>
                <a:defRPr/>
              </a:pPr>
              <a:t>25</a:t>
            </a:fld>
            <a:endParaRPr lang="en-US" sz="900" dirty="0">
              <a:solidFill>
                <a:schemeClr val="tx1"/>
              </a:solidFill>
            </a:endParaRPr>
          </a:p>
        </p:txBody>
      </p:sp>
    </p:spTree>
    <p:extLst>
      <p:ext uri="{BB962C8B-B14F-4D97-AF65-F5344CB8AC3E}">
        <p14:creationId xmlns:p14="http://schemas.microsoft.com/office/powerpoint/2010/main" val="299182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9D724E-6015-4100-9CF8-FBD6D40F7F60}"/>
              </a:ext>
            </a:extLst>
          </p:cNvPr>
          <p:cNvSpPr>
            <a:spLocks noGrp="1"/>
          </p:cNvSpPr>
          <p:nvPr>
            <p:ph type="sldNum" sz="quarter" idx="4"/>
          </p:nvPr>
        </p:nvSpPr>
        <p:spPr/>
        <p:txBody>
          <a:bodyPr/>
          <a:lstStyle/>
          <a:p>
            <a:pPr>
              <a:defRPr/>
            </a:pPr>
            <a:r>
              <a:rPr lang="en-US" dirty="0"/>
              <a:t> </a:t>
            </a:r>
          </a:p>
        </p:txBody>
      </p:sp>
      <p:graphicFrame>
        <p:nvGraphicFramePr>
          <p:cNvPr id="6" name="Chart 5">
            <a:extLst>
              <a:ext uri="{FF2B5EF4-FFF2-40B4-BE49-F238E27FC236}">
                <a16:creationId xmlns:a16="http://schemas.microsoft.com/office/drawing/2014/main" id="{2BA34ABD-DBE5-4660-B799-3C16094BFEDD}"/>
              </a:ext>
            </a:extLst>
          </p:cNvPr>
          <p:cNvGraphicFramePr/>
          <p:nvPr>
            <p:extLst>
              <p:ext uri="{D42A27DB-BD31-4B8C-83A1-F6EECF244321}">
                <p14:modId xmlns:p14="http://schemas.microsoft.com/office/powerpoint/2010/main" val="581538731"/>
              </p:ext>
            </p:extLst>
          </p:nvPr>
        </p:nvGraphicFramePr>
        <p:xfrm>
          <a:off x="726973" y="2020920"/>
          <a:ext cx="5223884" cy="377767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DD9FE1B-BE00-440A-A24C-05D8314F34AD}"/>
              </a:ext>
            </a:extLst>
          </p:cNvPr>
          <p:cNvSpPr txBox="1"/>
          <p:nvPr/>
        </p:nvSpPr>
        <p:spPr>
          <a:xfrm>
            <a:off x="7080739" y="1756678"/>
            <a:ext cx="4701530" cy="3416320"/>
          </a:xfrm>
          <a:prstGeom prst="rect">
            <a:avLst/>
          </a:prstGeom>
          <a:noFill/>
        </p:spPr>
        <p:txBody>
          <a:bodyPr wrap="square" rtlCol="0">
            <a:spAutoFit/>
          </a:bodyPr>
          <a:lstStyle/>
          <a:p>
            <a:pPr marL="214370" indent="-214370">
              <a:buFont typeface="Arial" panose="020B0604020202020204" pitchFamily="34" charset="0"/>
              <a:buChar char="•"/>
            </a:pPr>
            <a:r>
              <a:rPr lang="en-US" dirty="0">
                <a:latin typeface="Century Gothic" panose="020B0502020202020204" pitchFamily="34" charset="0"/>
              </a:rPr>
              <a:t>2.1% economic growth in 2019 (IHS)</a:t>
            </a:r>
          </a:p>
          <a:p>
            <a:pPr marL="214370" indent="-214370">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Expansion becomes longest in U.S. history in July 2019 (NBER)</a:t>
            </a:r>
          </a:p>
          <a:p>
            <a:pPr marL="214370" indent="-214370">
              <a:buFont typeface="Arial" panose="020B0604020202020204" pitchFamily="34" charset="0"/>
              <a:buChar char="•"/>
            </a:pPr>
            <a:endParaRPr lang="en-US" dirty="0">
              <a:latin typeface="Century Gothic" panose="020B0502020202020204" pitchFamily="34" charset="0"/>
            </a:endParaRPr>
          </a:p>
          <a:p>
            <a:pPr marL="214370" indent="-214370">
              <a:buFont typeface="Arial" panose="020B0604020202020204" pitchFamily="34" charset="0"/>
              <a:buChar char="•"/>
            </a:pPr>
            <a:r>
              <a:rPr lang="en-US" dirty="0">
                <a:latin typeface="Century Gothic" panose="020B0502020202020204" pitchFamily="34" charset="0"/>
              </a:rPr>
              <a:t>26% 1-year recession probability (WSJ)</a:t>
            </a:r>
          </a:p>
          <a:p>
            <a:pPr marL="214370" indent="-214370">
              <a:buFont typeface="Arial" panose="020B0604020202020204" pitchFamily="34" charset="0"/>
              <a:buChar char="•"/>
            </a:pPr>
            <a:endParaRPr lang="en-US" dirty="0">
              <a:latin typeface="Century Gothic" panose="020B0502020202020204" pitchFamily="34" charset="0"/>
            </a:endParaRPr>
          </a:p>
          <a:p>
            <a:pPr marL="214370" indent="-214370">
              <a:buFont typeface="Arial" panose="020B0604020202020204" pitchFamily="34" charset="0"/>
              <a:buChar char="•"/>
            </a:pPr>
            <a:r>
              <a:rPr lang="en-US" dirty="0">
                <a:latin typeface="Century Gothic" panose="020B0502020202020204" pitchFamily="34" charset="0"/>
              </a:rPr>
              <a:t>Most economists expect recession starts 2020 or later (NABE)</a:t>
            </a:r>
          </a:p>
          <a:p>
            <a:pPr marL="823955" lvl="1" indent="-214370">
              <a:buFont typeface="Arial" panose="020B0604020202020204" pitchFamily="34" charset="0"/>
              <a:buChar char="•"/>
            </a:pPr>
            <a:r>
              <a:rPr lang="en-US" dirty="0">
                <a:latin typeface="Century Gothic" panose="020B0502020202020204" pitchFamily="34" charset="0"/>
              </a:rPr>
              <a:t>TCJA stimulus dissipates</a:t>
            </a:r>
          </a:p>
          <a:p>
            <a:pPr marL="823955" lvl="1" indent="-214370">
              <a:buFont typeface="Arial" panose="020B0604020202020204" pitchFamily="34" charset="0"/>
              <a:buChar char="•"/>
            </a:pPr>
            <a:r>
              <a:rPr lang="en-US" dirty="0">
                <a:latin typeface="Century Gothic" panose="020B0502020202020204" pitchFamily="34" charset="0"/>
              </a:rPr>
              <a:t>Higher interest rates</a:t>
            </a:r>
          </a:p>
          <a:p>
            <a:pPr marL="823955" lvl="1" indent="-214370">
              <a:buFont typeface="Arial" panose="020B0604020202020204" pitchFamily="34" charset="0"/>
              <a:buChar char="•"/>
            </a:pPr>
            <a:r>
              <a:rPr lang="en-US" dirty="0">
                <a:latin typeface="Century Gothic" panose="020B0502020202020204" pitchFamily="34" charset="0"/>
              </a:rPr>
              <a:t>Trade war uncertainty</a:t>
            </a:r>
          </a:p>
        </p:txBody>
      </p:sp>
      <p:sp>
        <p:nvSpPr>
          <p:cNvPr id="8" name="TextBox 7">
            <a:extLst>
              <a:ext uri="{FF2B5EF4-FFF2-40B4-BE49-F238E27FC236}">
                <a16:creationId xmlns:a16="http://schemas.microsoft.com/office/drawing/2014/main" id="{AFA96955-2EF3-4F9E-AB2B-B7415ABA0F7D}"/>
              </a:ext>
            </a:extLst>
          </p:cNvPr>
          <p:cNvSpPr txBox="1"/>
          <p:nvPr/>
        </p:nvSpPr>
        <p:spPr>
          <a:xfrm>
            <a:off x="717448" y="1056060"/>
            <a:ext cx="7057297" cy="861774"/>
          </a:xfrm>
          <a:prstGeom prst="rect">
            <a:avLst/>
          </a:prstGeom>
          <a:noFill/>
        </p:spPr>
        <p:txBody>
          <a:bodyPr wrap="square" rtlCol="0">
            <a:spAutoFit/>
          </a:bodyPr>
          <a:lstStyle/>
          <a:p>
            <a:pPr>
              <a:spcBef>
                <a:spcPts val="600"/>
              </a:spcBef>
              <a:spcAft>
                <a:spcPts val="600"/>
              </a:spcAft>
              <a:buClr>
                <a:srgbClr val="0AA0C6"/>
              </a:buClr>
            </a:pPr>
            <a:r>
              <a:rPr lang="en-US" sz="2000" dirty="0">
                <a:latin typeface="Century Gothic" panose="020B0502020202020204" pitchFamily="34" charset="0"/>
              </a:rPr>
              <a:t>When will the U.S. enter recession? </a:t>
            </a:r>
          </a:p>
          <a:p>
            <a:pPr>
              <a:spcBef>
                <a:spcPts val="600"/>
              </a:spcBef>
              <a:spcAft>
                <a:spcPts val="600"/>
              </a:spcAft>
              <a:buClr>
                <a:srgbClr val="0AA0C6"/>
              </a:buClr>
            </a:pPr>
            <a:r>
              <a:rPr lang="en-US" sz="2000" dirty="0">
                <a:latin typeface="Century Gothic" panose="020B0502020202020204" pitchFamily="34" charset="0"/>
              </a:rPr>
              <a:t>Percent of respondents </a:t>
            </a:r>
          </a:p>
        </p:txBody>
      </p:sp>
      <p:sp>
        <p:nvSpPr>
          <p:cNvPr id="9" name="TextBox 8">
            <a:extLst>
              <a:ext uri="{FF2B5EF4-FFF2-40B4-BE49-F238E27FC236}">
                <a16:creationId xmlns:a16="http://schemas.microsoft.com/office/drawing/2014/main" id="{D4E0F403-5398-4284-A1C9-A73F88C0E561}"/>
              </a:ext>
            </a:extLst>
          </p:cNvPr>
          <p:cNvSpPr txBox="1"/>
          <p:nvPr/>
        </p:nvSpPr>
        <p:spPr>
          <a:xfrm>
            <a:off x="842818" y="5914024"/>
            <a:ext cx="8010896" cy="400110"/>
          </a:xfrm>
          <a:prstGeom prst="rect">
            <a:avLst/>
          </a:prstGeom>
          <a:noFill/>
        </p:spPr>
        <p:txBody>
          <a:bodyPr wrap="square" rtlCol="0">
            <a:spAutoFit/>
          </a:bodyPr>
          <a:lstStyle/>
          <a:p>
            <a:r>
              <a:rPr lang="en-US" sz="1000" dirty="0">
                <a:latin typeface="Century Gothic" panose="020B0502020202020204" pitchFamily="34" charset="0"/>
              </a:rPr>
              <a:t>Source: IHS </a:t>
            </a:r>
            <a:r>
              <a:rPr lang="en-US" sz="1000" dirty="0" err="1">
                <a:latin typeface="Century Gothic" panose="020B0502020202020204" pitchFamily="34" charset="0"/>
              </a:rPr>
              <a:t>Markit</a:t>
            </a:r>
            <a:r>
              <a:rPr lang="en-US" sz="1000" dirty="0">
                <a:latin typeface="Century Gothic" panose="020B0502020202020204" pitchFamily="34" charset="0"/>
              </a:rPr>
              <a:t> (GDP growth 2018Q4 to 2019Q4), </a:t>
            </a:r>
            <a:r>
              <a:rPr lang="en-US" sz="1000" i="1" dirty="0">
                <a:latin typeface="Century Gothic" panose="020B0502020202020204" pitchFamily="34" charset="0"/>
              </a:rPr>
              <a:t>Wall Street Journal </a:t>
            </a:r>
            <a:r>
              <a:rPr lang="en-US" sz="1000" dirty="0">
                <a:latin typeface="Century Gothic" panose="020B0502020202020204" pitchFamily="34" charset="0"/>
              </a:rPr>
              <a:t>Economic Forecasting Survey (April 2019), National Association for Business Economics Economic Policy survey (February 25, 2019), National Bureau of Economic Research</a:t>
            </a:r>
          </a:p>
        </p:txBody>
      </p:sp>
      <p:sp>
        <p:nvSpPr>
          <p:cNvPr id="11" name="Title 5">
            <a:extLst>
              <a:ext uri="{FF2B5EF4-FFF2-40B4-BE49-F238E27FC236}">
                <a16:creationId xmlns:a16="http://schemas.microsoft.com/office/drawing/2014/main" id="{24EEA0E0-37D9-4F50-A459-604196620E53}"/>
              </a:ext>
            </a:extLst>
          </p:cNvPr>
          <p:cNvSpPr txBox="1">
            <a:spLocks/>
          </p:cNvSpPr>
          <p:nvPr/>
        </p:nvSpPr>
        <p:spPr bwMode="auto">
          <a:xfrm>
            <a:off x="719528" y="45073"/>
            <a:ext cx="841494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b="0" dirty="0"/>
              <a:t>Economy Forecast to Grow 2.1% in 2019…. When Will the Recession Hit?</a:t>
            </a:r>
            <a:endParaRPr lang="en-US" b="0" kern="0" dirty="0"/>
          </a:p>
        </p:txBody>
      </p:sp>
      <p:sp>
        <p:nvSpPr>
          <p:cNvPr id="10" name="Slide Number Placeholder 1">
            <a:extLst>
              <a:ext uri="{FF2B5EF4-FFF2-40B4-BE49-F238E27FC236}">
                <a16:creationId xmlns:a16="http://schemas.microsoft.com/office/drawing/2014/main" id="{7A693865-DB28-4AED-A9A2-C0DC1D2E209C}"/>
              </a:ext>
            </a:extLst>
          </p:cNvPr>
          <p:cNvSpPr txBox="1">
            <a:spLocks/>
          </p:cNvSpPr>
          <p:nvPr/>
        </p:nvSpPr>
        <p:spPr bwMode="gray">
          <a:xfrm>
            <a:off x="11785600" y="6456346"/>
            <a:ext cx="508000" cy="380999"/>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defRPr/>
            </a:pPr>
            <a:fld id="{6D89E75D-4F18-41C4-8550-92ADAD8A39F0}" type="slidenum">
              <a:rPr lang="en-US" smtClean="0"/>
              <a:pPr>
                <a:defRPr/>
              </a:pPr>
              <a:t>3</a:t>
            </a:fld>
            <a:endParaRPr lang="en-US" dirty="0"/>
          </a:p>
        </p:txBody>
      </p:sp>
    </p:spTree>
    <p:extLst>
      <p:ext uri="{BB962C8B-B14F-4D97-AF65-F5344CB8AC3E}">
        <p14:creationId xmlns:p14="http://schemas.microsoft.com/office/powerpoint/2010/main" val="371544640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1" y="850554"/>
            <a:ext cx="4152775" cy="461665"/>
          </a:xfrm>
          <a:prstGeom prst="rect">
            <a:avLst/>
          </a:prstGeom>
          <a:solidFill>
            <a:schemeClr val="bg1"/>
          </a:solidFill>
        </p:spPr>
        <p:txBody>
          <a:bodyPr wrap="square" rtlCol="0">
            <a:spAutoFit/>
          </a:bodyPr>
          <a:lstStyle/>
          <a:p>
            <a:pPr algn="ctr"/>
            <a:r>
              <a:rPr lang="en-US" sz="1100" dirty="0">
                <a:solidFill>
                  <a:srgbClr val="000000"/>
                </a:solidFill>
                <a:latin typeface="Century Gothic" panose="020B0502020202020204" pitchFamily="34" charset="0"/>
              </a:rPr>
              <a:t>       </a:t>
            </a:r>
            <a:r>
              <a:rPr lang="en-US" sz="1200" dirty="0">
                <a:solidFill>
                  <a:srgbClr val="000000"/>
                </a:solidFill>
                <a:latin typeface="Century Gothic" panose="020B0502020202020204" pitchFamily="34" charset="0"/>
              </a:rPr>
              <a:t>March 2019 Unemployment 3.8%</a:t>
            </a:r>
          </a:p>
          <a:p>
            <a:pPr algn="ctr"/>
            <a:r>
              <a:rPr lang="en-US" sz="1200" dirty="0">
                <a:solidFill>
                  <a:srgbClr val="000000"/>
                </a:solidFill>
                <a:latin typeface="Century Gothic" panose="020B0502020202020204" pitchFamily="34" charset="0"/>
              </a:rPr>
              <a:t>        Forecast (IHS): 3.6% (2019 average)</a:t>
            </a:r>
          </a:p>
        </p:txBody>
      </p:sp>
      <p:graphicFrame>
        <p:nvGraphicFramePr>
          <p:cNvPr id="16" name="Chart 15"/>
          <p:cNvGraphicFramePr/>
          <p:nvPr>
            <p:extLst>
              <p:ext uri="{D42A27DB-BD31-4B8C-83A1-F6EECF244321}">
                <p14:modId xmlns:p14="http://schemas.microsoft.com/office/powerpoint/2010/main" val="1065000921"/>
              </p:ext>
            </p:extLst>
          </p:nvPr>
        </p:nvGraphicFramePr>
        <p:xfrm>
          <a:off x="5765361" y="1155396"/>
          <a:ext cx="4859096" cy="2257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0">
            <a:extLst>
              <a:ext uri="{FF2B5EF4-FFF2-40B4-BE49-F238E27FC236}">
                <a16:creationId xmlns:a16="http://schemas.microsoft.com/office/drawing/2014/main" id="{D320CD2E-8E92-4722-B9FC-9E842EAD052D}"/>
              </a:ext>
            </a:extLst>
          </p:cNvPr>
          <p:cNvGraphicFramePr>
            <a:graphicFrameLocks noGrp="1"/>
          </p:cNvGraphicFramePr>
          <p:nvPr>
            <p:ph idx="1"/>
            <p:extLst>
              <p:ext uri="{D42A27DB-BD31-4B8C-83A1-F6EECF244321}">
                <p14:modId xmlns:p14="http://schemas.microsoft.com/office/powerpoint/2010/main" val="1571697986"/>
              </p:ext>
            </p:extLst>
          </p:nvPr>
        </p:nvGraphicFramePr>
        <p:xfrm>
          <a:off x="5765361" y="3657087"/>
          <a:ext cx="4859096" cy="244786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D635628E-2562-4A24-96BF-8D37DA048A6B}"/>
              </a:ext>
            </a:extLst>
          </p:cNvPr>
          <p:cNvSpPr txBox="1"/>
          <p:nvPr/>
        </p:nvSpPr>
        <p:spPr>
          <a:xfrm>
            <a:off x="6587763" y="3432854"/>
            <a:ext cx="3471662" cy="461665"/>
          </a:xfrm>
          <a:prstGeom prst="rect">
            <a:avLst/>
          </a:prstGeom>
          <a:solidFill>
            <a:schemeClr val="bg1"/>
          </a:solidFill>
        </p:spPr>
        <p:txBody>
          <a:bodyPr wrap="square" rtlCol="0">
            <a:spAutoFit/>
          </a:bodyPr>
          <a:lstStyle>
            <a:defPPr>
              <a:defRPr lang="en-US"/>
            </a:defPPr>
            <a:lvl1pPr algn="ctr">
              <a:defRPr sz="1400">
                <a:solidFill>
                  <a:srgbClr val="000000"/>
                </a:solidFill>
              </a:defRPr>
            </a:lvl1pPr>
          </a:lstStyle>
          <a:p>
            <a:r>
              <a:rPr lang="en-US" sz="1200" dirty="0">
                <a:latin typeface="Century Gothic" panose="020B0502020202020204" pitchFamily="34" charset="0"/>
              </a:rPr>
              <a:t>January 2019 Inflation 1.4% (YOY)</a:t>
            </a:r>
          </a:p>
          <a:p>
            <a:r>
              <a:rPr lang="en-US" sz="1200" dirty="0">
                <a:latin typeface="Century Gothic" panose="020B0502020202020204" pitchFamily="34" charset="0"/>
              </a:rPr>
              <a:t>Forecast (NABE): 2.0% (2019 Q4/Q4)</a:t>
            </a:r>
          </a:p>
        </p:txBody>
      </p:sp>
      <p:cxnSp>
        <p:nvCxnSpPr>
          <p:cNvPr id="4" name="Straight Arrow Connector 3">
            <a:extLst>
              <a:ext uri="{FF2B5EF4-FFF2-40B4-BE49-F238E27FC236}">
                <a16:creationId xmlns:a16="http://schemas.microsoft.com/office/drawing/2014/main" id="{2FAE95D1-FF27-4CBB-839A-1B5EFC68C8FC}"/>
              </a:ext>
            </a:extLst>
          </p:cNvPr>
          <p:cNvCxnSpPr>
            <a:cxnSpLocks/>
          </p:cNvCxnSpPr>
          <p:nvPr/>
        </p:nvCxnSpPr>
        <p:spPr>
          <a:xfrm flipH="1">
            <a:off x="10503408" y="4681283"/>
            <a:ext cx="24536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CEBDE9B-BBEB-4BC7-95F9-D11DA46370FF}"/>
              </a:ext>
            </a:extLst>
          </p:cNvPr>
          <p:cNvSpPr txBox="1"/>
          <p:nvPr/>
        </p:nvSpPr>
        <p:spPr>
          <a:xfrm>
            <a:off x="1065536" y="6064431"/>
            <a:ext cx="8251178" cy="246221"/>
          </a:xfrm>
          <a:prstGeom prst="rect">
            <a:avLst/>
          </a:prstGeom>
          <a:noFill/>
        </p:spPr>
        <p:txBody>
          <a:bodyPr wrap="square" rtlCol="0">
            <a:spAutoFit/>
          </a:bodyPr>
          <a:lstStyle/>
          <a:p>
            <a:r>
              <a:rPr lang="en-US" sz="1000" dirty="0">
                <a:latin typeface="Century Gothic" panose="020B0502020202020204" pitchFamily="34" charset="0"/>
              </a:rPr>
              <a:t>Source: BLS (unemployment rate</a:t>
            </a:r>
            <a:r>
              <a:rPr lang="en-US" sz="900" dirty="0">
                <a:latin typeface="Century Gothic" panose="020B0502020202020204" pitchFamily="34" charset="0"/>
              </a:rPr>
              <a:t>), </a:t>
            </a:r>
            <a:r>
              <a:rPr lang="en-US" sz="1000" dirty="0">
                <a:latin typeface="Century Gothic" panose="020B0502020202020204" pitchFamily="34" charset="0"/>
              </a:rPr>
              <a:t>BEA (PCE price index), IHS </a:t>
            </a:r>
            <a:r>
              <a:rPr lang="en-US" sz="1000" dirty="0" err="1">
                <a:latin typeface="Century Gothic" panose="020B0502020202020204" pitchFamily="34" charset="0"/>
              </a:rPr>
              <a:t>Markit</a:t>
            </a:r>
            <a:r>
              <a:rPr lang="en-US" sz="1000" dirty="0">
                <a:latin typeface="Century Gothic" panose="020B0502020202020204" pitchFamily="34" charset="0"/>
              </a:rPr>
              <a:t> (unemployment forecast), NABE Outlook (PCE forecast) </a:t>
            </a:r>
            <a:endParaRPr lang="en-US" sz="800" dirty="0">
              <a:latin typeface="Century Gothic" panose="020B0502020202020204" pitchFamily="34" charset="0"/>
            </a:endParaRPr>
          </a:p>
        </p:txBody>
      </p:sp>
      <p:sp>
        <p:nvSpPr>
          <p:cNvPr id="2" name="TextBox 1">
            <a:extLst>
              <a:ext uri="{FF2B5EF4-FFF2-40B4-BE49-F238E27FC236}">
                <a16:creationId xmlns:a16="http://schemas.microsoft.com/office/drawing/2014/main" id="{2592B8DF-A699-44E0-98E4-F24C8831EC7D}"/>
              </a:ext>
            </a:extLst>
          </p:cNvPr>
          <p:cNvSpPr txBox="1"/>
          <p:nvPr/>
        </p:nvSpPr>
        <p:spPr>
          <a:xfrm>
            <a:off x="10743713" y="4238056"/>
            <a:ext cx="710452" cy="646331"/>
          </a:xfrm>
          <a:prstGeom prst="rect">
            <a:avLst/>
          </a:prstGeom>
          <a:noFill/>
        </p:spPr>
        <p:txBody>
          <a:bodyPr wrap="none" rtlCol="0">
            <a:spAutoFit/>
          </a:bodyPr>
          <a:lstStyle/>
          <a:p>
            <a:pPr algn="ctr"/>
            <a:r>
              <a:rPr lang="en-US" b="1" dirty="0">
                <a:solidFill>
                  <a:srgbClr val="00B050"/>
                </a:solidFill>
              </a:rPr>
              <a:t>2019</a:t>
            </a:r>
          </a:p>
          <a:p>
            <a:pPr algn="ctr"/>
            <a:r>
              <a:rPr lang="en-US" b="1" dirty="0">
                <a:solidFill>
                  <a:srgbClr val="00B050"/>
                </a:solidFill>
              </a:rPr>
              <a:t>2.0%</a:t>
            </a:r>
          </a:p>
        </p:txBody>
      </p:sp>
      <p:sp>
        <p:nvSpPr>
          <p:cNvPr id="20" name="TextBox 19">
            <a:extLst>
              <a:ext uri="{FF2B5EF4-FFF2-40B4-BE49-F238E27FC236}">
                <a16:creationId xmlns:a16="http://schemas.microsoft.com/office/drawing/2014/main" id="{995C410B-BA17-430E-B329-B2EABE56FFD7}"/>
              </a:ext>
            </a:extLst>
          </p:cNvPr>
          <p:cNvSpPr txBox="1"/>
          <p:nvPr/>
        </p:nvSpPr>
        <p:spPr>
          <a:xfrm>
            <a:off x="10741551" y="2545687"/>
            <a:ext cx="710451" cy="646331"/>
          </a:xfrm>
          <a:prstGeom prst="rect">
            <a:avLst/>
          </a:prstGeom>
          <a:noFill/>
        </p:spPr>
        <p:txBody>
          <a:bodyPr wrap="none" rtlCol="0">
            <a:spAutoFit/>
          </a:bodyPr>
          <a:lstStyle/>
          <a:p>
            <a:r>
              <a:rPr lang="en-US" b="1" dirty="0">
                <a:solidFill>
                  <a:srgbClr val="00B050"/>
                </a:solidFill>
              </a:rPr>
              <a:t>2019</a:t>
            </a:r>
          </a:p>
          <a:p>
            <a:r>
              <a:rPr lang="en-US" b="1" dirty="0">
                <a:solidFill>
                  <a:srgbClr val="00B050"/>
                </a:solidFill>
              </a:rPr>
              <a:t>3.6%</a:t>
            </a:r>
          </a:p>
        </p:txBody>
      </p:sp>
      <p:cxnSp>
        <p:nvCxnSpPr>
          <p:cNvPr id="21" name="Straight Arrow Connector 20">
            <a:extLst>
              <a:ext uri="{FF2B5EF4-FFF2-40B4-BE49-F238E27FC236}">
                <a16:creationId xmlns:a16="http://schemas.microsoft.com/office/drawing/2014/main" id="{5AC7D0B3-05F7-4E5F-B52B-07D97C48728A}"/>
              </a:ext>
            </a:extLst>
          </p:cNvPr>
          <p:cNvCxnSpPr>
            <a:cxnSpLocks/>
          </p:cNvCxnSpPr>
          <p:nvPr/>
        </p:nvCxnSpPr>
        <p:spPr>
          <a:xfrm flipH="1">
            <a:off x="10499603" y="2999341"/>
            <a:ext cx="245368"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itle 5">
            <a:extLst>
              <a:ext uri="{FF2B5EF4-FFF2-40B4-BE49-F238E27FC236}">
                <a16:creationId xmlns:a16="http://schemas.microsoft.com/office/drawing/2014/main" id="{F8EDA21D-8B3E-4069-B078-944EE3E96B5C}"/>
              </a:ext>
            </a:extLst>
          </p:cNvPr>
          <p:cNvSpPr txBox="1">
            <a:spLocks/>
          </p:cNvSpPr>
          <p:nvPr/>
        </p:nvSpPr>
        <p:spPr bwMode="auto">
          <a:xfrm>
            <a:off x="1903729" y="159044"/>
            <a:ext cx="8540496" cy="61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b="0" dirty="0"/>
              <a:t>Fed Increasingly Focused on Inflation Risk</a:t>
            </a:r>
          </a:p>
        </p:txBody>
      </p:sp>
      <p:sp>
        <p:nvSpPr>
          <p:cNvPr id="3" name="TextBox 2">
            <a:extLst>
              <a:ext uri="{FF2B5EF4-FFF2-40B4-BE49-F238E27FC236}">
                <a16:creationId xmlns:a16="http://schemas.microsoft.com/office/drawing/2014/main" id="{6C7D7CEF-0941-4D4E-A225-30E3147A5979}"/>
              </a:ext>
            </a:extLst>
          </p:cNvPr>
          <p:cNvSpPr txBox="1"/>
          <p:nvPr/>
        </p:nvSpPr>
        <p:spPr>
          <a:xfrm>
            <a:off x="505530" y="1181243"/>
            <a:ext cx="5460756" cy="4524315"/>
          </a:xfrm>
          <a:prstGeom prst="rect">
            <a:avLst/>
          </a:prstGeom>
          <a:noFill/>
        </p:spPr>
        <p:txBody>
          <a:bodyPr wrap="square" rtlCol="0">
            <a:spAutoFit/>
          </a:bodyPr>
          <a:lstStyle/>
          <a:p>
            <a:pPr marL="160778" indent="-160778">
              <a:buFont typeface="Arial" panose="020B0604020202020204" pitchFamily="34" charset="0"/>
              <a:buChar char="•"/>
            </a:pPr>
            <a:r>
              <a:rPr lang="en-US" dirty="0">
                <a:latin typeface="Century Gothic" panose="020B0502020202020204" pitchFamily="34" charset="0"/>
              </a:rPr>
              <a:t>Congressional dual mandate:</a:t>
            </a:r>
          </a:p>
          <a:p>
            <a:pPr marL="617978" lvl="1" indent="-160778">
              <a:buFont typeface="Arial" panose="020B0604020202020204" pitchFamily="34" charset="0"/>
              <a:buChar char="•"/>
            </a:pPr>
            <a:r>
              <a:rPr lang="en-US" dirty="0">
                <a:latin typeface="Century Gothic" panose="020B0502020202020204" pitchFamily="34" charset="0"/>
              </a:rPr>
              <a:t>Maximum employment</a:t>
            </a:r>
          </a:p>
          <a:p>
            <a:pPr marL="617978" lvl="1" indent="-160778">
              <a:buFont typeface="Arial" panose="020B0604020202020204" pitchFamily="34" charset="0"/>
              <a:buChar char="•"/>
            </a:pPr>
            <a:r>
              <a:rPr lang="en-US" dirty="0">
                <a:latin typeface="Century Gothic" panose="020B0502020202020204" pitchFamily="34" charset="0"/>
              </a:rPr>
              <a:t>Price stability</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U.S. Unemployment rate 3.8% (Mar.)</a:t>
            </a:r>
          </a:p>
          <a:p>
            <a:pPr marL="617978" lvl="1" indent="-160778">
              <a:buFont typeface="Arial" panose="020B0604020202020204" pitchFamily="34" charset="0"/>
              <a:buChar char="•"/>
            </a:pPr>
            <a:r>
              <a:rPr lang="en-US" dirty="0">
                <a:latin typeface="Century Gothic" panose="020B0502020202020204" pitchFamily="34" charset="0"/>
              </a:rPr>
              <a:t>2019 forecast: 50-year low</a:t>
            </a:r>
          </a:p>
          <a:p>
            <a:pPr marL="617978" lvl="1" indent="-160778">
              <a:buFont typeface="Arial" panose="020B0604020202020204" pitchFamily="34" charset="0"/>
              <a:buChar char="•"/>
            </a:pPr>
            <a:r>
              <a:rPr lang="en-US" dirty="0">
                <a:latin typeface="Century Gothic" panose="020B0502020202020204" pitchFamily="34" charset="0"/>
              </a:rPr>
              <a:t>“Full employment”: </a:t>
            </a:r>
            <a:r>
              <a:rPr lang="en-US">
                <a:latin typeface="Century Gothic" panose="020B0502020202020204" pitchFamily="34" charset="0"/>
              </a:rPr>
              <a:t>4.2-4.5%</a:t>
            </a:r>
            <a:endParaRPr lang="en-US" dirty="0">
              <a:latin typeface="Century Gothic" panose="020B0502020202020204" pitchFamily="34" charset="0"/>
            </a:endParaRP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Fed’s “price stability” definition:</a:t>
            </a:r>
          </a:p>
          <a:p>
            <a:pPr marL="617978" lvl="1" indent="-160778">
              <a:buFont typeface="Arial" panose="020B0604020202020204" pitchFamily="34" charset="0"/>
              <a:buChar char="•"/>
            </a:pPr>
            <a:r>
              <a:rPr lang="en-US" dirty="0">
                <a:latin typeface="Century Gothic" panose="020B0502020202020204" pitchFamily="34" charset="0"/>
              </a:rPr>
              <a:t>2% annual (PCE)</a:t>
            </a:r>
          </a:p>
          <a:p>
            <a:pPr marL="617978" lvl="1" indent="-160778">
              <a:buFont typeface="Arial" panose="020B0604020202020204" pitchFamily="34" charset="0"/>
              <a:buChar char="•"/>
            </a:pPr>
            <a:r>
              <a:rPr lang="en-US" dirty="0">
                <a:latin typeface="Century Gothic" panose="020B0502020202020204" pitchFamily="34" charset="0"/>
              </a:rPr>
              <a:t>Avg. inflation 1.9% since 2000</a:t>
            </a:r>
          </a:p>
          <a:p>
            <a:pPr marL="160778" indent="-160778">
              <a:buFont typeface="Arial" panose="020B0604020202020204" pitchFamily="34" charset="0"/>
              <a:buChar char="•"/>
            </a:pPr>
            <a:endParaRPr lang="en-US" dirty="0">
              <a:latin typeface="Century Gothic" panose="020B0502020202020204" pitchFamily="34" charset="0"/>
            </a:endParaRPr>
          </a:p>
          <a:p>
            <a:pPr marL="160778" indent="-160778">
              <a:buFont typeface="Arial" panose="020B0604020202020204" pitchFamily="34" charset="0"/>
              <a:buChar char="•"/>
            </a:pPr>
            <a:r>
              <a:rPr lang="en-US" dirty="0">
                <a:latin typeface="Century Gothic" panose="020B0502020202020204" pitchFamily="34" charset="0"/>
              </a:rPr>
              <a:t>Fed funds target now 2.25-2.50%</a:t>
            </a:r>
          </a:p>
          <a:p>
            <a:pPr marL="617978" lvl="1" indent="-160778">
              <a:buFont typeface="Arial" panose="020B0604020202020204" pitchFamily="34" charset="0"/>
              <a:buChar char="•"/>
            </a:pPr>
            <a:r>
              <a:rPr lang="en-US" dirty="0">
                <a:latin typeface="Century Gothic" panose="020B0502020202020204" pitchFamily="34" charset="0"/>
              </a:rPr>
              <a:t>No more quarter-point hikes         expected until 2020</a:t>
            </a:r>
          </a:p>
          <a:p>
            <a:endParaRPr lang="en-US" dirty="0">
              <a:latin typeface="Century Gothic" panose="020B0502020202020204" pitchFamily="34" charset="0"/>
            </a:endParaRPr>
          </a:p>
        </p:txBody>
      </p:sp>
      <p:sp>
        <p:nvSpPr>
          <p:cNvPr id="15" name="Slide Number Placeholder 2">
            <a:extLst>
              <a:ext uri="{FF2B5EF4-FFF2-40B4-BE49-F238E27FC236}">
                <a16:creationId xmlns:a16="http://schemas.microsoft.com/office/drawing/2014/main" id="{A0A29B42-815D-4F8B-B8AE-B0BE3A529641}"/>
              </a:ext>
            </a:extLst>
          </p:cNvPr>
          <p:cNvSpPr txBox="1">
            <a:spLocks/>
          </p:cNvSpPr>
          <p:nvPr/>
        </p:nvSpPr>
        <p:spPr>
          <a:xfrm>
            <a:off x="11633200" y="6432740"/>
            <a:ext cx="508000" cy="380999"/>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defRPr/>
            </a:pPr>
            <a:r>
              <a:rPr lang="en-US"/>
              <a:t> </a:t>
            </a:r>
            <a:endParaRPr lang="en-US" dirty="0"/>
          </a:p>
        </p:txBody>
      </p:sp>
      <p:sp>
        <p:nvSpPr>
          <p:cNvPr id="22" name="Slide Number Placeholder 1">
            <a:extLst>
              <a:ext uri="{FF2B5EF4-FFF2-40B4-BE49-F238E27FC236}">
                <a16:creationId xmlns:a16="http://schemas.microsoft.com/office/drawing/2014/main" id="{CBF80016-F601-4753-BD68-DF79CCFFF5E2}"/>
              </a:ext>
            </a:extLst>
          </p:cNvPr>
          <p:cNvSpPr txBox="1">
            <a:spLocks/>
          </p:cNvSpPr>
          <p:nvPr/>
        </p:nvSpPr>
        <p:spPr bwMode="gray">
          <a:xfrm>
            <a:off x="11785600" y="6456346"/>
            <a:ext cx="508000" cy="380999"/>
          </a:xfrm>
          <a:prstGeom prst="rect">
            <a:avLst/>
          </a:prstGeom>
        </p:spPr>
        <p:txBody>
          <a:bodyPr vert="horz" lIns="0" tIns="45720" rIns="0" bIns="45720" rtlCol="0" anchor="ctr" anchorCtr="1"/>
          <a:lstStyle>
            <a:defPPr>
              <a:defRPr lang="en-US"/>
            </a:defPPr>
            <a:lvl1pPr algn="r" rtl="0" fontAlgn="base">
              <a:spcBef>
                <a:spcPct val="0"/>
              </a:spcBef>
              <a:spcAft>
                <a:spcPct val="0"/>
              </a:spcAft>
              <a:defRPr sz="900" b="0" kern="1200">
                <a:solidFill>
                  <a:schemeClr val="tx1"/>
                </a:solidFill>
                <a:latin typeface="Century Gothic" panose="020B0502020202020204" pitchFamily="34" charset="0"/>
                <a:ea typeface="+mn-ea"/>
                <a:cs typeface="Arial" charset="0"/>
              </a:defRPr>
            </a:lvl1pPr>
            <a:lvl2pPr marL="609585" algn="l" rtl="0" fontAlgn="base">
              <a:spcBef>
                <a:spcPct val="0"/>
              </a:spcBef>
              <a:spcAft>
                <a:spcPct val="0"/>
              </a:spcAft>
              <a:defRPr kern="1200">
                <a:solidFill>
                  <a:schemeClr val="tx1"/>
                </a:solidFill>
                <a:latin typeface="Arial" charset="0"/>
                <a:ea typeface="+mn-ea"/>
                <a:cs typeface="Arial" charset="0"/>
              </a:defRPr>
            </a:lvl2pPr>
            <a:lvl3pPr marL="1219170" algn="l" rtl="0" fontAlgn="base">
              <a:spcBef>
                <a:spcPct val="0"/>
              </a:spcBef>
              <a:spcAft>
                <a:spcPct val="0"/>
              </a:spcAft>
              <a:defRPr kern="1200">
                <a:solidFill>
                  <a:schemeClr val="tx1"/>
                </a:solidFill>
                <a:latin typeface="Arial" charset="0"/>
                <a:ea typeface="+mn-ea"/>
                <a:cs typeface="Arial" charset="0"/>
              </a:defRPr>
            </a:lvl3pPr>
            <a:lvl4pPr marL="1828754" algn="l" rtl="0" fontAlgn="base">
              <a:spcBef>
                <a:spcPct val="0"/>
              </a:spcBef>
              <a:spcAft>
                <a:spcPct val="0"/>
              </a:spcAft>
              <a:defRPr kern="1200">
                <a:solidFill>
                  <a:schemeClr val="tx1"/>
                </a:solidFill>
                <a:latin typeface="Arial" charset="0"/>
                <a:ea typeface="+mn-ea"/>
                <a:cs typeface="Arial" charset="0"/>
              </a:defRPr>
            </a:lvl4pPr>
            <a:lvl5pPr marL="2438339" algn="l" rtl="0" fontAlgn="base">
              <a:spcBef>
                <a:spcPct val="0"/>
              </a:spcBef>
              <a:spcAft>
                <a:spcPct val="0"/>
              </a:spcAft>
              <a:defRPr kern="1200">
                <a:solidFill>
                  <a:schemeClr val="tx1"/>
                </a:solidFill>
                <a:latin typeface="Arial" charset="0"/>
                <a:ea typeface="+mn-ea"/>
                <a:cs typeface="Arial" charset="0"/>
              </a:defRPr>
            </a:lvl5pPr>
            <a:lvl6pPr marL="3047924" algn="l" defTabSz="1219170" rtl="0" eaLnBrk="1" latinLnBrk="0" hangingPunct="1">
              <a:defRPr kern="1200">
                <a:solidFill>
                  <a:schemeClr val="tx1"/>
                </a:solidFill>
                <a:latin typeface="Arial" charset="0"/>
                <a:ea typeface="+mn-ea"/>
                <a:cs typeface="Arial" charset="0"/>
              </a:defRPr>
            </a:lvl6pPr>
            <a:lvl7pPr marL="3657509" algn="l" defTabSz="1219170" rtl="0" eaLnBrk="1" latinLnBrk="0" hangingPunct="1">
              <a:defRPr kern="1200">
                <a:solidFill>
                  <a:schemeClr val="tx1"/>
                </a:solidFill>
                <a:latin typeface="Arial" charset="0"/>
                <a:ea typeface="+mn-ea"/>
                <a:cs typeface="Arial" charset="0"/>
              </a:defRPr>
            </a:lvl7pPr>
            <a:lvl8pPr marL="4267093" algn="l" defTabSz="1219170" rtl="0" eaLnBrk="1" latinLnBrk="0" hangingPunct="1">
              <a:defRPr kern="1200">
                <a:solidFill>
                  <a:schemeClr val="tx1"/>
                </a:solidFill>
                <a:latin typeface="Arial" charset="0"/>
                <a:ea typeface="+mn-ea"/>
                <a:cs typeface="Arial" charset="0"/>
              </a:defRPr>
            </a:lvl8pPr>
            <a:lvl9pPr marL="4876678" algn="l" defTabSz="1219170" rtl="0" eaLnBrk="1" latinLnBrk="0" hangingPunct="1">
              <a:defRPr kern="1200">
                <a:solidFill>
                  <a:schemeClr val="tx1"/>
                </a:solidFill>
                <a:latin typeface="Arial" charset="0"/>
                <a:ea typeface="+mn-ea"/>
                <a:cs typeface="Arial" charset="0"/>
              </a:defRPr>
            </a:lvl9pPr>
          </a:lstStyle>
          <a:p>
            <a:pPr>
              <a:defRPr/>
            </a:pPr>
            <a:fld id="{6D89E75D-4F18-41C4-8550-92ADAD8A39F0}" type="slidenum">
              <a:rPr lang="en-US" smtClean="0"/>
              <a:pPr>
                <a:defRPr/>
              </a:pPr>
              <a:t>4</a:t>
            </a:fld>
            <a:endParaRPr lang="en-US" dirty="0"/>
          </a:p>
        </p:txBody>
      </p:sp>
    </p:spTree>
    <p:extLst>
      <p:ext uri="{BB962C8B-B14F-4D97-AF65-F5344CB8AC3E}">
        <p14:creationId xmlns:p14="http://schemas.microsoft.com/office/powerpoint/2010/main" val="334583304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903729" y="1081824"/>
            <a:ext cx="9069071" cy="390971"/>
          </a:xfrm>
        </p:spPr>
        <p:txBody>
          <a:bodyPr>
            <a:noAutofit/>
          </a:bodyPr>
          <a:lstStyle/>
          <a:p>
            <a:pPr>
              <a:buClr>
                <a:srgbClr val="0AA0C6"/>
              </a:buClr>
            </a:pPr>
            <a:r>
              <a:rPr lang="en-US" sz="1800" dirty="0">
                <a:solidFill>
                  <a:srgbClr val="3B3838"/>
                </a:solidFill>
              </a:rPr>
              <a:t>Rates today at 4.1%; 2019 annual average forecast 4.4% (0.1% lower than 2018)</a:t>
            </a:r>
          </a:p>
        </p:txBody>
      </p:sp>
      <p:graphicFrame>
        <p:nvGraphicFramePr>
          <p:cNvPr id="10" name="Content Placeholder 3">
            <a:extLst>
              <a:ext uri="{FF2B5EF4-FFF2-40B4-BE49-F238E27FC236}">
                <a16:creationId xmlns:a16="http://schemas.microsoft.com/office/drawing/2014/main" id="{7A6CF9E3-64C6-4CF4-88DC-2CF10697815A}"/>
              </a:ext>
            </a:extLst>
          </p:cNvPr>
          <p:cNvGraphicFramePr>
            <a:graphicFrameLocks noGrp="1"/>
          </p:cNvGraphicFramePr>
          <p:nvPr>
            <p:ph idx="11"/>
            <p:extLst>
              <p:ext uri="{D42A27DB-BD31-4B8C-83A1-F6EECF244321}">
                <p14:modId xmlns:p14="http://schemas.microsoft.com/office/powerpoint/2010/main" val="3907530104"/>
              </p:ext>
            </p:extLst>
          </p:nvPr>
        </p:nvGraphicFramePr>
        <p:xfrm>
          <a:off x="1480457" y="1986116"/>
          <a:ext cx="9492343" cy="375890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
            <a:extLst>
              <a:ext uri="{FF2B5EF4-FFF2-40B4-BE49-F238E27FC236}">
                <a16:creationId xmlns:a16="http://schemas.microsoft.com/office/drawing/2014/main" id="{4D97E408-E29C-4806-A00A-BBE19FDBEEE3}"/>
              </a:ext>
            </a:extLst>
          </p:cNvPr>
          <p:cNvSpPr>
            <a:spLocks noChangeArrowheads="1"/>
          </p:cNvSpPr>
          <p:nvPr/>
        </p:nvSpPr>
        <p:spPr bwMode="auto">
          <a:xfrm>
            <a:off x="2078182" y="6002754"/>
            <a:ext cx="8170718" cy="3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819" tIns="10910" rIns="21819" bIns="10910" anchor="ctr"/>
          <a:lstStyle/>
          <a:p>
            <a:pPr>
              <a:tabLst>
                <a:tab pos="128299" algn="l"/>
              </a:tabLst>
            </a:pPr>
            <a:r>
              <a:rPr lang="en-US" sz="800" dirty="0">
                <a:solidFill>
                  <a:srgbClr val="38424A"/>
                </a:solidFill>
                <a:latin typeface="Century Gothic" panose="020B0502020202020204" pitchFamily="34" charset="0"/>
                <a:cs typeface="Arial" panose="020B0604020202020204" pitchFamily="34" charset="0"/>
              </a:rPr>
              <a:t>Source: Freddie Mac Primary Mortgage Market Survey®; forecast is an average of MBA, Fannie Mae, Freddie Mac, NAHB, NAR and IHS Market projections</a:t>
            </a:r>
            <a:r>
              <a:rPr lang="en-US" sz="800" dirty="0">
                <a:solidFill>
                  <a:srgbClr val="FFFFFF">
                    <a:lumMod val="50000"/>
                  </a:srgbClr>
                </a:solidFill>
                <a:latin typeface="Century Gothic" panose="020B0502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69B6CE14-8093-4A59-BEFE-36FD3D49EF54}"/>
              </a:ext>
            </a:extLst>
          </p:cNvPr>
          <p:cNvSpPr txBox="1"/>
          <p:nvPr/>
        </p:nvSpPr>
        <p:spPr>
          <a:xfrm>
            <a:off x="3297829" y="1824530"/>
            <a:ext cx="4794902" cy="338554"/>
          </a:xfrm>
          <a:prstGeom prst="rect">
            <a:avLst/>
          </a:prstGeom>
          <a:noFill/>
        </p:spPr>
        <p:txBody>
          <a:bodyPr wrap="none" rtlCol="0">
            <a:spAutoFit/>
          </a:bodyPr>
          <a:lstStyle/>
          <a:p>
            <a:pPr fontAlgn="base">
              <a:spcBef>
                <a:spcPct val="0"/>
              </a:spcBef>
              <a:spcAft>
                <a:spcPct val="0"/>
              </a:spcAft>
            </a:pPr>
            <a:r>
              <a:rPr lang="en-US" sz="1600" dirty="0">
                <a:solidFill>
                  <a:srgbClr val="38424A">
                    <a:lumMod val="50000"/>
                  </a:srgbClr>
                </a:solidFill>
                <a:latin typeface="Century Gothic" panose="020B0502020202020204" pitchFamily="34" charset="0"/>
              </a:rPr>
              <a:t>Interest Rate on 30-Year Fixed-Rate Mortgages</a:t>
            </a:r>
          </a:p>
        </p:txBody>
      </p:sp>
      <p:cxnSp>
        <p:nvCxnSpPr>
          <p:cNvPr id="13" name="Straight Connector 12">
            <a:extLst>
              <a:ext uri="{FF2B5EF4-FFF2-40B4-BE49-F238E27FC236}">
                <a16:creationId xmlns:a16="http://schemas.microsoft.com/office/drawing/2014/main" id="{93B37990-9111-49B2-A3C5-2944967969A5}"/>
              </a:ext>
            </a:extLst>
          </p:cNvPr>
          <p:cNvCxnSpPr>
            <a:cxnSpLocks/>
          </p:cNvCxnSpPr>
          <p:nvPr/>
        </p:nvCxnSpPr>
        <p:spPr>
          <a:xfrm flipV="1">
            <a:off x="8923418" y="3089162"/>
            <a:ext cx="0" cy="2170737"/>
          </a:xfrm>
          <a:prstGeom prst="line">
            <a:avLst/>
          </a:prstGeom>
          <a:ln w="12700">
            <a:solidFill>
              <a:srgbClr val="ED4422"/>
            </a:solidFill>
          </a:ln>
        </p:spPr>
        <p:style>
          <a:lnRef idx="1">
            <a:schemeClr val="accent1"/>
          </a:lnRef>
          <a:fillRef idx="0">
            <a:schemeClr val="accent1"/>
          </a:fillRef>
          <a:effectRef idx="0">
            <a:schemeClr val="accent1"/>
          </a:effectRef>
          <a:fontRef idx="minor">
            <a:schemeClr val="tx1"/>
          </a:fontRef>
        </p:style>
      </p:cxnSp>
      <p:sp>
        <p:nvSpPr>
          <p:cNvPr id="14" name="Title 5">
            <a:extLst>
              <a:ext uri="{FF2B5EF4-FFF2-40B4-BE49-F238E27FC236}">
                <a16:creationId xmlns:a16="http://schemas.microsoft.com/office/drawing/2014/main" id="{93D41DF2-E6DA-4EBB-ACB8-9F7A8804889D}"/>
              </a:ext>
            </a:extLst>
          </p:cNvPr>
          <p:cNvSpPr txBox="1">
            <a:spLocks/>
          </p:cNvSpPr>
          <p:nvPr/>
        </p:nvSpPr>
        <p:spPr bwMode="auto">
          <a:xfrm>
            <a:off x="1903729" y="45073"/>
            <a:ext cx="854049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0" compatLnSpc="1">
            <a:prstTxWarp prst="textNoShape">
              <a:avLst/>
            </a:prstTxWarp>
            <a:noAutofit/>
          </a:bodyPr>
          <a:lstStyle>
            <a:lvl1pPr algn="l" rtl="0" eaLnBrk="1" fontAlgn="base" hangingPunct="1">
              <a:spcBef>
                <a:spcPct val="0"/>
              </a:spcBef>
              <a:spcAft>
                <a:spcPct val="0"/>
              </a:spcAft>
              <a:defRPr sz="2800" b="1">
                <a:solidFill>
                  <a:srgbClr val="38424A"/>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chemeClr val="bg1"/>
                </a:solidFill>
                <a:latin typeface="Arial" charset="0"/>
              </a:defRPr>
            </a:lvl2pPr>
            <a:lvl3pPr algn="l" rtl="0" eaLnBrk="1" fontAlgn="base" hangingPunct="1">
              <a:spcBef>
                <a:spcPct val="0"/>
              </a:spcBef>
              <a:spcAft>
                <a:spcPct val="0"/>
              </a:spcAft>
              <a:defRPr sz="2800">
                <a:solidFill>
                  <a:schemeClr val="bg1"/>
                </a:solidFill>
                <a:latin typeface="Arial" charset="0"/>
              </a:defRPr>
            </a:lvl3pPr>
            <a:lvl4pPr algn="l" rtl="0" eaLnBrk="1" fontAlgn="base" hangingPunct="1">
              <a:spcBef>
                <a:spcPct val="0"/>
              </a:spcBef>
              <a:spcAft>
                <a:spcPct val="0"/>
              </a:spcAft>
              <a:defRPr sz="2800">
                <a:solidFill>
                  <a:schemeClr val="bg1"/>
                </a:solidFill>
                <a:latin typeface="Arial" charset="0"/>
              </a:defRPr>
            </a:lvl4pPr>
            <a:lvl5pPr algn="l" rtl="0" eaLnBrk="1" fontAlgn="base" hangingPunct="1">
              <a:spcBef>
                <a:spcPct val="0"/>
              </a:spcBef>
              <a:spcAft>
                <a:spcPct val="0"/>
              </a:spcAft>
              <a:defRPr sz="2800">
                <a:solidFill>
                  <a:schemeClr val="bg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a:lstStyle>
          <a:p>
            <a:r>
              <a:rPr lang="en-US" altLang="en-US" b="0" dirty="0"/>
              <a:t>Mortgage Rates Low but Heading Up</a:t>
            </a:r>
            <a:endParaRPr lang="en-US" b="0" kern="0" dirty="0"/>
          </a:p>
        </p:txBody>
      </p:sp>
      <p:sp>
        <p:nvSpPr>
          <p:cNvPr id="8" name="Slide Number Placeholder 2">
            <a:extLst>
              <a:ext uri="{FF2B5EF4-FFF2-40B4-BE49-F238E27FC236}">
                <a16:creationId xmlns:a16="http://schemas.microsoft.com/office/drawing/2014/main" id="{BF180891-158C-4026-AC08-A199ACD92E3D}"/>
              </a:ext>
            </a:extLst>
          </p:cNvPr>
          <p:cNvSpPr txBox="1">
            <a:spLocks/>
          </p:cNvSpPr>
          <p:nvPr/>
        </p:nvSpPr>
        <p:spPr bwMode="auto">
          <a:xfrm>
            <a:off x="11772900" y="6450498"/>
            <a:ext cx="381000" cy="38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marL="173038" indent="-173038" algn="l" rtl="0" eaLnBrk="1" fontAlgn="base" hangingPunct="1">
              <a:spcBef>
                <a:spcPts val="475"/>
              </a:spcBef>
              <a:spcAft>
                <a:spcPct val="0"/>
              </a:spcAft>
              <a:buClr>
                <a:schemeClr val="bg2"/>
              </a:buClr>
              <a:buFont typeface="Arial" panose="020B0604020202020204" pitchFamily="34" charset="0"/>
              <a:buChar char="•"/>
              <a:defRPr sz="1013">
                <a:solidFill>
                  <a:schemeClr val="tx1"/>
                </a:solidFill>
                <a:latin typeface="+mn-lt"/>
                <a:ea typeface="+mn-ea"/>
                <a:cs typeface="+mn-cs"/>
              </a:defRPr>
            </a:lvl1pPr>
            <a:lvl2pPr marL="400050" indent="-179388" algn="l" rtl="0" eaLnBrk="1" fontAlgn="base" hangingPunct="1">
              <a:spcBef>
                <a:spcPts val="475"/>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2pPr>
            <a:lvl3pPr marL="627063" indent="-173038" algn="l" rtl="0" eaLnBrk="1" fontAlgn="base" hangingPunct="1">
              <a:spcBef>
                <a:spcPct val="0"/>
              </a:spcBef>
              <a:spcAft>
                <a:spcPct val="0"/>
              </a:spcAft>
              <a:buClr>
                <a:schemeClr val="tx1"/>
              </a:buClr>
              <a:buFont typeface="Wingdings" panose="05000000000000000000" pitchFamily="2" charset="2"/>
              <a:buChar char="§"/>
              <a:defRPr sz="844">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4pPr>
            <a:lvl5pPr marL="914400" indent="-87313" algn="l" rtl="0" eaLnBrk="1" fontAlgn="base" hangingPunct="1">
              <a:spcBef>
                <a:spcPct val="0"/>
              </a:spcBef>
              <a:spcAft>
                <a:spcPct val="0"/>
              </a:spcAft>
              <a:buClr>
                <a:schemeClr val="tx1"/>
              </a:buClr>
              <a:buSzPct val="70000"/>
              <a:buFont typeface="Arial" panose="020B0604020202020204" pitchFamily="34" charset="0"/>
              <a:buChar char="•"/>
              <a:defRPr sz="844">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sz="900">
                <a:solidFill>
                  <a:schemeClr val="tx2"/>
                </a:solidFill>
                <a:latin typeface="+mn-lt"/>
              </a:defRPr>
            </a:lvl6pPr>
            <a:lvl7pPr marL="1722438" indent="-149225" algn="l" rtl="0" eaLnBrk="1" fontAlgn="base" hangingPunct="1">
              <a:spcBef>
                <a:spcPct val="0"/>
              </a:spcBef>
              <a:spcAft>
                <a:spcPct val="0"/>
              </a:spcAft>
              <a:buClr>
                <a:schemeClr val="bg2"/>
              </a:buClr>
              <a:buChar char="•"/>
              <a:defRPr sz="900">
                <a:solidFill>
                  <a:schemeClr val="tx2"/>
                </a:solidFill>
                <a:latin typeface="+mn-lt"/>
              </a:defRPr>
            </a:lvl7pPr>
            <a:lvl8pPr marL="2179638" indent="-149225" algn="l" rtl="0" eaLnBrk="1" fontAlgn="base" hangingPunct="1">
              <a:spcBef>
                <a:spcPct val="0"/>
              </a:spcBef>
              <a:spcAft>
                <a:spcPct val="0"/>
              </a:spcAft>
              <a:buClr>
                <a:schemeClr val="bg2"/>
              </a:buClr>
              <a:buChar char="•"/>
              <a:defRPr sz="900">
                <a:solidFill>
                  <a:schemeClr val="tx2"/>
                </a:solidFill>
                <a:latin typeface="+mn-lt"/>
              </a:defRPr>
            </a:lvl8pPr>
            <a:lvl9pPr marL="2636838" indent="-149225" algn="l" rtl="0" eaLnBrk="1" fontAlgn="base" hangingPunct="1">
              <a:spcBef>
                <a:spcPct val="0"/>
              </a:spcBef>
              <a:spcAft>
                <a:spcPct val="0"/>
              </a:spcAft>
              <a:buClr>
                <a:schemeClr val="bg2"/>
              </a:buClr>
              <a:buChar char="•"/>
              <a:defRPr sz="900">
                <a:solidFill>
                  <a:schemeClr val="tx2"/>
                </a:solidFill>
                <a:latin typeface="+mn-lt"/>
              </a:defRPr>
            </a:lvl9pPr>
          </a:lstStyle>
          <a:p>
            <a:pPr marL="0" indent="0" algn="ctr">
              <a:buNone/>
            </a:pPr>
            <a:fld id="{6D89E75D-4F18-41C4-8550-92ADAD8A39F0}" type="slidenum">
              <a:rPr lang="en-US" kern="0"/>
              <a:pPr marL="0" indent="0" algn="ctr">
                <a:buNone/>
              </a:pPr>
              <a:t>5</a:t>
            </a:fld>
            <a:endParaRPr lang="en-US" kern="0" dirty="0"/>
          </a:p>
        </p:txBody>
      </p:sp>
    </p:spTree>
    <p:extLst>
      <p:ext uri="{BB962C8B-B14F-4D97-AF65-F5344CB8AC3E}">
        <p14:creationId xmlns:p14="http://schemas.microsoft.com/office/powerpoint/2010/main" val="342404175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079927334"/>
              </p:ext>
            </p:extLst>
          </p:nvPr>
        </p:nvGraphicFramePr>
        <p:xfrm>
          <a:off x="1248229" y="1755659"/>
          <a:ext cx="7882635" cy="39963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txBox="1">
            <a:spLocks/>
          </p:cNvSpPr>
          <p:nvPr/>
        </p:nvSpPr>
        <p:spPr bwMode="auto">
          <a:xfrm>
            <a:off x="1549350" y="1418476"/>
            <a:ext cx="7772400" cy="378351"/>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Autofit/>
          </a:bodyPr>
          <a:lstStyle>
            <a:lvl1pPr marL="0" indent="0" algn="l" rtl="0" eaLnBrk="0" fontAlgn="base" hangingPunct="0">
              <a:spcBef>
                <a:spcPts val="475"/>
              </a:spcBef>
              <a:spcAft>
                <a:spcPct val="0"/>
              </a:spcAft>
              <a:buClr>
                <a:schemeClr val="bg2"/>
              </a:buClr>
              <a:buFont typeface="Wingdings" panose="05000000000000000000" pitchFamily="2" charset="2"/>
              <a:buNone/>
              <a:defRPr sz="2000" b="1">
                <a:solidFill>
                  <a:schemeClr val="accent1"/>
                </a:solidFill>
                <a:latin typeface="+mn-lt"/>
                <a:ea typeface="+mn-ea"/>
                <a:cs typeface="+mn-cs"/>
              </a:defRPr>
            </a:lvl1pPr>
            <a:lvl2pPr marL="341313" indent="-173038" algn="l" rtl="0" eaLnBrk="0" fontAlgn="base" hangingPunct="0">
              <a:spcBef>
                <a:spcPts val="475"/>
              </a:spcBef>
              <a:spcAft>
                <a:spcPct val="0"/>
              </a:spcAft>
              <a:buClr>
                <a:schemeClr val="bg2"/>
              </a:buClr>
              <a:buFont typeface="Wingdings" panose="05000000000000000000" pitchFamily="2" charset="2"/>
              <a:buChar char="§"/>
              <a:defRPr sz="2000">
                <a:solidFill>
                  <a:schemeClr val="tx1"/>
                </a:solidFill>
                <a:latin typeface="+mn-lt"/>
              </a:defRPr>
            </a:lvl2pPr>
            <a:lvl3pPr marL="457200" indent="0" algn="l" rtl="0" eaLnBrk="0" fontAlgn="base" hangingPunct="0">
              <a:spcBef>
                <a:spcPct val="0"/>
              </a:spcBef>
              <a:spcAft>
                <a:spcPct val="0"/>
              </a:spcAft>
              <a:buClr>
                <a:schemeClr val="tx2"/>
              </a:buClr>
              <a:buFont typeface="Wingdings" panose="05000000000000000000" pitchFamily="2" charset="2"/>
              <a:buNone/>
              <a:defRPr sz="1800">
                <a:solidFill>
                  <a:schemeClr val="tx1"/>
                </a:solidFill>
                <a:latin typeface="+mn-lt"/>
              </a:defRPr>
            </a:lvl3pPr>
            <a:lvl4pPr marL="741363" indent="-168275" algn="l" rtl="0" eaLnBrk="0" fontAlgn="base" hangingPunct="0">
              <a:spcBef>
                <a:spcPct val="0"/>
              </a:spcBef>
              <a:spcAft>
                <a:spcPct val="0"/>
              </a:spcAft>
              <a:buClr>
                <a:schemeClr val="tx2"/>
              </a:buClr>
              <a:buFont typeface="Wingdings" panose="05000000000000000000" pitchFamily="2" charset="2"/>
              <a:buChar char="§"/>
              <a:tabLst/>
              <a:defRPr sz="1600">
                <a:solidFill>
                  <a:schemeClr val="tx1"/>
                </a:solidFill>
                <a:latin typeface="+mn-lt"/>
              </a:defRPr>
            </a:lvl4pPr>
            <a:lvl5pPr marL="912813" indent="-149225" algn="l" rtl="0" eaLnBrk="0" fontAlgn="base" hangingPunct="0">
              <a:spcBef>
                <a:spcPct val="0"/>
              </a:spcBef>
              <a:spcAft>
                <a:spcPct val="0"/>
              </a:spcAft>
              <a:buClr>
                <a:schemeClr val="tx2"/>
              </a:buClr>
              <a:buSzPct val="70000"/>
              <a:buFont typeface="Wingdings" pitchFamily="2" charset="2"/>
              <a:buChar char="§"/>
              <a:defRPr sz="1400">
                <a:solidFill>
                  <a:schemeClr val="tx1"/>
                </a:solidFill>
                <a:latin typeface="+mn-lt"/>
              </a:defRPr>
            </a:lvl5pPr>
            <a:lvl6pPr marL="1265238" indent="-149225" algn="l" rtl="0" fontAlgn="base">
              <a:spcBef>
                <a:spcPct val="0"/>
              </a:spcBef>
              <a:spcAft>
                <a:spcPct val="0"/>
              </a:spcAft>
              <a:buClr>
                <a:schemeClr val="bg2"/>
              </a:buClr>
              <a:buChar char="•"/>
              <a:defRPr>
                <a:solidFill>
                  <a:schemeClr val="tx2"/>
                </a:solidFill>
                <a:latin typeface="+mn-lt"/>
              </a:defRPr>
            </a:lvl6pPr>
            <a:lvl7pPr marL="1722438" indent="-149225" algn="l" rtl="0" fontAlgn="base">
              <a:spcBef>
                <a:spcPct val="0"/>
              </a:spcBef>
              <a:spcAft>
                <a:spcPct val="0"/>
              </a:spcAft>
              <a:buClr>
                <a:schemeClr val="bg2"/>
              </a:buClr>
              <a:buChar char="•"/>
              <a:defRPr>
                <a:solidFill>
                  <a:schemeClr val="tx2"/>
                </a:solidFill>
                <a:latin typeface="+mn-lt"/>
              </a:defRPr>
            </a:lvl7pPr>
            <a:lvl8pPr marL="2179638" indent="-149225" algn="l" rtl="0" fontAlgn="base">
              <a:spcBef>
                <a:spcPct val="0"/>
              </a:spcBef>
              <a:spcAft>
                <a:spcPct val="0"/>
              </a:spcAft>
              <a:buClr>
                <a:schemeClr val="bg2"/>
              </a:buClr>
              <a:buChar char="•"/>
              <a:defRPr>
                <a:solidFill>
                  <a:schemeClr val="tx2"/>
                </a:solidFill>
                <a:latin typeface="+mn-lt"/>
              </a:defRPr>
            </a:lvl8pPr>
            <a:lvl9pPr marL="2636838" indent="-149225" algn="l" rtl="0" fontAlgn="base">
              <a:spcBef>
                <a:spcPct val="0"/>
              </a:spcBef>
              <a:spcAft>
                <a:spcPct val="0"/>
              </a:spcAft>
              <a:buClr>
                <a:schemeClr val="bg2"/>
              </a:buClr>
              <a:buChar char="•"/>
              <a:defRPr>
                <a:solidFill>
                  <a:schemeClr val="tx2"/>
                </a:solidFill>
                <a:latin typeface="+mn-lt"/>
              </a:defRPr>
            </a:lvl9pPr>
          </a:lstStyle>
          <a:p>
            <a:pPr>
              <a:buClr>
                <a:srgbClr val="E23D28"/>
              </a:buClr>
            </a:pPr>
            <a:r>
              <a:rPr lang="en-US" sz="1600" b="0" kern="0" dirty="0">
                <a:solidFill>
                  <a:srgbClr val="685745"/>
                </a:solidFill>
                <a:latin typeface="Century Gothic" panose="020F0302020204030204"/>
                <a:cs typeface="Arial" panose="020B0604020202020204" pitchFamily="34" charset="0"/>
              </a:rPr>
              <a:t>Single-family Mortgage Originations (Billions of U.S. dollars)</a:t>
            </a:r>
          </a:p>
        </p:txBody>
      </p:sp>
      <p:sp>
        <p:nvSpPr>
          <p:cNvPr id="5" name="TextBox 4"/>
          <p:cNvSpPr txBox="1"/>
          <p:nvPr/>
        </p:nvSpPr>
        <p:spPr>
          <a:xfrm>
            <a:off x="9130864" y="4161600"/>
            <a:ext cx="1212191" cy="369332"/>
          </a:xfrm>
          <a:prstGeom prst="rect">
            <a:avLst/>
          </a:prstGeom>
          <a:noFill/>
        </p:spPr>
        <p:txBody>
          <a:bodyPr wrap="none" rtlCol="0">
            <a:spAutoFit/>
          </a:bodyPr>
          <a:lstStyle/>
          <a:p>
            <a:pPr fontAlgn="base">
              <a:spcBef>
                <a:spcPct val="0"/>
              </a:spcBef>
              <a:spcAft>
                <a:spcPct val="0"/>
              </a:spcAft>
            </a:pPr>
            <a:r>
              <a:rPr lang="en-US" b="1" dirty="0">
                <a:solidFill>
                  <a:srgbClr val="0AA0C6"/>
                </a:solidFill>
                <a:latin typeface="Century Gothic" panose="020F0302020204030204"/>
                <a:cs typeface="Arial" charset="0"/>
              </a:rPr>
              <a:t>Purchase</a:t>
            </a:r>
          </a:p>
        </p:txBody>
      </p:sp>
      <p:sp>
        <p:nvSpPr>
          <p:cNvPr id="9" name="TextBox 8"/>
          <p:cNvSpPr txBox="1"/>
          <p:nvPr/>
        </p:nvSpPr>
        <p:spPr>
          <a:xfrm>
            <a:off x="9106920" y="3197972"/>
            <a:ext cx="1309974" cy="369332"/>
          </a:xfrm>
          <a:prstGeom prst="rect">
            <a:avLst/>
          </a:prstGeom>
          <a:solidFill>
            <a:schemeClr val="bg1"/>
          </a:solidFill>
        </p:spPr>
        <p:txBody>
          <a:bodyPr wrap="none" rtlCol="0">
            <a:spAutoFit/>
          </a:bodyPr>
          <a:lstStyle/>
          <a:p>
            <a:pPr fontAlgn="base">
              <a:spcBef>
                <a:spcPct val="0"/>
              </a:spcBef>
              <a:spcAft>
                <a:spcPct val="0"/>
              </a:spcAft>
            </a:pPr>
            <a:r>
              <a:rPr lang="en-US" b="1" dirty="0">
                <a:solidFill>
                  <a:srgbClr val="D23E43"/>
                </a:solidFill>
                <a:latin typeface="Century Gothic" panose="020F0302020204030204"/>
                <a:cs typeface="Arial" charset="0"/>
              </a:rPr>
              <a:t>Refinance</a:t>
            </a:r>
          </a:p>
        </p:txBody>
      </p:sp>
      <p:sp>
        <p:nvSpPr>
          <p:cNvPr id="10" name="Text Box 6"/>
          <p:cNvSpPr txBox="1">
            <a:spLocks noChangeArrowheads="1"/>
          </p:cNvSpPr>
          <p:nvPr/>
        </p:nvSpPr>
        <p:spPr bwMode="auto">
          <a:xfrm>
            <a:off x="7378167" y="2459899"/>
            <a:ext cx="1610163" cy="338554"/>
          </a:xfrm>
          <a:prstGeom prst="rect">
            <a:avLst/>
          </a:prstGeom>
          <a:noFill/>
          <a:ln w="9525">
            <a:solidFill>
              <a:schemeClr val="bg1"/>
            </a:solidFill>
            <a:miter lim="800000"/>
            <a:headEnd/>
            <a:tailEnd/>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1600" b="1" dirty="0">
                <a:solidFill>
                  <a:srgbClr val="685745"/>
                </a:solidFill>
                <a:latin typeface="Century Gothic" panose="020F0302020204030204"/>
              </a:rPr>
              <a:t>---Forecast---</a:t>
            </a:r>
          </a:p>
        </p:txBody>
      </p:sp>
      <p:sp>
        <p:nvSpPr>
          <p:cNvPr id="2" name="TextBox 1"/>
          <p:cNvSpPr txBox="1"/>
          <p:nvPr/>
        </p:nvSpPr>
        <p:spPr>
          <a:xfrm>
            <a:off x="9183272" y="1357106"/>
            <a:ext cx="1541199" cy="1323439"/>
          </a:xfrm>
          <a:prstGeom prst="rect">
            <a:avLst/>
          </a:prstGeom>
          <a:noFill/>
          <a:ln cap="rnd">
            <a:solidFill>
              <a:schemeClr val="tx1"/>
            </a:solidFill>
            <a:round/>
          </a:ln>
        </p:spPr>
        <p:txBody>
          <a:bodyPr wrap="square" rtlCol="0">
            <a:spAutoFit/>
          </a:bodyPr>
          <a:lstStyle/>
          <a:p>
            <a:pPr fontAlgn="base">
              <a:spcBef>
                <a:spcPct val="0"/>
              </a:spcBef>
              <a:spcAft>
                <a:spcPct val="0"/>
              </a:spcAft>
            </a:pPr>
            <a:r>
              <a:rPr lang="en-US" sz="1600" u="sng" dirty="0">
                <a:solidFill>
                  <a:srgbClr val="38424A"/>
                </a:solidFill>
                <a:latin typeface="Century Gothic" panose="020F0302020204030204"/>
              </a:rPr>
              <a:t>Consensus</a:t>
            </a:r>
          </a:p>
          <a:p>
            <a:pPr fontAlgn="base">
              <a:spcBef>
                <a:spcPct val="0"/>
              </a:spcBef>
              <a:spcAft>
                <a:spcPct val="0"/>
              </a:spcAft>
            </a:pPr>
            <a:r>
              <a:rPr lang="en-US" sz="1600" u="sng" dirty="0">
                <a:solidFill>
                  <a:srgbClr val="38424A"/>
                </a:solidFill>
                <a:latin typeface="Century Gothic" panose="020F0302020204030204"/>
              </a:rPr>
              <a:t>2018 to 2019:</a:t>
            </a:r>
          </a:p>
          <a:p>
            <a:pPr fontAlgn="base">
              <a:spcBef>
                <a:spcPct val="0"/>
              </a:spcBef>
              <a:spcAft>
                <a:spcPct val="0"/>
              </a:spcAft>
            </a:pPr>
            <a:r>
              <a:rPr lang="en-US" sz="1600" dirty="0">
                <a:solidFill>
                  <a:srgbClr val="38424A"/>
                </a:solidFill>
                <a:latin typeface="Century Gothic" panose="020F0302020204030204"/>
              </a:rPr>
              <a:t>Total:   +2%</a:t>
            </a:r>
          </a:p>
          <a:p>
            <a:pPr fontAlgn="base">
              <a:spcBef>
                <a:spcPct val="0"/>
              </a:spcBef>
              <a:spcAft>
                <a:spcPct val="0"/>
              </a:spcAft>
            </a:pPr>
            <a:r>
              <a:rPr lang="en-US" sz="1600" dirty="0">
                <a:solidFill>
                  <a:srgbClr val="38424A"/>
                </a:solidFill>
                <a:latin typeface="Century Gothic" panose="020F0302020204030204"/>
              </a:rPr>
              <a:t>Refi:      -3%</a:t>
            </a:r>
          </a:p>
          <a:p>
            <a:pPr fontAlgn="base">
              <a:spcBef>
                <a:spcPct val="0"/>
              </a:spcBef>
              <a:spcAft>
                <a:spcPct val="0"/>
              </a:spcAft>
            </a:pPr>
            <a:r>
              <a:rPr lang="en-US" sz="1600" dirty="0">
                <a:solidFill>
                  <a:srgbClr val="38424A"/>
                </a:solidFill>
                <a:latin typeface="Century Gothic" panose="020F0302020204030204"/>
              </a:rPr>
              <a:t>Purch: +2%</a:t>
            </a:r>
          </a:p>
        </p:txBody>
      </p:sp>
      <p:sp>
        <p:nvSpPr>
          <p:cNvPr id="12" name="Slide Number Placeholder 11"/>
          <p:cNvSpPr>
            <a:spLocks noGrp="1"/>
          </p:cNvSpPr>
          <p:nvPr>
            <p:ph type="sldNum" sz="quarter" idx="4"/>
          </p:nvPr>
        </p:nvSpPr>
        <p:spPr/>
        <p:txBody>
          <a:bodyPr/>
          <a:lstStyle/>
          <a:p>
            <a:pPr fontAlgn="base">
              <a:spcBef>
                <a:spcPct val="0"/>
              </a:spcBef>
              <a:spcAft>
                <a:spcPct val="0"/>
              </a:spcAft>
            </a:pPr>
            <a:fld id="{262CD887-5715-4501-8DD7-666353002021}" type="slidenum">
              <a:rPr lang="en-US"/>
              <a:pPr fontAlgn="base">
                <a:spcBef>
                  <a:spcPct val="0"/>
                </a:spcBef>
                <a:spcAft>
                  <a:spcPct val="0"/>
                </a:spcAft>
              </a:pPr>
              <a:t>6</a:t>
            </a:fld>
            <a:endParaRPr lang="en-US" dirty="0"/>
          </a:p>
        </p:txBody>
      </p:sp>
      <p:sp>
        <p:nvSpPr>
          <p:cNvPr id="16" name="Title 5"/>
          <p:cNvSpPr>
            <a:spLocks noGrp="1"/>
          </p:cNvSpPr>
          <p:nvPr>
            <p:ph type="title"/>
          </p:nvPr>
        </p:nvSpPr>
        <p:spPr>
          <a:xfrm>
            <a:off x="1642476" y="152400"/>
            <a:ext cx="8981982" cy="914400"/>
          </a:xfrm>
        </p:spPr>
        <p:txBody>
          <a:bodyPr/>
          <a:lstStyle/>
          <a:p>
            <a:r>
              <a:rPr lang="en-US" altLang="en-US" dirty="0"/>
              <a:t>Dollar Origination Forecast: 2019 Similar to 2018</a:t>
            </a:r>
            <a:endParaRPr lang="en-US" dirty="0"/>
          </a:p>
        </p:txBody>
      </p:sp>
      <p:sp>
        <p:nvSpPr>
          <p:cNvPr id="17" name="Text Placeholder 2"/>
          <p:cNvSpPr txBox="1">
            <a:spLocks/>
          </p:cNvSpPr>
          <p:nvPr/>
        </p:nvSpPr>
        <p:spPr bwMode="auto">
          <a:xfrm>
            <a:off x="1903730" y="1001887"/>
            <a:ext cx="8659498" cy="52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noAutofit/>
          </a:bodyPr>
          <a:lstStyle>
            <a:lvl1pPr marL="0" indent="0" algn="l" rtl="0" eaLnBrk="1" fontAlgn="base" hangingPunct="1">
              <a:spcBef>
                <a:spcPts val="475"/>
              </a:spcBef>
              <a:spcAft>
                <a:spcPct val="0"/>
              </a:spcAft>
              <a:buClr>
                <a:schemeClr val="bg2"/>
              </a:buClr>
              <a:buFont typeface="Wingdings" panose="05000000000000000000" pitchFamily="2" charset="2"/>
              <a:buNone/>
              <a:defRPr sz="2000" b="1">
                <a:solidFill>
                  <a:schemeClr val="accent1"/>
                </a:solidFill>
                <a:latin typeface="+mn-lt"/>
                <a:ea typeface="+mn-ea"/>
                <a:cs typeface="+mn-cs"/>
              </a:defRPr>
            </a:lvl1pPr>
            <a:lvl2pPr marL="400050" indent="-179388" algn="l" rtl="0" eaLnBrk="1" fontAlgn="base" hangingPunct="1">
              <a:spcBef>
                <a:spcPts val="475"/>
              </a:spcBef>
              <a:spcAft>
                <a:spcPct val="0"/>
              </a:spcAft>
              <a:buClr>
                <a:schemeClr val="tx2">
                  <a:lumMod val="60000"/>
                  <a:lumOff val="40000"/>
                </a:schemeClr>
              </a:buClr>
              <a:buFont typeface="Wingdings" panose="05000000000000000000" pitchFamily="2" charset="2"/>
              <a:buChar char="§"/>
              <a:defRPr sz="1500">
                <a:solidFill>
                  <a:schemeClr val="tx1"/>
                </a:solidFill>
                <a:latin typeface="+mn-lt"/>
                <a:ea typeface="MS PGothic" pitchFamily="34" charset="-128"/>
              </a:defRPr>
            </a:lvl2pPr>
            <a:lvl3pPr marL="457200" indent="0" algn="l" rtl="0" eaLnBrk="1" fontAlgn="base" hangingPunct="1">
              <a:spcBef>
                <a:spcPct val="0"/>
              </a:spcBef>
              <a:spcAft>
                <a:spcPct val="0"/>
              </a:spcAft>
              <a:buClr>
                <a:schemeClr val="tx2">
                  <a:lumMod val="60000"/>
                  <a:lumOff val="40000"/>
                </a:schemeClr>
              </a:buClr>
              <a:buFont typeface="Arial" charset="0"/>
              <a:buNone/>
              <a:defRPr sz="1500">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2">
                  <a:lumMod val="60000"/>
                  <a:lumOff val="40000"/>
                </a:schemeClr>
              </a:buClr>
              <a:buFont typeface="Arial" charset="0"/>
              <a:buChar char="•"/>
              <a:defRPr sz="1500">
                <a:solidFill>
                  <a:schemeClr val="tx1"/>
                </a:solidFill>
                <a:latin typeface="+mn-lt"/>
                <a:ea typeface="MS PGothic" pitchFamily="34" charset="-128"/>
              </a:defRPr>
            </a:lvl4pPr>
            <a:lvl5pPr marL="976313" indent="-149225" algn="l" rtl="0" eaLnBrk="1" fontAlgn="base" hangingPunct="1">
              <a:spcBef>
                <a:spcPct val="0"/>
              </a:spcBef>
              <a:spcAft>
                <a:spcPct val="0"/>
              </a:spcAft>
              <a:buClr>
                <a:schemeClr val="tx2">
                  <a:lumMod val="60000"/>
                  <a:lumOff val="40000"/>
                </a:schemeClr>
              </a:buClr>
              <a:buSzPct val="70000"/>
              <a:buFont typeface="Wingdings" pitchFamily="2" charset="2"/>
              <a:buChar char="§"/>
              <a:defRPr sz="1500">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pPr>
              <a:buClr>
                <a:srgbClr val="0AA0C6"/>
              </a:buClr>
            </a:pPr>
            <a:endParaRPr lang="en-US" b="0" kern="0" dirty="0">
              <a:solidFill>
                <a:schemeClr val="tx1"/>
              </a:solidFill>
            </a:endParaRPr>
          </a:p>
        </p:txBody>
      </p:sp>
      <p:sp>
        <p:nvSpPr>
          <p:cNvPr id="15" name="Rectangle 3">
            <a:extLst>
              <a:ext uri="{FF2B5EF4-FFF2-40B4-BE49-F238E27FC236}">
                <a16:creationId xmlns:a16="http://schemas.microsoft.com/office/drawing/2014/main" id="{95EBBEEA-96FE-4FBF-BB44-2ED15AF985F5}"/>
              </a:ext>
            </a:extLst>
          </p:cNvPr>
          <p:cNvSpPr>
            <a:spLocks noChangeArrowheads="1"/>
          </p:cNvSpPr>
          <p:nvPr/>
        </p:nvSpPr>
        <p:spPr bwMode="auto">
          <a:xfrm>
            <a:off x="1588794" y="5808595"/>
            <a:ext cx="8659499" cy="50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940" tIns="34472" rIns="68940" bIns="34472" anchor="ctr"/>
          <a:lstStyle/>
          <a:p>
            <a:pPr eaLnBrk="0" hangingPunct="0">
              <a:tabLst>
                <a:tab pos="405370" algn="l"/>
              </a:tabLst>
            </a:pPr>
            <a:r>
              <a:rPr lang="en-US" sz="1000" dirty="0">
                <a:latin typeface="Century Gothic" panose="020B0502020202020204" pitchFamily="34" charset="0"/>
              </a:rPr>
              <a:t>Source: Originations for 2010-2017 are from CoreLogic public records (benchmarked to HMDA through 2017); 2018 to 2020 are an </a:t>
            </a:r>
            <a:r>
              <a:rPr lang="en-US" altLang="en-US" sz="1000" dirty="0">
                <a:latin typeface="Century Gothic" panose="020B0502020202020204" pitchFamily="34" charset="0"/>
              </a:rPr>
              <a:t>average of the latest projections released by Mortgage Bankers Association, Fannie Mae and Freddie Mac. Originations exclude HELOCs.</a:t>
            </a:r>
            <a:endParaRPr lang="en-US" sz="1000" dirty="0">
              <a:latin typeface="Century Gothic" panose="020B0502020202020204" pitchFamily="34" charset="0"/>
            </a:endParaRPr>
          </a:p>
        </p:txBody>
      </p:sp>
    </p:spTree>
    <p:extLst>
      <p:ext uri="{BB962C8B-B14F-4D97-AF65-F5344CB8AC3E}">
        <p14:creationId xmlns:p14="http://schemas.microsoft.com/office/powerpoint/2010/main" val="143611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583705" y="1739591"/>
          <a:ext cx="9078012" cy="463928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pPr fontAlgn="base">
              <a:spcBef>
                <a:spcPct val="0"/>
              </a:spcBef>
              <a:spcAft>
                <a:spcPct val="0"/>
              </a:spcAft>
            </a:pPr>
            <a:fld id="{262CD887-5715-4501-8DD7-666353002021}" type="slidenum">
              <a:rPr lang="en-US"/>
              <a:pPr fontAlgn="base">
                <a:spcBef>
                  <a:spcPct val="0"/>
                </a:spcBef>
                <a:spcAft>
                  <a:spcPct val="0"/>
                </a:spcAft>
              </a:pPr>
              <a:t>7</a:t>
            </a:fld>
            <a:endParaRPr lang="en-US" dirty="0"/>
          </a:p>
        </p:txBody>
      </p:sp>
      <p:sp>
        <p:nvSpPr>
          <p:cNvPr id="8" name="TextBox 7"/>
          <p:cNvSpPr txBox="1"/>
          <p:nvPr/>
        </p:nvSpPr>
        <p:spPr>
          <a:xfrm>
            <a:off x="1717688" y="1216586"/>
            <a:ext cx="6974755" cy="400110"/>
          </a:xfrm>
          <a:prstGeom prst="rect">
            <a:avLst/>
          </a:prstGeom>
          <a:noFill/>
        </p:spPr>
        <p:txBody>
          <a:bodyPr wrap="square" rtlCol="0">
            <a:spAutoFit/>
          </a:bodyPr>
          <a:lstStyle/>
          <a:p>
            <a:pPr fontAlgn="base">
              <a:spcBef>
                <a:spcPct val="0"/>
              </a:spcBef>
              <a:spcAft>
                <a:spcPct val="0"/>
              </a:spcAft>
            </a:pPr>
            <a:r>
              <a:rPr lang="en-US" sz="2000" dirty="0">
                <a:solidFill>
                  <a:srgbClr val="38424A"/>
                </a:solidFill>
                <a:latin typeface="Arial" charset="0"/>
                <a:cs typeface="Arial" charset="0"/>
              </a:rPr>
              <a:t>Cumulative Share of Active Balance by Interest Rate</a:t>
            </a:r>
          </a:p>
        </p:txBody>
      </p:sp>
      <p:sp>
        <p:nvSpPr>
          <p:cNvPr id="13" name="Left Brace 12"/>
          <p:cNvSpPr/>
          <p:nvPr/>
        </p:nvSpPr>
        <p:spPr>
          <a:xfrm>
            <a:off x="5637228" y="1939235"/>
            <a:ext cx="735292" cy="242401"/>
          </a:xfrm>
          <a:prstGeom prst="leftBrac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38424A"/>
              </a:solidFill>
              <a:latin typeface="Century Gothic" panose="020F0302020204030204"/>
            </a:endParaRPr>
          </a:p>
        </p:txBody>
      </p:sp>
      <p:sp>
        <p:nvSpPr>
          <p:cNvPr id="12" name="TextBox 11"/>
          <p:cNvSpPr txBox="1"/>
          <p:nvPr/>
        </p:nvSpPr>
        <p:spPr>
          <a:xfrm>
            <a:off x="9890037" y="5693200"/>
            <a:ext cx="1027063" cy="307777"/>
          </a:xfrm>
          <a:prstGeom prst="rect">
            <a:avLst/>
          </a:prstGeom>
          <a:noFill/>
        </p:spPr>
        <p:txBody>
          <a:bodyPr wrap="square" rtlCol="0">
            <a:spAutoFit/>
          </a:bodyPr>
          <a:lstStyle/>
          <a:p>
            <a:pPr fontAlgn="base">
              <a:spcBef>
                <a:spcPct val="0"/>
              </a:spcBef>
              <a:spcAft>
                <a:spcPct val="0"/>
              </a:spcAft>
            </a:pPr>
            <a:r>
              <a:rPr lang="en-US" sz="1400" dirty="0">
                <a:solidFill>
                  <a:srgbClr val="38424A"/>
                </a:solidFill>
                <a:latin typeface="Arial" charset="0"/>
                <a:cs typeface="Arial" charset="0"/>
              </a:rPr>
              <a:t>or higher</a:t>
            </a:r>
          </a:p>
        </p:txBody>
      </p:sp>
      <p:sp>
        <p:nvSpPr>
          <p:cNvPr id="15" name="Text Box 8"/>
          <p:cNvSpPr txBox="1">
            <a:spLocks noChangeArrowheads="1"/>
          </p:cNvSpPr>
          <p:nvPr/>
        </p:nvSpPr>
        <p:spPr bwMode="auto">
          <a:xfrm>
            <a:off x="2016480" y="6000976"/>
            <a:ext cx="5507433" cy="40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1" tIns="41016" rIns="82031" bIns="41016" anchor="ctr"/>
          <a:lstStyle>
            <a:lvl1pPr defTabSz="820738">
              <a:defRPr sz="2400">
                <a:solidFill>
                  <a:schemeClr val="tx1"/>
                </a:solidFill>
                <a:latin typeface="Times New Roman" pitchFamily="18" charset="0"/>
              </a:defRPr>
            </a:lvl1pPr>
            <a:lvl2pPr marL="409575" defTabSz="820738">
              <a:defRPr sz="2400">
                <a:solidFill>
                  <a:schemeClr val="tx1"/>
                </a:solidFill>
                <a:latin typeface="Times New Roman" pitchFamily="18" charset="0"/>
              </a:defRPr>
            </a:lvl2pPr>
            <a:lvl3pPr marL="820738" defTabSz="820738">
              <a:defRPr sz="2400">
                <a:solidFill>
                  <a:schemeClr val="tx1"/>
                </a:solidFill>
                <a:latin typeface="Times New Roman" pitchFamily="18" charset="0"/>
              </a:defRPr>
            </a:lvl3pPr>
            <a:lvl4pPr marL="1230313" defTabSz="820738">
              <a:defRPr sz="2400">
                <a:solidFill>
                  <a:schemeClr val="tx1"/>
                </a:solidFill>
                <a:latin typeface="Times New Roman" pitchFamily="18" charset="0"/>
              </a:defRPr>
            </a:lvl4pPr>
            <a:lvl5pPr marL="1641475" defTabSz="820738">
              <a:defRPr sz="2400">
                <a:solidFill>
                  <a:schemeClr val="tx1"/>
                </a:solidFill>
                <a:latin typeface="Times New Roman" pitchFamily="18" charset="0"/>
              </a:defRPr>
            </a:lvl5pPr>
            <a:lvl6pPr marL="2098675" defTabSz="820738" fontAlgn="base">
              <a:spcBef>
                <a:spcPct val="0"/>
              </a:spcBef>
              <a:spcAft>
                <a:spcPct val="0"/>
              </a:spcAft>
              <a:defRPr sz="2400">
                <a:solidFill>
                  <a:schemeClr val="tx1"/>
                </a:solidFill>
                <a:latin typeface="Times New Roman" pitchFamily="18" charset="0"/>
              </a:defRPr>
            </a:lvl6pPr>
            <a:lvl7pPr marL="2555875" defTabSz="820738" fontAlgn="base">
              <a:spcBef>
                <a:spcPct val="0"/>
              </a:spcBef>
              <a:spcAft>
                <a:spcPct val="0"/>
              </a:spcAft>
              <a:defRPr sz="2400">
                <a:solidFill>
                  <a:schemeClr val="tx1"/>
                </a:solidFill>
                <a:latin typeface="Times New Roman" pitchFamily="18" charset="0"/>
              </a:defRPr>
            </a:lvl7pPr>
            <a:lvl8pPr marL="3013075" defTabSz="820738" fontAlgn="base">
              <a:spcBef>
                <a:spcPct val="0"/>
              </a:spcBef>
              <a:spcAft>
                <a:spcPct val="0"/>
              </a:spcAft>
              <a:defRPr sz="2400">
                <a:solidFill>
                  <a:schemeClr val="tx1"/>
                </a:solidFill>
                <a:latin typeface="Times New Roman" pitchFamily="18" charset="0"/>
              </a:defRPr>
            </a:lvl8pPr>
            <a:lvl9pPr marL="3470275" defTabSz="820738" fontAlgn="base">
              <a:spcBef>
                <a:spcPct val="0"/>
              </a:spcBef>
              <a:spcAft>
                <a:spcPct val="0"/>
              </a:spcAft>
              <a:defRPr sz="2400">
                <a:solidFill>
                  <a:schemeClr val="tx1"/>
                </a:solidFill>
                <a:latin typeface="Times New Roman" pitchFamily="18" charset="0"/>
              </a:defRPr>
            </a:lvl9pPr>
          </a:lstStyle>
          <a:p>
            <a:pPr eaLnBrk="0" fontAlgn="base" hangingPunct="0">
              <a:spcAft>
                <a:spcPct val="0"/>
              </a:spcAft>
            </a:pPr>
            <a:r>
              <a:rPr lang="en-US" sz="1000" dirty="0">
                <a:solidFill>
                  <a:srgbClr val="38424A"/>
                </a:solidFill>
                <a:latin typeface="Arial" charset="0"/>
                <a:cs typeface="Arial" charset="0"/>
              </a:rPr>
              <a:t>Source: </a:t>
            </a:r>
            <a:r>
              <a:rPr lang="en-US" sz="1000" dirty="0" err="1">
                <a:solidFill>
                  <a:srgbClr val="38424A"/>
                </a:solidFill>
                <a:latin typeface="Arial" charset="0"/>
                <a:cs typeface="Arial" charset="0"/>
              </a:rPr>
              <a:t>CoreLogic</a:t>
            </a:r>
            <a:r>
              <a:rPr lang="en-US" sz="1000" dirty="0">
                <a:solidFill>
                  <a:srgbClr val="38424A"/>
                </a:solidFill>
                <a:latin typeface="Arial" charset="0"/>
                <a:cs typeface="Arial" charset="0"/>
              </a:rPr>
              <a:t> </a:t>
            </a:r>
            <a:r>
              <a:rPr lang="en-US" sz="1000" dirty="0" err="1">
                <a:solidFill>
                  <a:srgbClr val="38424A"/>
                </a:solidFill>
                <a:latin typeface="Arial" charset="0"/>
                <a:cs typeface="Arial" charset="0"/>
              </a:rPr>
              <a:t>TrueStandings</a:t>
            </a:r>
            <a:endParaRPr lang="en-US" sz="1000" dirty="0">
              <a:solidFill>
                <a:srgbClr val="38424A"/>
              </a:solidFill>
              <a:latin typeface="Arial" charset="0"/>
              <a:cs typeface="Arial" charset="0"/>
            </a:endParaRPr>
          </a:p>
        </p:txBody>
      </p:sp>
      <p:sp>
        <p:nvSpPr>
          <p:cNvPr id="22" name="Title 5">
            <a:extLst>
              <a:ext uri="{FF2B5EF4-FFF2-40B4-BE49-F238E27FC236}">
                <a16:creationId xmlns:a16="http://schemas.microsoft.com/office/drawing/2014/main" id="{86BD35F0-4F3D-4CD6-A302-6F359FB07564}"/>
              </a:ext>
            </a:extLst>
          </p:cNvPr>
          <p:cNvSpPr>
            <a:spLocks noGrp="1"/>
          </p:cNvSpPr>
          <p:nvPr>
            <p:ph type="title"/>
          </p:nvPr>
        </p:nvSpPr>
        <p:spPr>
          <a:xfrm>
            <a:off x="1493673" y="191911"/>
            <a:ext cx="9941604" cy="541868"/>
          </a:xfrm>
        </p:spPr>
        <p:txBody>
          <a:bodyPr/>
          <a:lstStyle/>
          <a:p>
            <a:r>
              <a:rPr lang="en-US" altLang="en-US" b="0" dirty="0"/>
              <a:t>“In the Money” To Refinance Grows with Lower Rates</a:t>
            </a:r>
            <a:endParaRPr lang="en-US" b="0" dirty="0"/>
          </a:p>
        </p:txBody>
      </p:sp>
      <p:sp>
        <p:nvSpPr>
          <p:cNvPr id="9" name="Text Placeholder 2">
            <a:extLst>
              <a:ext uri="{FF2B5EF4-FFF2-40B4-BE49-F238E27FC236}">
                <a16:creationId xmlns:a16="http://schemas.microsoft.com/office/drawing/2014/main" id="{FD946313-E12C-4ABB-A223-ECB543659892}"/>
              </a:ext>
            </a:extLst>
          </p:cNvPr>
          <p:cNvSpPr txBox="1">
            <a:spLocks/>
          </p:cNvSpPr>
          <p:nvPr/>
        </p:nvSpPr>
        <p:spPr>
          <a:xfrm>
            <a:off x="1561464" y="702720"/>
            <a:ext cx="9069071" cy="390971"/>
          </a:xfrm>
          <a:prstGeom prst="rect">
            <a:avLst/>
          </a:prstGeom>
        </p:spPr>
        <p:txBody>
          <a:bodyPr>
            <a:noAutofit/>
          </a:bodyPr>
          <a:lstStyle>
            <a:lvl1pPr marL="173034" indent="-173034" algn="l" rtl="0" eaLnBrk="1" fontAlgn="base" hangingPunct="1">
              <a:spcBef>
                <a:spcPts val="475"/>
              </a:spcBef>
              <a:spcAft>
                <a:spcPct val="0"/>
              </a:spcAft>
              <a:buClr>
                <a:schemeClr val="bg2"/>
              </a:buClr>
              <a:buFont typeface="Arial" panose="020B0604020202020204" pitchFamily="34" charset="0"/>
              <a:buChar char="•"/>
              <a:defRPr sz="1800">
                <a:solidFill>
                  <a:schemeClr val="tx1"/>
                </a:solidFill>
                <a:latin typeface="+mn-lt"/>
                <a:ea typeface="+mn-ea"/>
                <a:cs typeface="+mn-cs"/>
              </a:defRPr>
            </a:lvl1pPr>
            <a:lvl2pPr marL="400041" marR="0" indent="-179384" algn="l" defTabSz="914400" rtl="0" eaLnBrk="1" fontAlgn="base" latinLnBrk="0" hangingPunct="1">
              <a:lnSpc>
                <a:spcPct val="100000"/>
              </a:lnSpc>
              <a:spcBef>
                <a:spcPts val="475"/>
              </a:spcBef>
              <a:spcAft>
                <a:spcPct val="0"/>
              </a:spcAft>
              <a:buClr>
                <a:srgbClr val="38424A"/>
              </a:buClr>
              <a:buSzTx/>
              <a:buFont typeface="Century Gothic" panose="020B0502020202020204" pitchFamily="34" charset="0"/>
              <a:buChar char="−"/>
              <a:tabLst/>
              <a:defRPr sz="1600">
                <a:solidFill>
                  <a:schemeClr val="tx2"/>
                </a:solidFill>
                <a:latin typeface="+mn-lt"/>
                <a:ea typeface="MS PGothic" pitchFamily="34" charset="-128"/>
              </a:defRPr>
            </a:lvl2pPr>
            <a:lvl3pPr marL="627047" marR="0" indent="-173034" algn="l" defTabSz="914400" rtl="0" eaLnBrk="1" fontAlgn="base" latinLnBrk="0" hangingPunct="1">
              <a:lnSpc>
                <a:spcPct val="100000"/>
              </a:lnSpc>
              <a:spcBef>
                <a:spcPct val="0"/>
              </a:spcBef>
              <a:spcAft>
                <a:spcPct val="0"/>
              </a:spcAft>
              <a:buClr>
                <a:srgbClr val="38424A"/>
              </a:buClr>
              <a:buSzTx/>
              <a:buFont typeface="Wingdings" panose="05000000000000000000" pitchFamily="2" charset="2"/>
              <a:buChar char="§"/>
              <a:tabLst/>
              <a:defRPr sz="1400">
                <a:solidFill>
                  <a:schemeClr val="tx2"/>
                </a:solidFill>
                <a:latin typeface="+mn-lt"/>
                <a:ea typeface="MS PGothic" pitchFamily="34" charset="-128"/>
              </a:defRPr>
            </a:lvl3pPr>
            <a:lvl4pPr marL="804843" marR="0" indent="-168270" algn="l" defTabSz="914400" rtl="0" eaLnBrk="1" fontAlgn="base" latinLnBrk="0" hangingPunct="1">
              <a:lnSpc>
                <a:spcPct val="100000"/>
              </a:lnSpc>
              <a:spcBef>
                <a:spcPct val="0"/>
              </a:spcBef>
              <a:spcAft>
                <a:spcPct val="0"/>
              </a:spcAft>
              <a:buClr>
                <a:srgbClr val="38424A"/>
              </a:buClr>
              <a:buSzTx/>
              <a:buFont typeface="Century Gothic" panose="020B0502020202020204" pitchFamily="34" charset="0"/>
              <a:buChar char="−"/>
              <a:tabLst/>
              <a:defRPr sz="1200">
                <a:solidFill>
                  <a:schemeClr val="tx2"/>
                </a:solidFill>
                <a:latin typeface="+mn-lt"/>
                <a:ea typeface="MS PGothic" pitchFamily="34" charset="-128"/>
              </a:defRPr>
            </a:lvl4pPr>
            <a:lvl5pPr marL="914377" marR="0" indent="-87311" algn="l" defTabSz="914400" rtl="0" eaLnBrk="1" fontAlgn="base" latinLnBrk="0" hangingPunct="1">
              <a:lnSpc>
                <a:spcPct val="100000"/>
              </a:lnSpc>
              <a:spcBef>
                <a:spcPct val="0"/>
              </a:spcBef>
              <a:spcAft>
                <a:spcPct val="0"/>
              </a:spcAft>
              <a:buClr>
                <a:srgbClr val="38424A"/>
              </a:buClr>
              <a:buSzPct val="70000"/>
              <a:buFont typeface="Arial" panose="020B0604020202020204" pitchFamily="34" charset="0"/>
              <a:buChar char="•"/>
              <a:tabLst/>
              <a:defRPr sz="1050">
                <a:solidFill>
                  <a:schemeClr val="tx2"/>
                </a:solidFill>
                <a:latin typeface="+mn-lt"/>
                <a:ea typeface="MS PGothic" pitchFamily="34" charset="-128"/>
              </a:defRPr>
            </a:lvl5pPr>
            <a:lvl6pPr marL="1265207" indent="-149222" algn="l" rtl="0" eaLnBrk="1" fontAlgn="base" hangingPunct="1">
              <a:spcBef>
                <a:spcPct val="0"/>
              </a:spcBef>
              <a:spcAft>
                <a:spcPct val="0"/>
              </a:spcAft>
              <a:buClr>
                <a:schemeClr val="bg2"/>
              </a:buClr>
              <a:buChar char="•"/>
              <a:defRPr>
                <a:solidFill>
                  <a:schemeClr val="tx2"/>
                </a:solidFill>
                <a:latin typeface="+mn-lt"/>
              </a:defRPr>
            </a:lvl6pPr>
            <a:lvl7pPr marL="1722396" indent="-149222" algn="l" rtl="0" eaLnBrk="1" fontAlgn="base" hangingPunct="1">
              <a:spcBef>
                <a:spcPct val="0"/>
              </a:spcBef>
              <a:spcAft>
                <a:spcPct val="0"/>
              </a:spcAft>
              <a:buClr>
                <a:schemeClr val="bg2"/>
              </a:buClr>
              <a:buChar char="•"/>
              <a:defRPr>
                <a:solidFill>
                  <a:schemeClr val="tx2"/>
                </a:solidFill>
                <a:latin typeface="+mn-lt"/>
              </a:defRPr>
            </a:lvl7pPr>
            <a:lvl8pPr marL="2179584" indent="-149222" algn="l" rtl="0" eaLnBrk="1" fontAlgn="base" hangingPunct="1">
              <a:spcBef>
                <a:spcPct val="0"/>
              </a:spcBef>
              <a:spcAft>
                <a:spcPct val="0"/>
              </a:spcAft>
              <a:buClr>
                <a:schemeClr val="bg2"/>
              </a:buClr>
              <a:buChar char="•"/>
              <a:defRPr>
                <a:solidFill>
                  <a:schemeClr val="tx2"/>
                </a:solidFill>
                <a:latin typeface="+mn-lt"/>
              </a:defRPr>
            </a:lvl8pPr>
            <a:lvl9pPr marL="2636773" indent="-149222" algn="l" rtl="0" eaLnBrk="1" fontAlgn="base" hangingPunct="1">
              <a:spcBef>
                <a:spcPct val="0"/>
              </a:spcBef>
              <a:spcAft>
                <a:spcPct val="0"/>
              </a:spcAft>
              <a:buClr>
                <a:schemeClr val="bg2"/>
              </a:buClr>
              <a:buChar char="•"/>
              <a:defRPr>
                <a:solidFill>
                  <a:schemeClr val="tx2"/>
                </a:solidFill>
                <a:latin typeface="+mn-lt"/>
              </a:defRPr>
            </a:lvl9pPr>
          </a:lstStyle>
          <a:p>
            <a:pPr marL="0" indent="0">
              <a:buClr>
                <a:srgbClr val="0AA0C6"/>
              </a:buClr>
              <a:buNone/>
            </a:pPr>
            <a:r>
              <a:rPr lang="en-US" kern="0">
                <a:solidFill>
                  <a:srgbClr val="3B3838"/>
                </a:solidFill>
              </a:rPr>
              <a:t>$1 trillion in debt outstanding with rates between 4.75% and 5.0%</a:t>
            </a:r>
            <a:endParaRPr lang="en-US" kern="0" dirty="0">
              <a:solidFill>
                <a:srgbClr val="3B3838"/>
              </a:solidFill>
            </a:endParaRPr>
          </a:p>
        </p:txBody>
      </p:sp>
    </p:spTree>
    <p:extLst>
      <p:ext uri="{BB962C8B-B14F-4D97-AF65-F5344CB8AC3E}">
        <p14:creationId xmlns:p14="http://schemas.microsoft.com/office/powerpoint/2010/main" val="172844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8414-AFDC-464C-B1E5-EB4B3AB2A9A7}"/>
              </a:ext>
            </a:extLst>
          </p:cNvPr>
          <p:cNvSpPr>
            <a:spLocks noGrp="1"/>
          </p:cNvSpPr>
          <p:nvPr>
            <p:ph type="title"/>
          </p:nvPr>
        </p:nvSpPr>
        <p:spPr>
          <a:xfrm>
            <a:off x="1088571" y="127280"/>
            <a:ext cx="10805062" cy="914400"/>
          </a:xfrm>
        </p:spPr>
        <p:txBody>
          <a:bodyPr/>
          <a:lstStyle/>
          <a:p>
            <a:br>
              <a:rPr lang="en-US" b="0" dirty="0"/>
            </a:br>
            <a:r>
              <a:rPr lang="en-US" b="0" dirty="0"/>
              <a:t>Refi Share Projected to Fall to 25-Year Low</a:t>
            </a:r>
          </a:p>
        </p:txBody>
      </p:sp>
      <p:graphicFrame>
        <p:nvGraphicFramePr>
          <p:cNvPr id="7" name="Chart 6">
            <a:extLst>
              <a:ext uri="{FF2B5EF4-FFF2-40B4-BE49-F238E27FC236}">
                <a16:creationId xmlns:a16="http://schemas.microsoft.com/office/drawing/2014/main" id="{6C6D02D7-CA08-4A19-BE93-78350E55CB1C}"/>
              </a:ext>
            </a:extLst>
          </p:cNvPr>
          <p:cNvGraphicFramePr/>
          <p:nvPr>
            <p:extLst/>
          </p:nvPr>
        </p:nvGraphicFramePr>
        <p:xfrm>
          <a:off x="2213113" y="1868558"/>
          <a:ext cx="7593496" cy="398890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8">
            <a:extLst>
              <a:ext uri="{FF2B5EF4-FFF2-40B4-BE49-F238E27FC236}">
                <a16:creationId xmlns:a16="http://schemas.microsoft.com/office/drawing/2014/main" id="{8F4B0FC4-8C98-4467-B1AE-A6B52F8B2E75}"/>
              </a:ext>
            </a:extLst>
          </p:cNvPr>
          <p:cNvSpPr txBox="1">
            <a:spLocks noChangeArrowheads="1"/>
          </p:cNvSpPr>
          <p:nvPr/>
        </p:nvSpPr>
        <p:spPr bwMode="auto">
          <a:xfrm>
            <a:off x="2517914" y="6029586"/>
            <a:ext cx="7148601" cy="25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1" tIns="41016" rIns="82031" bIns="41016" anchor="ctr"/>
          <a:lstStyle>
            <a:lvl1pPr defTabSz="820738">
              <a:defRPr sz="2400">
                <a:solidFill>
                  <a:schemeClr val="tx1"/>
                </a:solidFill>
                <a:latin typeface="Times New Roman" pitchFamily="18" charset="0"/>
              </a:defRPr>
            </a:lvl1pPr>
            <a:lvl2pPr marL="409575" defTabSz="820738">
              <a:defRPr sz="2400">
                <a:solidFill>
                  <a:schemeClr val="tx1"/>
                </a:solidFill>
                <a:latin typeface="Times New Roman" pitchFamily="18" charset="0"/>
              </a:defRPr>
            </a:lvl2pPr>
            <a:lvl3pPr marL="820738" defTabSz="820738">
              <a:defRPr sz="2400">
                <a:solidFill>
                  <a:schemeClr val="tx1"/>
                </a:solidFill>
                <a:latin typeface="Times New Roman" pitchFamily="18" charset="0"/>
              </a:defRPr>
            </a:lvl3pPr>
            <a:lvl4pPr marL="1230313" defTabSz="820738">
              <a:defRPr sz="2400">
                <a:solidFill>
                  <a:schemeClr val="tx1"/>
                </a:solidFill>
                <a:latin typeface="Times New Roman" pitchFamily="18" charset="0"/>
              </a:defRPr>
            </a:lvl4pPr>
            <a:lvl5pPr marL="1641475" defTabSz="820738">
              <a:defRPr sz="2400">
                <a:solidFill>
                  <a:schemeClr val="tx1"/>
                </a:solidFill>
                <a:latin typeface="Times New Roman" pitchFamily="18" charset="0"/>
              </a:defRPr>
            </a:lvl5pPr>
            <a:lvl6pPr marL="2098675" defTabSz="820738" fontAlgn="base">
              <a:spcBef>
                <a:spcPct val="0"/>
              </a:spcBef>
              <a:spcAft>
                <a:spcPct val="0"/>
              </a:spcAft>
              <a:defRPr sz="2400">
                <a:solidFill>
                  <a:schemeClr val="tx1"/>
                </a:solidFill>
                <a:latin typeface="Times New Roman" pitchFamily="18" charset="0"/>
              </a:defRPr>
            </a:lvl6pPr>
            <a:lvl7pPr marL="2555875" defTabSz="820738" fontAlgn="base">
              <a:spcBef>
                <a:spcPct val="0"/>
              </a:spcBef>
              <a:spcAft>
                <a:spcPct val="0"/>
              </a:spcAft>
              <a:defRPr sz="2400">
                <a:solidFill>
                  <a:schemeClr val="tx1"/>
                </a:solidFill>
                <a:latin typeface="Times New Roman" pitchFamily="18" charset="0"/>
              </a:defRPr>
            </a:lvl7pPr>
            <a:lvl8pPr marL="3013075" defTabSz="820738" fontAlgn="base">
              <a:spcBef>
                <a:spcPct val="0"/>
              </a:spcBef>
              <a:spcAft>
                <a:spcPct val="0"/>
              </a:spcAft>
              <a:defRPr sz="2400">
                <a:solidFill>
                  <a:schemeClr val="tx1"/>
                </a:solidFill>
                <a:latin typeface="Times New Roman" pitchFamily="18" charset="0"/>
              </a:defRPr>
            </a:lvl8pPr>
            <a:lvl9pPr marL="3470275" defTabSz="820738" fontAlgn="base">
              <a:spcBef>
                <a:spcPct val="0"/>
              </a:spcBef>
              <a:spcAft>
                <a:spcPct val="0"/>
              </a:spcAft>
              <a:defRPr sz="2400">
                <a:solidFill>
                  <a:schemeClr val="tx1"/>
                </a:solidFill>
                <a:latin typeface="Times New Roman" pitchFamily="18" charset="0"/>
              </a:defRPr>
            </a:lvl9pPr>
          </a:lstStyle>
          <a:p>
            <a:pPr eaLnBrk="0" hangingPunct="0">
              <a:spcBef>
                <a:spcPct val="50000"/>
              </a:spcBef>
            </a:pPr>
            <a:r>
              <a:rPr lang="en-US" sz="1000" dirty="0">
                <a:latin typeface="Century Gothic" panose="020B0502020202020204" pitchFamily="34" charset="0"/>
              </a:rPr>
              <a:t>Source: Home Mortgage Disclosure Act (1990-2017); CoreLogic (2018); MBA, FNMA and FHLMC projections (2019)</a:t>
            </a:r>
          </a:p>
        </p:txBody>
      </p:sp>
      <p:sp>
        <p:nvSpPr>
          <p:cNvPr id="9" name="Text Box 4">
            <a:extLst>
              <a:ext uri="{FF2B5EF4-FFF2-40B4-BE49-F238E27FC236}">
                <a16:creationId xmlns:a16="http://schemas.microsoft.com/office/drawing/2014/main" id="{BD0DB8B7-F5CB-404A-BF60-CA53EE282F93}"/>
              </a:ext>
            </a:extLst>
          </p:cNvPr>
          <p:cNvSpPr txBox="1">
            <a:spLocks noChangeArrowheads="1"/>
          </p:cNvSpPr>
          <p:nvPr/>
        </p:nvSpPr>
        <p:spPr bwMode="auto">
          <a:xfrm>
            <a:off x="2219529" y="1539290"/>
            <a:ext cx="7755566" cy="36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9" tIns="45700" rIns="91399" bIns="4570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solidFill>
                  <a:srgbClr val="000000"/>
                </a:solidFill>
                <a:latin typeface="+mn-lt"/>
              </a:rPr>
              <a:t>Refinance Share of Lending (percent, four-quarter moving average)</a:t>
            </a:r>
          </a:p>
        </p:txBody>
      </p:sp>
      <p:sp>
        <p:nvSpPr>
          <p:cNvPr id="10" name="Text Box 5">
            <a:extLst>
              <a:ext uri="{FF2B5EF4-FFF2-40B4-BE49-F238E27FC236}">
                <a16:creationId xmlns:a16="http://schemas.microsoft.com/office/drawing/2014/main" id="{1C0D37C6-5B03-4AEC-B6CD-91F701A32E07}"/>
              </a:ext>
            </a:extLst>
          </p:cNvPr>
          <p:cNvSpPr txBox="1">
            <a:spLocks noChangeArrowheads="1"/>
          </p:cNvSpPr>
          <p:nvPr/>
        </p:nvSpPr>
        <p:spPr bwMode="auto">
          <a:xfrm>
            <a:off x="3047454" y="4932915"/>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spAutoFit/>
          </a:bodyPr>
          <a:lstStyle/>
          <a:p>
            <a:pPr algn="ctr" eaLnBrk="0" hangingPunct="0"/>
            <a:r>
              <a:rPr lang="en-US" sz="1200" b="1" dirty="0">
                <a:solidFill>
                  <a:srgbClr val="000000"/>
                </a:solidFill>
              </a:rPr>
              <a:t>1992-93</a:t>
            </a:r>
          </a:p>
          <a:p>
            <a:pPr algn="ctr" eaLnBrk="0" hangingPunct="0"/>
            <a:r>
              <a:rPr lang="en-US" sz="1200" b="1" dirty="0">
                <a:solidFill>
                  <a:srgbClr val="000000"/>
                </a:solidFill>
              </a:rPr>
              <a:t>Boom</a:t>
            </a:r>
          </a:p>
        </p:txBody>
      </p:sp>
      <p:sp>
        <p:nvSpPr>
          <p:cNvPr id="11" name="Text Box 7">
            <a:extLst>
              <a:ext uri="{FF2B5EF4-FFF2-40B4-BE49-F238E27FC236}">
                <a16:creationId xmlns:a16="http://schemas.microsoft.com/office/drawing/2014/main" id="{C84B53EA-A04E-4ED7-BF2A-0B8C1C38F999}"/>
              </a:ext>
            </a:extLst>
          </p:cNvPr>
          <p:cNvSpPr txBox="1">
            <a:spLocks noChangeArrowheads="1"/>
          </p:cNvSpPr>
          <p:nvPr/>
        </p:nvSpPr>
        <p:spPr bwMode="auto">
          <a:xfrm>
            <a:off x="4386837" y="4942438"/>
            <a:ext cx="615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5" rIns="91410" bIns="45705">
            <a:spAutoFit/>
          </a:bodyPr>
          <a:lstStyle/>
          <a:p>
            <a:pPr algn="ctr" eaLnBrk="0" hangingPunct="0"/>
            <a:r>
              <a:rPr lang="en-US" sz="1200" b="1" dirty="0">
                <a:solidFill>
                  <a:srgbClr val="000000"/>
                </a:solidFill>
              </a:rPr>
              <a:t>1998</a:t>
            </a:r>
          </a:p>
          <a:p>
            <a:pPr algn="ctr" eaLnBrk="0" hangingPunct="0"/>
            <a:r>
              <a:rPr lang="en-US" sz="1200" b="1" dirty="0">
                <a:solidFill>
                  <a:srgbClr val="000000"/>
                </a:solidFill>
              </a:rPr>
              <a:t>Boom</a:t>
            </a:r>
          </a:p>
        </p:txBody>
      </p:sp>
      <p:sp>
        <p:nvSpPr>
          <p:cNvPr id="12" name="Text Box 6">
            <a:extLst>
              <a:ext uri="{FF2B5EF4-FFF2-40B4-BE49-F238E27FC236}">
                <a16:creationId xmlns:a16="http://schemas.microsoft.com/office/drawing/2014/main" id="{318DF2A0-3FE8-400D-92BC-83ED7CF1133B}"/>
              </a:ext>
            </a:extLst>
          </p:cNvPr>
          <p:cNvSpPr txBox="1">
            <a:spLocks noChangeArrowheads="1"/>
          </p:cNvSpPr>
          <p:nvPr/>
        </p:nvSpPr>
        <p:spPr bwMode="auto">
          <a:xfrm>
            <a:off x="5225659" y="4942438"/>
            <a:ext cx="89154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0" tIns="45705" rIns="91410" bIns="45705">
            <a:spAutoFit/>
          </a:bodyPr>
          <a:lstStyle/>
          <a:p>
            <a:pPr algn="ctr" eaLnBrk="0" hangingPunct="0"/>
            <a:r>
              <a:rPr lang="en-US" sz="1200" b="1" dirty="0">
                <a:solidFill>
                  <a:srgbClr val="000000"/>
                </a:solidFill>
              </a:rPr>
              <a:t>2001-04</a:t>
            </a:r>
          </a:p>
          <a:p>
            <a:pPr algn="ctr" eaLnBrk="0" hangingPunct="0"/>
            <a:r>
              <a:rPr lang="en-US" sz="1200" b="1" dirty="0">
                <a:solidFill>
                  <a:srgbClr val="000000"/>
                </a:solidFill>
              </a:rPr>
              <a:t>Boom</a:t>
            </a:r>
          </a:p>
        </p:txBody>
      </p:sp>
      <p:sp>
        <p:nvSpPr>
          <p:cNvPr id="13" name="Text Box 14">
            <a:extLst>
              <a:ext uri="{FF2B5EF4-FFF2-40B4-BE49-F238E27FC236}">
                <a16:creationId xmlns:a16="http://schemas.microsoft.com/office/drawing/2014/main" id="{0ED526C8-FC62-4556-ABCC-00C99BF065EC}"/>
              </a:ext>
            </a:extLst>
          </p:cNvPr>
          <p:cNvSpPr txBox="1">
            <a:spLocks noChangeArrowheads="1"/>
          </p:cNvSpPr>
          <p:nvPr/>
        </p:nvSpPr>
        <p:spPr bwMode="auto">
          <a:xfrm>
            <a:off x="7167810" y="4932911"/>
            <a:ext cx="79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0" tIns="45705" rIns="91410" bIns="45705">
            <a:spAutoFit/>
          </a:bodyPr>
          <a:lstStyle/>
          <a:p>
            <a:pPr algn="ctr" eaLnBrk="0" hangingPunct="0"/>
            <a:r>
              <a:rPr lang="en-US" sz="1200" b="1" dirty="0">
                <a:solidFill>
                  <a:srgbClr val="000000"/>
                </a:solidFill>
              </a:rPr>
              <a:t>2009-13</a:t>
            </a:r>
          </a:p>
          <a:p>
            <a:pPr algn="ctr" eaLnBrk="0" hangingPunct="0"/>
            <a:r>
              <a:rPr lang="en-US" sz="1200" b="1" dirty="0">
                <a:solidFill>
                  <a:srgbClr val="000000"/>
                </a:solidFill>
              </a:rPr>
              <a:t>Boom</a:t>
            </a:r>
          </a:p>
        </p:txBody>
      </p:sp>
      <p:sp>
        <p:nvSpPr>
          <p:cNvPr id="14" name="TextBox 13">
            <a:extLst>
              <a:ext uri="{FF2B5EF4-FFF2-40B4-BE49-F238E27FC236}">
                <a16:creationId xmlns:a16="http://schemas.microsoft.com/office/drawing/2014/main" id="{44857928-D9E2-4B35-9504-04EDFBA0AB5F}"/>
              </a:ext>
            </a:extLst>
          </p:cNvPr>
          <p:cNvSpPr txBox="1"/>
          <p:nvPr/>
        </p:nvSpPr>
        <p:spPr>
          <a:xfrm>
            <a:off x="9404772" y="3856388"/>
            <a:ext cx="1146468" cy="923330"/>
          </a:xfrm>
          <a:prstGeom prst="rect">
            <a:avLst/>
          </a:prstGeom>
          <a:noFill/>
        </p:spPr>
        <p:txBody>
          <a:bodyPr wrap="none" rtlCol="0">
            <a:spAutoFit/>
          </a:bodyPr>
          <a:lstStyle/>
          <a:p>
            <a:pPr algn="ctr"/>
            <a:r>
              <a:rPr lang="en-US" dirty="0">
                <a:solidFill>
                  <a:srgbClr val="C00000"/>
                </a:solidFill>
              </a:rPr>
              <a:t>Forecast:</a:t>
            </a:r>
          </a:p>
          <a:p>
            <a:pPr algn="ctr"/>
            <a:r>
              <a:rPr lang="en-US" dirty="0">
                <a:solidFill>
                  <a:srgbClr val="C00000"/>
                </a:solidFill>
              </a:rPr>
              <a:t>2019Q4</a:t>
            </a:r>
          </a:p>
          <a:p>
            <a:pPr algn="ctr"/>
            <a:r>
              <a:rPr lang="en-US" dirty="0">
                <a:solidFill>
                  <a:srgbClr val="C00000"/>
                </a:solidFill>
              </a:rPr>
              <a:t>25%</a:t>
            </a:r>
          </a:p>
        </p:txBody>
      </p:sp>
      <p:sp>
        <p:nvSpPr>
          <p:cNvPr id="15" name="TextBox 14">
            <a:extLst>
              <a:ext uri="{FF2B5EF4-FFF2-40B4-BE49-F238E27FC236}">
                <a16:creationId xmlns:a16="http://schemas.microsoft.com/office/drawing/2014/main" id="{26832B16-AFA6-4F63-9E7F-EF5B328BE0E3}"/>
              </a:ext>
            </a:extLst>
          </p:cNvPr>
          <p:cNvSpPr txBox="1"/>
          <p:nvPr/>
        </p:nvSpPr>
        <p:spPr>
          <a:xfrm>
            <a:off x="3684729" y="4499120"/>
            <a:ext cx="646331" cy="369332"/>
          </a:xfrm>
          <a:prstGeom prst="rect">
            <a:avLst/>
          </a:prstGeom>
          <a:noFill/>
        </p:spPr>
        <p:txBody>
          <a:bodyPr wrap="none" rtlCol="0">
            <a:spAutoFit/>
          </a:bodyPr>
          <a:lstStyle/>
          <a:p>
            <a:pPr algn="ctr"/>
            <a:r>
              <a:rPr lang="en-US" dirty="0">
                <a:solidFill>
                  <a:srgbClr val="C00000"/>
                </a:solidFill>
              </a:rPr>
              <a:t>23%</a:t>
            </a:r>
          </a:p>
        </p:txBody>
      </p:sp>
      <p:sp>
        <p:nvSpPr>
          <p:cNvPr id="16" name="Slide Number Placeholder 2">
            <a:extLst>
              <a:ext uri="{FF2B5EF4-FFF2-40B4-BE49-F238E27FC236}">
                <a16:creationId xmlns:a16="http://schemas.microsoft.com/office/drawing/2014/main" id="{0F12D131-6670-48C1-9A28-ACC1599E1BFA}"/>
              </a:ext>
            </a:extLst>
          </p:cNvPr>
          <p:cNvSpPr txBox="1">
            <a:spLocks/>
          </p:cNvSpPr>
          <p:nvPr/>
        </p:nvSpPr>
        <p:spPr bwMode="auto">
          <a:xfrm>
            <a:off x="11696700" y="6463750"/>
            <a:ext cx="381000" cy="38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marL="173038" indent="-173038" algn="l" rtl="0" eaLnBrk="1" fontAlgn="base" hangingPunct="1">
              <a:spcBef>
                <a:spcPts val="475"/>
              </a:spcBef>
              <a:spcAft>
                <a:spcPct val="0"/>
              </a:spcAft>
              <a:buClr>
                <a:schemeClr val="bg2"/>
              </a:buClr>
              <a:buFont typeface="Arial" panose="020B0604020202020204" pitchFamily="34" charset="0"/>
              <a:buChar char="•"/>
              <a:defRPr sz="1013">
                <a:solidFill>
                  <a:schemeClr val="tx1"/>
                </a:solidFill>
                <a:latin typeface="+mn-lt"/>
                <a:ea typeface="+mn-ea"/>
                <a:cs typeface="+mn-cs"/>
              </a:defRPr>
            </a:lvl1pPr>
            <a:lvl2pPr marL="400050" indent="-179388" algn="l" rtl="0" eaLnBrk="1" fontAlgn="base" hangingPunct="1">
              <a:spcBef>
                <a:spcPts val="475"/>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2pPr>
            <a:lvl3pPr marL="627063" indent="-173038" algn="l" rtl="0" eaLnBrk="1" fontAlgn="base" hangingPunct="1">
              <a:spcBef>
                <a:spcPct val="0"/>
              </a:spcBef>
              <a:spcAft>
                <a:spcPct val="0"/>
              </a:spcAft>
              <a:buClr>
                <a:schemeClr val="tx1"/>
              </a:buClr>
              <a:buFont typeface="Wingdings" panose="05000000000000000000" pitchFamily="2" charset="2"/>
              <a:buChar char="§"/>
              <a:defRPr sz="844">
                <a:solidFill>
                  <a:schemeClr val="tx1"/>
                </a:solidFill>
                <a:latin typeface="+mn-lt"/>
                <a:ea typeface="MS PGothic" pitchFamily="34" charset="-128"/>
              </a:defRPr>
            </a:lvl3pPr>
            <a:lvl4pPr marL="804863" indent="-168275" algn="l" rtl="0" eaLnBrk="1" fontAlgn="base" hangingPunct="1">
              <a:spcBef>
                <a:spcPct val="0"/>
              </a:spcBef>
              <a:spcAft>
                <a:spcPct val="0"/>
              </a:spcAft>
              <a:buClr>
                <a:schemeClr val="tx1"/>
              </a:buClr>
              <a:buFont typeface="Century Gothic" panose="020B0502020202020204" pitchFamily="34" charset="0"/>
              <a:buChar char="−"/>
              <a:defRPr sz="844">
                <a:solidFill>
                  <a:schemeClr val="tx1"/>
                </a:solidFill>
                <a:latin typeface="+mn-lt"/>
                <a:ea typeface="MS PGothic" pitchFamily="34" charset="-128"/>
              </a:defRPr>
            </a:lvl4pPr>
            <a:lvl5pPr marL="914400" indent="-87313" algn="l" rtl="0" eaLnBrk="1" fontAlgn="base" hangingPunct="1">
              <a:spcBef>
                <a:spcPct val="0"/>
              </a:spcBef>
              <a:spcAft>
                <a:spcPct val="0"/>
              </a:spcAft>
              <a:buClr>
                <a:schemeClr val="tx1"/>
              </a:buClr>
              <a:buSzPct val="70000"/>
              <a:buFont typeface="Arial" panose="020B0604020202020204" pitchFamily="34" charset="0"/>
              <a:buChar char="•"/>
              <a:defRPr sz="844">
                <a:solidFill>
                  <a:schemeClr val="tx1"/>
                </a:solidFill>
                <a:latin typeface="+mn-lt"/>
                <a:ea typeface="MS PGothic" pitchFamily="34" charset="-128"/>
              </a:defRPr>
            </a:lvl5pPr>
            <a:lvl6pPr marL="1265238" indent="-149225" algn="l" rtl="0" eaLnBrk="1" fontAlgn="base" hangingPunct="1">
              <a:spcBef>
                <a:spcPct val="0"/>
              </a:spcBef>
              <a:spcAft>
                <a:spcPct val="0"/>
              </a:spcAft>
              <a:buClr>
                <a:schemeClr val="bg2"/>
              </a:buClr>
              <a:buChar char="•"/>
              <a:defRPr sz="900">
                <a:solidFill>
                  <a:schemeClr val="tx2"/>
                </a:solidFill>
                <a:latin typeface="+mn-lt"/>
              </a:defRPr>
            </a:lvl6pPr>
            <a:lvl7pPr marL="1722438" indent="-149225" algn="l" rtl="0" eaLnBrk="1" fontAlgn="base" hangingPunct="1">
              <a:spcBef>
                <a:spcPct val="0"/>
              </a:spcBef>
              <a:spcAft>
                <a:spcPct val="0"/>
              </a:spcAft>
              <a:buClr>
                <a:schemeClr val="bg2"/>
              </a:buClr>
              <a:buChar char="•"/>
              <a:defRPr sz="900">
                <a:solidFill>
                  <a:schemeClr val="tx2"/>
                </a:solidFill>
                <a:latin typeface="+mn-lt"/>
              </a:defRPr>
            </a:lvl7pPr>
            <a:lvl8pPr marL="2179638" indent="-149225" algn="l" rtl="0" eaLnBrk="1" fontAlgn="base" hangingPunct="1">
              <a:spcBef>
                <a:spcPct val="0"/>
              </a:spcBef>
              <a:spcAft>
                <a:spcPct val="0"/>
              </a:spcAft>
              <a:buClr>
                <a:schemeClr val="bg2"/>
              </a:buClr>
              <a:buChar char="•"/>
              <a:defRPr sz="900">
                <a:solidFill>
                  <a:schemeClr val="tx2"/>
                </a:solidFill>
                <a:latin typeface="+mn-lt"/>
              </a:defRPr>
            </a:lvl8pPr>
            <a:lvl9pPr marL="2636838" indent="-149225" algn="l" rtl="0" eaLnBrk="1" fontAlgn="base" hangingPunct="1">
              <a:spcBef>
                <a:spcPct val="0"/>
              </a:spcBef>
              <a:spcAft>
                <a:spcPct val="0"/>
              </a:spcAft>
              <a:buClr>
                <a:schemeClr val="bg2"/>
              </a:buClr>
              <a:buChar char="•"/>
              <a:defRPr sz="900">
                <a:solidFill>
                  <a:schemeClr val="tx2"/>
                </a:solidFill>
                <a:latin typeface="+mn-lt"/>
              </a:defRPr>
            </a:lvl9pPr>
          </a:lstStyle>
          <a:p>
            <a:pPr marL="0" indent="0" algn="ctr">
              <a:buNone/>
            </a:pPr>
            <a:fld id="{6D89E75D-4F18-41C4-8550-92ADAD8A39F0}" type="slidenum">
              <a:rPr lang="en-US" kern="0"/>
              <a:pPr marL="0" indent="0" algn="ctr">
                <a:buNone/>
              </a:pPr>
              <a:t>8</a:t>
            </a:fld>
            <a:endParaRPr lang="en-US" kern="0" dirty="0"/>
          </a:p>
        </p:txBody>
      </p:sp>
    </p:spTree>
    <p:extLst>
      <p:ext uri="{BB962C8B-B14F-4D97-AF65-F5344CB8AC3E}">
        <p14:creationId xmlns:p14="http://schemas.microsoft.com/office/powerpoint/2010/main" val="405864319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2409-E822-4B63-BA14-A33037F4B300}"/>
              </a:ext>
            </a:extLst>
          </p:cNvPr>
          <p:cNvSpPr>
            <a:spLocks noGrp="1"/>
          </p:cNvSpPr>
          <p:nvPr>
            <p:ph type="title"/>
          </p:nvPr>
        </p:nvSpPr>
        <p:spPr>
          <a:xfrm>
            <a:off x="1258957" y="127280"/>
            <a:ext cx="10634676" cy="914400"/>
          </a:xfrm>
        </p:spPr>
        <p:txBody>
          <a:bodyPr/>
          <a:lstStyle/>
          <a:p>
            <a:r>
              <a:rPr lang="en-US" b="0" dirty="0"/>
              <a:t>Fraud Risk Higher Since 2016</a:t>
            </a:r>
          </a:p>
        </p:txBody>
      </p:sp>
      <p:sp>
        <p:nvSpPr>
          <p:cNvPr id="3" name="Text Placeholder 2">
            <a:extLst>
              <a:ext uri="{FF2B5EF4-FFF2-40B4-BE49-F238E27FC236}">
                <a16:creationId xmlns:a16="http://schemas.microsoft.com/office/drawing/2014/main" id="{DE70CDDD-1D8D-4108-8349-5D73A84A10FD}"/>
              </a:ext>
            </a:extLst>
          </p:cNvPr>
          <p:cNvSpPr>
            <a:spLocks noGrp="1"/>
          </p:cNvSpPr>
          <p:nvPr>
            <p:ph type="body" sz="quarter" idx="10"/>
          </p:nvPr>
        </p:nvSpPr>
        <p:spPr>
          <a:xfrm>
            <a:off x="1275135" y="1269857"/>
            <a:ext cx="10648951" cy="521158"/>
          </a:xfrm>
        </p:spPr>
        <p:txBody>
          <a:bodyPr/>
          <a:lstStyle/>
          <a:p>
            <a:r>
              <a:rPr lang="en-US" dirty="0"/>
              <a:t>Decline in refinance share has added to risk </a:t>
            </a:r>
          </a:p>
        </p:txBody>
      </p:sp>
      <p:sp>
        <p:nvSpPr>
          <p:cNvPr id="4" name="Slide Number Placeholder 3">
            <a:extLst>
              <a:ext uri="{FF2B5EF4-FFF2-40B4-BE49-F238E27FC236}">
                <a16:creationId xmlns:a16="http://schemas.microsoft.com/office/drawing/2014/main" id="{FCD5DB18-F123-46BD-A4D4-332A31F82C7D}"/>
              </a:ext>
            </a:extLst>
          </p:cNvPr>
          <p:cNvSpPr>
            <a:spLocks noGrp="1"/>
          </p:cNvSpPr>
          <p:nvPr>
            <p:ph type="sldNum" sz="quarter" idx="4"/>
          </p:nvPr>
        </p:nvSpPr>
        <p:spPr>
          <a:xfrm>
            <a:off x="11481276" y="6309680"/>
            <a:ext cx="652835" cy="365125"/>
          </a:xfrm>
        </p:spPr>
        <p:txBody>
          <a:bodyPr/>
          <a:lstStyle/>
          <a:p>
            <a:fld id="{262CD887-5715-4501-8DD7-666353002021}" type="slidenum">
              <a:rPr lang="en-US" smtClean="0"/>
              <a:pPr/>
              <a:t>9</a:t>
            </a:fld>
            <a:endParaRPr lang="en-US" dirty="0"/>
          </a:p>
        </p:txBody>
      </p:sp>
      <p:graphicFrame>
        <p:nvGraphicFramePr>
          <p:cNvPr id="7" name="Chart 6">
            <a:extLst>
              <a:ext uri="{FF2B5EF4-FFF2-40B4-BE49-F238E27FC236}">
                <a16:creationId xmlns:a16="http://schemas.microsoft.com/office/drawing/2014/main" id="{F8EF45B0-1935-46EF-B11F-378AE6D3AECC}"/>
              </a:ext>
            </a:extLst>
          </p:cNvPr>
          <p:cNvGraphicFramePr/>
          <p:nvPr>
            <p:extLst>
              <p:ext uri="{D42A27DB-BD31-4B8C-83A1-F6EECF244321}">
                <p14:modId xmlns:p14="http://schemas.microsoft.com/office/powerpoint/2010/main" val="394526445"/>
              </p:ext>
            </p:extLst>
          </p:nvPr>
        </p:nvGraphicFramePr>
        <p:xfrm>
          <a:off x="1258957" y="1821064"/>
          <a:ext cx="962107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a:extLst>
              <a:ext uri="{FF2B5EF4-FFF2-40B4-BE49-F238E27FC236}">
                <a16:creationId xmlns:a16="http://schemas.microsoft.com/office/drawing/2014/main" id="{188F37B1-D0B5-4FD0-A046-A05201CCDDD4}"/>
              </a:ext>
            </a:extLst>
          </p:cNvPr>
          <p:cNvSpPr txBox="1">
            <a:spLocks noChangeArrowheads="1"/>
          </p:cNvSpPr>
          <p:nvPr/>
        </p:nvSpPr>
        <p:spPr bwMode="auto">
          <a:xfrm>
            <a:off x="2758091" y="5987697"/>
            <a:ext cx="6929248" cy="29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0" indent="0" algn="l" rtl="0" eaLnBrk="1" fontAlgn="base" hangingPunct="1">
              <a:spcBef>
                <a:spcPts val="475"/>
              </a:spcBef>
              <a:spcAft>
                <a:spcPct val="0"/>
              </a:spcAft>
              <a:buClr>
                <a:srgbClr val="660066"/>
              </a:buClr>
              <a:buFont typeface="Wingdings" pitchFamily="2" charset="2"/>
              <a:buNone/>
              <a:defRPr sz="2000">
                <a:solidFill>
                  <a:srgbClr val="6E6259"/>
                </a:solidFill>
                <a:latin typeface="+mn-lt"/>
                <a:ea typeface="+mn-ea"/>
                <a:cs typeface="+mn-cs"/>
              </a:defRPr>
            </a:lvl1pPr>
            <a:lvl2pPr marL="458788" indent="-231775" algn="l" rtl="0" eaLnBrk="1" fontAlgn="base" hangingPunct="1">
              <a:spcBef>
                <a:spcPts val="475"/>
              </a:spcBef>
              <a:spcAft>
                <a:spcPct val="0"/>
              </a:spcAft>
              <a:buClr>
                <a:srgbClr val="62B5E5"/>
              </a:buClr>
              <a:buFont typeface="Wingdings" pitchFamily="2" charset="2"/>
              <a:buNone/>
              <a:defRPr sz="2000">
                <a:solidFill>
                  <a:schemeClr val="tx1"/>
                </a:solidFill>
                <a:latin typeface="+mn-lt"/>
              </a:defRPr>
            </a:lvl2pPr>
            <a:lvl3pPr marL="687388" indent="-173038" algn="l" rtl="0" eaLnBrk="1" fontAlgn="base" hangingPunct="1">
              <a:spcBef>
                <a:spcPct val="0"/>
              </a:spcBef>
              <a:spcAft>
                <a:spcPct val="0"/>
              </a:spcAft>
              <a:buClr>
                <a:srgbClr val="669933"/>
              </a:buClr>
              <a:buFont typeface="Arial" charset="0"/>
              <a:buNone/>
              <a:defRPr sz="2000">
                <a:solidFill>
                  <a:schemeClr val="tx1"/>
                </a:solidFill>
                <a:latin typeface="+mn-lt"/>
              </a:defRPr>
            </a:lvl3pPr>
            <a:lvl4pPr marL="855663" indent="-168275" algn="l" rtl="0" eaLnBrk="1" fontAlgn="base" hangingPunct="1">
              <a:spcBef>
                <a:spcPct val="0"/>
              </a:spcBef>
              <a:spcAft>
                <a:spcPct val="0"/>
              </a:spcAft>
              <a:buClr>
                <a:srgbClr val="958377"/>
              </a:buClr>
              <a:buFont typeface="Arial" charset="0"/>
              <a:buNone/>
              <a:defRPr sz="2000">
                <a:solidFill>
                  <a:schemeClr val="tx1"/>
                </a:solidFill>
                <a:latin typeface="+mn-lt"/>
              </a:defRPr>
            </a:lvl4pPr>
            <a:lvl5pPr marL="1027113" indent="-149225" algn="l" rtl="0" eaLnBrk="1" fontAlgn="base" hangingPunct="1">
              <a:spcBef>
                <a:spcPct val="0"/>
              </a:spcBef>
              <a:spcAft>
                <a:spcPct val="0"/>
              </a:spcAft>
              <a:buClr>
                <a:srgbClr val="958377"/>
              </a:buClr>
              <a:buSzPct val="70000"/>
              <a:buFont typeface="Wingdings" pitchFamily="2" charset="2"/>
              <a:buNone/>
              <a:defRPr sz="2000">
                <a:solidFill>
                  <a:schemeClr val="tx1"/>
                </a:solidFill>
                <a:latin typeface="+mn-lt"/>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pPr>
              <a:defRPr/>
            </a:pPr>
            <a:r>
              <a:rPr lang="en-US" sz="1000" dirty="0">
                <a:solidFill>
                  <a:srgbClr val="38424A"/>
                </a:solidFill>
                <a:latin typeface="Century Gothic" panose="020B0502020202020204" pitchFamily="34" charset="0"/>
              </a:rPr>
              <a:t>Source: CoreLogic Mortgage Fraud Index</a:t>
            </a:r>
          </a:p>
        </p:txBody>
      </p:sp>
      <p:cxnSp>
        <p:nvCxnSpPr>
          <p:cNvPr id="6" name="Straight Arrow Connector 5">
            <a:extLst>
              <a:ext uri="{FF2B5EF4-FFF2-40B4-BE49-F238E27FC236}">
                <a16:creationId xmlns:a16="http://schemas.microsoft.com/office/drawing/2014/main" id="{D775925E-3BFE-4D99-9E40-79205A42FC7B}"/>
              </a:ext>
            </a:extLst>
          </p:cNvPr>
          <p:cNvCxnSpPr>
            <a:cxnSpLocks/>
          </p:cNvCxnSpPr>
          <p:nvPr/>
        </p:nvCxnSpPr>
        <p:spPr>
          <a:xfrm>
            <a:off x="756353" y="2901246"/>
            <a:ext cx="0" cy="193040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9CC56C-F2FE-4CA8-8B55-D6303E903EE5}"/>
              </a:ext>
            </a:extLst>
          </p:cNvPr>
          <p:cNvSpPr txBox="1"/>
          <p:nvPr/>
        </p:nvSpPr>
        <p:spPr>
          <a:xfrm>
            <a:off x="162176" y="2407822"/>
            <a:ext cx="1223413" cy="369332"/>
          </a:xfrm>
          <a:prstGeom prst="rect">
            <a:avLst/>
          </a:prstGeom>
          <a:noFill/>
        </p:spPr>
        <p:txBody>
          <a:bodyPr wrap="none" rtlCol="0">
            <a:spAutoFit/>
          </a:bodyPr>
          <a:lstStyle/>
          <a:p>
            <a:pPr algn="ctr"/>
            <a:r>
              <a:rPr lang="en-US" dirty="0">
                <a:solidFill>
                  <a:srgbClr val="C00000"/>
                </a:solidFill>
              </a:rPr>
              <a:t>More Risk</a:t>
            </a:r>
          </a:p>
        </p:txBody>
      </p:sp>
      <p:sp>
        <p:nvSpPr>
          <p:cNvPr id="11" name="TextBox 10">
            <a:extLst>
              <a:ext uri="{FF2B5EF4-FFF2-40B4-BE49-F238E27FC236}">
                <a16:creationId xmlns:a16="http://schemas.microsoft.com/office/drawing/2014/main" id="{3BB4E4E8-23A3-4141-A8B5-A0D08F6B4201}"/>
              </a:ext>
            </a:extLst>
          </p:cNvPr>
          <p:cNvSpPr txBox="1"/>
          <p:nvPr/>
        </p:nvSpPr>
        <p:spPr>
          <a:xfrm>
            <a:off x="175766" y="5043779"/>
            <a:ext cx="1184941" cy="369332"/>
          </a:xfrm>
          <a:prstGeom prst="rect">
            <a:avLst/>
          </a:prstGeom>
          <a:noFill/>
        </p:spPr>
        <p:txBody>
          <a:bodyPr wrap="none" rtlCol="0">
            <a:spAutoFit/>
          </a:bodyPr>
          <a:lstStyle/>
          <a:p>
            <a:pPr algn="ctr"/>
            <a:r>
              <a:rPr lang="en-US" dirty="0">
                <a:solidFill>
                  <a:srgbClr val="C00000"/>
                </a:solidFill>
              </a:rPr>
              <a:t>Less Risk</a:t>
            </a:r>
          </a:p>
        </p:txBody>
      </p:sp>
    </p:spTree>
    <p:extLst>
      <p:ext uri="{BB962C8B-B14F-4D97-AF65-F5344CB8AC3E}">
        <p14:creationId xmlns:p14="http://schemas.microsoft.com/office/powerpoint/2010/main" val="329998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LUE">
  <a:themeElements>
    <a:clrScheme name="CoreLogic BLUE 030918">
      <a:dk1>
        <a:srgbClr val="38424A"/>
      </a:dk1>
      <a:lt1>
        <a:srgbClr val="FFFFFF"/>
      </a:lt1>
      <a:dk2>
        <a:srgbClr val="9AA3AD"/>
      </a:dk2>
      <a:lt2>
        <a:srgbClr val="0AA0C6"/>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Corp Story WIDESCREEN 031218 [Read-Only]" id="{01A8FBB6-E8BD-43EF-84B7-792CCD0E1DD2}" vid="{47ABF98A-374A-4B63-9083-2F0F66E0BE9C}"/>
    </a:ext>
  </a:extLst>
</a:theme>
</file>

<file path=ppt/theme/theme2.xml><?xml version="1.0" encoding="utf-8"?>
<a:theme xmlns:a="http://schemas.openxmlformats.org/drawingml/2006/main" name="2_RED">
  <a:themeElements>
    <a:clrScheme name="CoreLogic RED 030918">
      <a:dk1>
        <a:srgbClr val="38424A"/>
      </a:dk1>
      <a:lt1>
        <a:srgbClr val="FFFFFF"/>
      </a:lt1>
      <a:dk2>
        <a:srgbClr val="9AA3AD"/>
      </a:dk2>
      <a:lt2>
        <a:srgbClr val="D23E43"/>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Corp Story WIDESCREEN 031218 [Read-Only]" id="{01A8FBB6-E8BD-43EF-84B7-792CCD0E1DD2}" vid="{46B114D7-DF05-40DE-B6B9-F586D9744F0A}"/>
    </a:ext>
  </a:extLst>
</a:theme>
</file>

<file path=ppt/theme/theme3.xml><?xml version="1.0" encoding="utf-8"?>
<a:theme xmlns:a="http://schemas.openxmlformats.org/drawingml/2006/main" name="3_GREEN">
  <a:themeElements>
    <a:clrScheme name="CoreLogic GREEN 030918">
      <a:dk1>
        <a:srgbClr val="38424A"/>
      </a:dk1>
      <a:lt1>
        <a:srgbClr val="FFFFFF"/>
      </a:lt1>
      <a:dk2>
        <a:srgbClr val="9AA3AD"/>
      </a:dk2>
      <a:lt2>
        <a:srgbClr val="33BC97"/>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Corp Story WIDESCREEN 031218 [Read-Only]" id="{01A8FBB6-E8BD-43EF-84B7-792CCD0E1DD2}" vid="{713D4B0D-59AE-44C2-8D9B-5A9F4981B2F2}"/>
    </a:ext>
  </a:extLst>
</a:theme>
</file>

<file path=ppt/theme/theme4.xml><?xml version="1.0" encoding="utf-8"?>
<a:theme xmlns:a="http://schemas.openxmlformats.org/drawingml/2006/main" name="4_PURPLE">
  <a:themeElements>
    <a:clrScheme name="CoreLogic PURPLE 030918">
      <a:dk1>
        <a:srgbClr val="38424A"/>
      </a:dk1>
      <a:lt1>
        <a:srgbClr val="FFFFFF"/>
      </a:lt1>
      <a:dk2>
        <a:srgbClr val="9AA3AD"/>
      </a:dk2>
      <a:lt2>
        <a:srgbClr val="A765CB"/>
      </a:lt2>
      <a:accent1>
        <a:srgbClr val="D23E43"/>
      </a:accent1>
      <a:accent2>
        <a:srgbClr val="A765CB"/>
      </a:accent2>
      <a:accent3>
        <a:srgbClr val="0AA0C6"/>
      </a:accent3>
      <a:accent4>
        <a:srgbClr val="33BC97"/>
      </a:accent4>
      <a:accent5>
        <a:srgbClr val="F29400"/>
      </a:accent5>
      <a:accent6>
        <a:srgbClr val="186A8C"/>
      </a:accent6>
      <a:hlink>
        <a:srgbClr val="186C8C"/>
      </a:hlink>
      <a:folHlink>
        <a:srgbClr val="9EC3D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8 Corp Story WIDESCREEN 031218 [Read-Only]" id="{01A8FBB6-E8BD-43EF-84B7-792CCD0E1DD2}" vid="{85C78993-2B5B-4C9A-BD54-79236D1D6D9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64293D9D4E464F874E1330FE69F3A3" ma:contentTypeVersion="50" ma:contentTypeDescription="Create a new document." ma:contentTypeScope="" ma:versionID="55985530720c50fac1fdd1cc6869bf08">
  <xsd:schema xmlns:xsd="http://www.w3.org/2001/XMLSchema" xmlns:xs="http://www.w3.org/2001/XMLSchema" xmlns:p="http://schemas.microsoft.com/office/2006/metadata/properties" xmlns:ns2="d109d6c5-3ac8-43a0-858f-e35128858dfd" xmlns:ns3="482338b1-eea3-4a6a-af4f-33557f9dc8da" targetNamespace="http://schemas.microsoft.com/office/2006/metadata/properties" ma:root="true" ma:fieldsID="d001b2a190450ca7cf36757de75e5742" ns2:_="" ns3:_="">
    <xsd:import namespace="d109d6c5-3ac8-43a0-858f-e35128858dfd"/>
    <xsd:import namespace="482338b1-eea3-4a6a-af4f-33557f9dc8da"/>
    <xsd:element name="properties">
      <xsd:complexType>
        <xsd:sequence>
          <xsd:element name="documentManagement">
            <xsd:complexType>
              <xsd:all>
                <xsd:element ref="ns2:Medium" minOccurs="0"/>
                <xsd:element ref="ns2:Document_x0020_Type" minOccurs="0"/>
                <xsd:element ref="ns2:Segment" minOccurs="0"/>
                <xsd:element ref="ns3:Industry" minOccurs="0"/>
                <xsd:element ref="ns2:Business_x0020_Line" minOccurs="0"/>
                <xsd:element ref="ns3:Collateral_x0020_ID" minOccurs="0"/>
                <xsd:element ref="ns3:Branded_x0020_CoreLogic" minOccurs="0"/>
                <xsd:element ref="ns3:C_Product_Solution" minOccurs="0"/>
                <xsd:element ref="ns3:Prod" minOccurs="0"/>
                <xsd:element ref="ns3:Status"/>
                <xsd:element ref="ns3:Link_x0020_to_x0020_Product_x0020_Catalog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09d6c5-3ac8-43a0-858f-e35128858dfd" elementFormDefault="qualified">
    <xsd:import namespace="http://schemas.microsoft.com/office/2006/documentManagement/types"/>
    <xsd:import namespace="http://schemas.microsoft.com/office/infopath/2007/PartnerControls"/>
    <xsd:element name="Medium" ma:index="1" nillable="true" ma:displayName="Medium" ma:default="Online" ma:format="Dropdown" ma:internalName="Medium">
      <xsd:simpleType>
        <xsd:restriction base="dms:Choice">
          <xsd:enumeration value="Online"/>
          <xsd:enumeration value="Print"/>
        </xsd:restriction>
      </xsd:simpleType>
    </xsd:element>
    <xsd:element name="Document_x0020_Type" ma:index="2" nillable="true" ma:displayName="Document Type" ma:format="Dropdown" ma:internalName="Document_x0020_Type">
      <xsd:simpleType>
        <xsd:restriction base="dms:Choice">
          <xsd:enumeration value="Ad"/>
          <xsd:enumeration value="Article"/>
          <xsd:enumeration value="Brochure"/>
          <xsd:enumeration value="Business Typical"/>
          <xsd:enumeration value="Campaign Alert"/>
          <xsd:enumeration value="Case Study"/>
          <xsd:enumeration value="Collateral"/>
          <xsd:enumeration value="Corporate Story Deck"/>
          <xsd:enumeration value="Data Card"/>
          <xsd:enumeration value="Data Sheet"/>
          <xsd:enumeration value="Event"/>
          <xsd:enumeration value="Flyer"/>
          <xsd:enumeration value="Letter"/>
          <xsd:enumeration value="Master Product Reference Guide"/>
          <xsd:enumeration value="Overview"/>
          <xsd:enumeration value="Postcard"/>
          <xsd:enumeration value="PowerPoint"/>
          <xsd:enumeration value="Presentation"/>
          <xsd:enumeration value="PR"/>
          <xsd:enumeration value="Product Report Sample"/>
          <xsd:enumeration value="Publication"/>
          <xsd:enumeration value="Quick Reference Guide"/>
          <xsd:enumeration value="Sales Sheet"/>
          <xsd:enumeration value="Sales Cheat Sheet"/>
          <xsd:enumeration value="Sales Opportunity Guide"/>
          <xsd:enumeration value="Training"/>
          <xsd:enumeration value="User Guides"/>
          <xsd:enumeration value="White Paper"/>
        </xsd:restriction>
      </xsd:simpleType>
    </xsd:element>
    <xsd:element name="Segment" ma:index="3" nillable="true" ma:displayName="Segment" ma:format="RadioButtons" ma:internalName="Segment">
      <xsd:simpleType>
        <xsd:restriction base="dms:Choice">
          <xsd:enumeration value="BIS"/>
          <xsd:enumeration value="DAS"/>
          <xsd:enumeration value="Corporate"/>
        </xsd:restriction>
      </xsd:simpleType>
    </xsd:element>
    <xsd:element name="Business_x0020_Line" ma:index="5" nillable="true" ma:displayName="Business Line" ma:internalName="Business_x0020_Line">
      <xsd:complexType>
        <xsd:complexContent>
          <xsd:extension base="dms:MultiChoiceFillIn">
            <xsd:sequence>
              <xsd:element name="Value" maxOccurs="unbounded" minOccurs="0" nillable="true">
                <xsd:simpleType>
                  <xsd:union memberTypes="dms:Text">
                    <xsd:simpleType>
                      <xsd:restriction base="dms:Choice">
                        <xsd:enumeration value="ADR"/>
                        <xsd:enumeration value="BasePoint Analytics"/>
                        <xsd:enumeration value="Capital Markets"/>
                        <xsd:enumeration value="CoreLogic"/>
                        <xsd:enumeration value="CoreLogic (UK)"/>
                        <xsd:enumeration value="Consumer Services"/>
                        <xsd:enumeration value="CREDCO"/>
                        <xsd:enumeration value="Document Solutions"/>
                        <xsd:enumeration value="Escrow Services"/>
                        <xsd:enumeration value="MarketLinx"/>
                        <xsd:enumeration value="OTS"/>
                        <xsd:enumeration value="RP Data"/>
                        <xsd:enumeration value="SafeRent"/>
                        <xsd:enumeration value="Teletrack"/>
                        <xsd:enumeration value="UK Valuations"/>
                        <xsd:enumeration value="Valuation Services"/>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2338b1-eea3-4a6a-af4f-33557f9dc8da" elementFormDefault="qualified">
    <xsd:import namespace="http://schemas.microsoft.com/office/2006/documentManagement/types"/>
    <xsd:import namespace="http://schemas.microsoft.com/office/infopath/2007/PartnerControls"/>
    <xsd:element name="Industry" ma:index="4" nillable="true" ma:displayName="Industry" ma:internalName="Industry">
      <xsd:complexType>
        <xsd:complexContent>
          <xsd:extension base="dms:MultiChoice">
            <xsd:sequence>
              <xsd:element name="Value" maxOccurs="unbounded" minOccurs="0" nillable="true">
                <xsd:simpleType>
                  <xsd:restriction base="dms:Choice">
                    <xsd:enumeration value="Automotive"/>
                    <xsd:enumeration value="Cable"/>
                    <xsd:enumeration value="Capital Markets"/>
                    <xsd:enumeration value="Check Cashing"/>
                    <xsd:enumeration value="Consumer Lending"/>
                    <xsd:enumeration value="Collection Services"/>
                    <xsd:enumeration value="Credit Card Services"/>
                    <xsd:enumeration value="Employment"/>
                    <xsd:enumeration value="Government"/>
                    <xsd:enumeration value="Insurance"/>
                    <xsd:enumeration value="Legal"/>
                    <xsd:enumeration value="Mortgage - Commercial"/>
                    <xsd:enumeration value="Mortgage - Residential"/>
                    <xsd:enumeration value="Oil &amp; Gas"/>
                    <xsd:enumeration value="Real Estate - Commercial"/>
                    <xsd:enumeration value="Real Estate - Multifamily"/>
                    <xsd:enumeration value="Real Estate - Residential"/>
                    <xsd:enumeration value="Retail"/>
                    <xsd:enumeration value="Telecommunications"/>
                    <xsd:enumeration value="Title Agencies"/>
                    <xsd:enumeration value="Utility"/>
                  </xsd:restriction>
                </xsd:simpleType>
              </xsd:element>
            </xsd:sequence>
          </xsd:extension>
        </xsd:complexContent>
      </xsd:complexType>
    </xsd:element>
    <xsd:element name="Collateral_x0020_ID" ma:index="6" nillable="true" ma:displayName="Collateral ID" ma:description="Collateral ID &amp; Date Associated" ma:internalName="Collateral_x0020_ID">
      <xsd:simpleType>
        <xsd:restriction base="dms:Text">
          <xsd:maxLength value="255"/>
        </xsd:restriction>
      </xsd:simpleType>
    </xsd:element>
    <xsd:element name="Branded_x0020_CoreLogic" ma:index="7" nillable="true" ma:displayName="Branded CoreLogic" ma:default="1" ma:description="Has the collateral received the new brand?" ma:internalName="Branded_x0020_CoreLogic">
      <xsd:simpleType>
        <xsd:restriction base="dms:Boolean"/>
      </xsd:simpleType>
    </xsd:element>
    <xsd:element name="C_Product_Solution" ma:index="15" nillable="true" ma:displayName="C_Product_Solution" ma:internalName="C_Product_Solution" ma:readOnly="true">
      <xsd:simpleType>
        <xsd:restriction base="dms:Text"/>
      </xsd:simpleType>
    </xsd:element>
    <xsd:element name="Prod" ma:index="16" nillable="true" ma:displayName="Prod" ma:list="{5A8EE3E4-9E83-454C-8F1A-AFC950224D32}" ma:internalName="Prod" ma:showField="Title" ma:web="cd25b967-3d1b-413b-80bc-f3e85b708df9">
      <xsd:simpleType>
        <xsd:restriction base="dms:Unknown"/>
      </xsd:simpleType>
    </xsd:element>
    <xsd:element name="Status" ma:index="17" ma:displayName="Status" ma:default="Active" ma:format="RadioButtons" ma:internalName="Status">
      <xsd:simpleType>
        <xsd:restriction base="dms:Choice">
          <xsd:enumeration value="Active"/>
          <xsd:enumeration value="Retired"/>
        </xsd:restriction>
      </xsd:simpleType>
    </xsd:element>
    <xsd:element name="Link_x0020_to_x0020_Product_x0020_Catalog0" ma:index="18" nillable="true" ma:displayName="Link_x0020_to_x0020_Product_x0020_Catalog0" ma:list="{F7D2F324-6304-4926-AC78-8C73A5308ED2}" ma:internalName="Link_x0020_to_x0020_Product_x0020_Catalog0" ma:showField="Title" ma:web="cd25b967-3d1b-413b-80bc-f3e85b708df9">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d xmlns="482338b1-eea3-4a6a-af4f-33557f9dc8da" xsi:nil="true"/>
    <Collateral_x0020_ID xmlns="482338b1-eea3-4a6a-af4f-33557f9dc8da" xsi:nil="true"/>
    <Branded_x0020_CoreLogic xmlns="482338b1-eea3-4a6a-af4f-33557f9dc8da">true</Branded_x0020_CoreLogic>
    <Document_x0020_Type xmlns="d109d6c5-3ac8-43a0-858f-e35128858dfd">Presentation</Document_x0020_Type>
    <Business_x0020_Line xmlns="d109d6c5-3ac8-43a0-858f-e35128858dfd">
      <Value>CoreLogic</Value>
    </Business_x0020_Line>
    <Industry xmlns="482338b1-eea3-4a6a-af4f-33557f9dc8da"/>
    <Link_x0020_to_x0020_Product_x0020_Catalog0 xmlns="482338b1-eea3-4a6a-af4f-33557f9dc8da" xsi:nil="true"/>
    <Status xmlns="482338b1-eea3-4a6a-af4f-33557f9dc8da">Active</Status>
    <Segment xmlns="d109d6c5-3ac8-43a0-858f-e35128858dfd">Corporate</Segment>
    <Medium xmlns="d109d6c5-3ac8-43a0-858f-e35128858dfd">Online</Medium>
  </documentManagement>
</p:properties>
</file>

<file path=customXml/itemProps1.xml><?xml version="1.0" encoding="utf-8"?>
<ds:datastoreItem xmlns:ds="http://schemas.openxmlformats.org/officeDocument/2006/customXml" ds:itemID="{451300B7-D92F-41CF-BBEE-07CDF9E6C59E}">
  <ds:schemaRefs>
    <ds:schemaRef ds:uri="http://schemas.microsoft.com/sharepoint/v3/contenttype/forms"/>
  </ds:schemaRefs>
</ds:datastoreItem>
</file>

<file path=customXml/itemProps2.xml><?xml version="1.0" encoding="utf-8"?>
<ds:datastoreItem xmlns:ds="http://schemas.openxmlformats.org/officeDocument/2006/customXml" ds:itemID="{FC4EE90A-4720-40F8-8B84-7E6F83B682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09d6c5-3ac8-43a0-858f-e35128858dfd"/>
    <ds:schemaRef ds:uri="482338b1-eea3-4a6a-af4f-33557f9dc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7AE83D-2927-4F0B-9ED2-6098CDFA5E4F}">
  <ds:schemaRefs>
    <ds:schemaRef ds:uri="http://schemas.openxmlformats.org/package/2006/metadata/core-properties"/>
    <ds:schemaRef ds:uri="http://purl.org/dc/elements/1.1/"/>
    <ds:schemaRef ds:uri="http://purl.org/dc/terms/"/>
    <ds:schemaRef ds:uri="http://schemas.microsoft.com/office/infopath/2007/PartnerControls"/>
    <ds:schemaRef ds:uri="d109d6c5-3ac8-43a0-858f-e35128858dfd"/>
    <ds:schemaRef ds:uri="http://www.w3.org/XML/1998/namespace"/>
    <ds:schemaRef ds:uri="http://schemas.microsoft.com/office/2006/documentManagement/types"/>
    <ds:schemaRef ds:uri="482338b1-eea3-4a6a-af4f-33557f9dc8d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Corp Story WIDESCREEN 031218</Template>
  <TotalTime>2804</TotalTime>
  <Words>1564</Words>
  <Application>Microsoft Office PowerPoint</Application>
  <PresentationFormat>Widescreen</PresentationFormat>
  <Paragraphs>308</Paragraphs>
  <Slides>25</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25</vt:i4>
      </vt:variant>
    </vt:vector>
  </HeadingPairs>
  <TitlesOfParts>
    <vt:vector size="34" baseType="lpstr">
      <vt:lpstr>MS PGothic</vt:lpstr>
      <vt:lpstr>Arial</vt:lpstr>
      <vt:lpstr>Calibri</vt:lpstr>
      <vt:lpstr>Century Gothic</vt:lpstr>
      <vt:lpstr>Wingdings</vt:lpstr>
      <vt:lpstr>1_BLUE</vt:lpstr>
      <vt:lpstr>2_RED</vt:lpstr>
      <vt:lpstr>3_GREEN</vt:lpstr>
      <vt:lpstr>4_PURPLE</vt:lpstr>
      <vt:lpstr>2019 Economic and Housing Outlook</vt:lpstr>
      <vt:lpstr>2019 Economic and Housing Outlook</vt:lpstr>
      <vt:lpstr>PowerPoint Presentation</vt:lpstr>
      <vt:lpstr>PowerPoint Presentation</vt:lpstr>
      <vt:lpstr>PowerPoint Presentation</vt:lpstr>
      <vt:lpstr>Dollar Origination Forecast: 2019 Similar to 2018</vt:lpstr>
      <vt:lpstr>“In the Money” To Refinance Grows with Lower Rates</vt:lpstr>
      <vt:lpstr> Refi Share Projected to Fall to 25-Year Low</vt:lpstr>
      <vt:lpstr>Fraud Risk Higher Since 2016</vt:lpstr>
      <vt:lpstr>PowerPoint Presentation</vt:lpstr>
      <vt:lpstr>Price Bubble Metrics</vt:lpstr>
      <vt:lpstr>PowerPoint Presentation</vt:lpstr>
      <vt:lpstr>Bubbles?  Market Conditions Indicator, Price-to-Rent, and Payment-to-Rent Ratio, by Metro</vt:lpstr>
      <vt:lpstr>Average Equity Gain per Homeowner</vt:lpstr>
      <vt:lpstr> Americans Are Keeping Their Homes Longer</vt:lpstr>
      <vt:lpstr>Remodeling Expenditures Spurred by Existing-Home Sales and Long-Duration Owners with Home Equity</vt:lpstr>
      <vt:lpstr>Cash Out Refinancing Reemerging</vt:lpstr>
      <vt:lpstr>VA-to-VA Cash-Out Refinance Volume Is Elevated</vt:lpstr>
      <vt:lpstr>Home Mortgages and Consumer Credit</vt:lpstr>
      <vt:lpstr>VA Delinquencies At 20-Year Low </vt:lpstr>
      <vt:lpstr> </vt:lpstr>
      <vt:lpstr>Auto Loans Have Lower Credit Scores</vt:lpstr>
      <vt:lpstr>Auto and Student Delinquencies High &amp; Rising</vt:lpstr>
      <vt:lpstr>2019 Economic and Housing Outlook</vt:lpstr>
      <vt:lpstr>Where to find more information</vt:lpstr>
    </vt:vector>
  </TitlesOfParts>
  <Company>CoreLogic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Corp Story WIDESCREEN 201810</dc:title>
  <dc:creator>Yoshinaka, Chad</dc:creator>
  <cp:keywords>20180203</cp:keywords>
  <dc:description>20150080</dc:description>
  <cp:lastModifiedBy>Sniegon, Paul, VBAVACO</cp:lastModifiedBy>
  <cp:revision>192</cp:revision>
  <cp:lastPrinted>2018-12-12T00:21:12Z</cp:lastPrinted>
  <dcterms:created xsi:type="dcterms:W3CDTF">2018-03-20T19:44:40Z</dcterms:created>
  <dcterms:modified xsi:type="dcterms:W3CDTF">2019-04-29T13:36:24Z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0x0101009D64293D9D4E464F874E1330FE69F3A3</vt:lpwstr>
  </property>
</Properties>
</file>