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7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9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10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11.xml" ContentType="application/vnd.openxmlformats-officedocument.them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12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13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14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15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16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7.xml" ContentType="application/vnd.openxmlformats-officedocument.theme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8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19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0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21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theme/theme22.xml" ContentType="application/vnd.openxmlformats-officedocument.them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23.xml" ContentType="application/vnd.openxmlformats-officedocument.them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24.xml" ContentType="application/vnd.openxmlformats-officedocument.theme+xml"/>
  <Override PartName="/ppt/theme/theme2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4"/>
    <p:sldMasterId id="2147483671" r:id="rId5"/>
    <p:sldMasterId id="2147483706" r:id="rId6"/>
    <p:sldMasterId id="2147483810" r:id="rId7"/>
    <p:sldMasterId id="2147483892" r:id="rId8"/>
    <p:sldMasterId id="2147484113" r:id="rId9"/>
    <p:sldMasterId id="2147484123" r:id="rId10"/>
    <p:sldMasterId id="2147484136" r:id="rId11"/>
    <p:sldMasterId id="2147484140" r:id="rId12"/>
    <p:sldMasterId id="2147484162" r:id="rId13"/>
    <p:sldMasterId id="2147484166" r:id="rId14"/>
    <p:sldMasterId id="2147484170" r:id="rId15"/>
    <p:sldMasterId id="2147484174" r:id="rId16"/>
    <p:sldMasterId id="2147484215" r:id="rId17"/>
    <p:sldMasterId id="2147484240" r:id="rId18"/>
    <p:sldMasterId id="2147484472" r:id="rId19"/>
    <p:sldMasterId id="2147484603" r:id="rId20"/>
    <p:sldMasterId id="2147484672" r:id="rId21"/>
    <p:sldMasterId id="2147484680" r:id="rId22"/>
    <p:sldMasterId id="2147484708" r:id="rId23"/>
    <p:sldMasterId id="2147484842" r:id="rId24"/>
    <p:sldMasterId id="2147484848" r:id="rId25"/>
    <p:sldMasterId id="2147484851" r:id="rId26"/>
  </p:sldMasterIdLst>
  <p:notesMasterIdLst>
    <p:notesMasterId r:id="rId40"/>
  </p:notesMasterIdLst>
  <p:handoutMasterIdLst>
    <p:handoutMasterId r:id="rId41"/>
  </p:handoutMasterIdLst>
  <p:sldIdLst>
    <p:sldId id="987" r:id="rId27"/>
    <p:sldId id="995" r:id="rId28"/>
    <p:sldId id="1023" r:id="rId29"/>
    <p:sldId id="998" r:id="rId30"/>
    <p:sldId id="997" r:id="rId31"/>
    <p:sldId id="1014" r:id="rId32"/>
    <p:sldId id="1005" r:id="rId33"/>
    <p:sldId id="1021" r:id="rId34"/>
    <p:sldId id="1015" r:id="rId35"/>
    <p:sldId id="1002" r:id="rId36"/>
    <p:sldId id="1018" r:id="rId37"/>
    <p:sldId id="1022" r:id="rId38"/>
    <p:sldId id="1001" r:id="rId39"/>
  </p:sldIdLst>
  <p:sldSz cx="9144000" cy="6858000" type="screen4x3"/>
  <p:notesSz cx="7010400" cy="92964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partment of Veterans Affairs" initials="DoV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F56"/>
    <a:srgbClr val="003D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57" autoAdjust="0"/>
    <p:restoredTop sz="84410" autoAdjust="0"/>
  </p:normalViewPr>
  <p:slideViewPr>
    <p:cSldViewPr>
      <p:cViewPr varScale="1">
        <p:scale>
          <a:sx n="76" d="100"/>
          <a:sy n="76" d="100"/>
        </p:scale>
        <p:origin x="1866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3258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Master" Target="slideMasters/slideMaster15.xml"/><Relationship Id="rId26" Type="http://schemas.openxmlformats.org/officeDocument/2006/relationships/slideMaster" Target="slideMasters/slideMaster23.xml"/><Relationship Id="rId39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Master" Target="slideMasters/slideMaster18.xml"/><Relationship Id="rId34" Type="http://schemas.openxmlformats.org/officeDocument/2006/relationships/slide" Target="slides/slide8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Master" Target="slideMasters/slideMaster14.xml"/><Relationship Id="rId25" Type="http://schemas.openxmlformats.org/officeDocument/2006/relationships/slideMaster" Target="slideMasters/slideMaster22.xml"/><Relationship Id="rId33" Type="http://schemas.openxmlformats.org/officeDocument/2006/relationships/slide" Target="slides/slide7.xml"/><Relationship Id="rId38" Type="http://schemas.openxmlformats.org/officeDocument/2006/relationships/slide" Target="slides/slide12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13.xml"/><Relationship Id="rId20" Type="http://schemas.openxmlformats.org/officeDocument/2006/relationships/slideMaster" Target="slideMasters/slideMaster17.xml"/><Relationship Id="rId29" Type="http://schemas.openxmlformats.org/officeDocument/2006/relationships/slide" Target="slides/slide3.xml"/><Relationship Id="rId41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Master" Target="slideMasters/slideMaster21.xml"/><Relationship Id="rId32" Type="http://schemas.openxmlformats.org/officeDocument/2006/relationships/slide" Target="slides/slide6.xml"/><Relationship Id="rId37" Type="http://schemas.openxmlformats.org/officeDocument/2006/relationships/slide" Target="slides/slide11.xml"/><Relationship Id="rId40" Type="http://schemas.openxmlformats.org/officeDocument/2006/relationships/notesMaster" Target="notesMasters/notesMaster1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Master" Target="slideMasters/slideMaster12.xml"/><Relationship Id="rId23" Type="http://schemas.openxmlformats.org/officeDocument/2006/relationships/slideMaster" Target="slideMasters/slideMaster20.xml"/><Relationship Id="rId28" Type="http://schemas.openxmlformats.org/officeDocument/2006/relationships/slide" Target="slides/slide2.xml"/><Relationship Id="rId36" Type="http://schemas.openxmlformats.org/officeDocument/2006/relationships/slide" Target="slides/slide10.xml"/><Relationship Id="rId10" Type="http://schemas.openxmlformats.org/officeDocument/2006/relationships/slideMaster" Target="slideMasters/slideMaster7.xml"/><Relationship Id="rId19" Type="http://schemas.openxmlformats.org/officeDocument/2006/relationships/slideMaster" Target="slideMasters/slideMaster16.xml"/><Relationship Id="rId31" Type="http://schemas.openxmlformats.org/officeDocument/2006/relationships/slide" Target="slides/slide5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Master" Target="slideMasters/slideMaster19.xml"/><Relationship Id="rId27" Type="http://schemas.openxmlformats.org/officeDocument/2006/relationships/slide" Target="slides/slide1.xml"/><Relationship Id="rId30" Type="http://schemas.openxmlformats.org/officeDocument/2006/relationships/slide" Target="slides/slide4.xml"/><Relationship Id="rId35" Type="http://schemas.openxmlformats.org/officeDocument/2006/relationships/slide" Target="slides/slide9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VBA.VA.GOV\RO\VBACO\CO2\Shared\LGY-26\262\JBell3\Presentations%20and%20Briefings\Loan%20Volume%20chart%20for%20LGY%20101%20briefing%20(jb3)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Purchase</c:v>
                </c:pt>
              </c:strCache>
            </c:strRef>
          </c:tx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BCC-4598-9CEC-FBD78FC94AF7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BCC-4598-9CEC-FBD78FC94A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BCC-4598-9CEC-FBD78FC94A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CC-4598-9CEC-FBD78FC94A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BCC-4598-9CEC-FBD78FC94A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CC-4598-9CEC-FBD78FC94A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BCC-4598-9CEC-FBD78FC94A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CC-4598-9CEC-FBD78FC94A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BCC-4598-9CEC-FBD78FC94A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BCC-4598-9CEC-FBD78FC94A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BCC-4598-9CEC-FBD78FC94A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BCC-4598-9CEC-FBD78FC94A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BCC-4598-9CEC-FBD78FC94A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BCC-4598-9CEC-FBD78FC94A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BCC-4598-9CEC-FBD78FC94AF7}"/>
                </c:ext>
              </c:extLst>
            </c:dLbl>
            <c:dLbl>
              <c:idx val="15"/>
              <c:layout>
                <c:manualLayout>
                  <c:x val="-4.4481508476529354E-3"/>
                  <c:y val="-8.192523000347054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BCC-4598-9CEC-FBD78FC94AF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Sheet1!$B$2:$Q$2</c:f>
              <c:numCache>
                <c:formatCode>General</c:formatCode>
                <c:ptCount val="16"/>
                <c:pt idx="0">
                  <c:v>148614</c:v>
                </c:pt>
                <c:pt idx="1">
                  <c:v>152197</c:v>
                </c:pt>
                <c:pt idx="2">
                  <c:v>119292</c:v>
                </c:pt>
                <c:pt idx="3">
                  <c:v>122581</c:v>
                </c:pt>
                <c:pt idx="4">
                  <c:v>117934</c:v>
                </c:pt>
                <c:pt idx="5" formatCode="#,##0">
                  <c:v>142354</c:v>
                </c:pt>
                <c:pt idx="6" formatCode="#,##0">
                  <c:v>180885</c:v>
                </c:pt>
                <c:pt idx="7" formatCode="#,##0">
                  <c:v>192616</c:v>
                </c:pt>
                <c:pt idx="8" formatCode="#,##0">
                  <c:v>186582</c:v>
                </c:pt>
                <c:pt idx="9" formatCode="#,##0">
                  <c:v>201853</c:v>
                </c:pt>
                <c:pt idx="10" formatCode="#,##0">
                  <c:v>241205</c:v>
                </c:pt>
                <c:pt idx="11" formatCode="#,##0">
                  <c:v>271701</c:v>
                </c:pt>
                <c:pt idx="12" formatCode="#,##0">
                  <c:v>322115</c:v>
                </c:pt>
                <c:pt idx="13" formatCode="#,##0">
                  <c:v>353002</c:v>
                </c:pt>
                <c:pt idx="14" formatCode="#,##0">
                  <c:v>380437</c:v>
                </c:pt>
                <c:pt idx="15" formatCode="#,##0">
                  <c:v>383115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0-3BCC-4598-9CEC-FBD78FC94AF7}"/>
            </c:ext>
          </c:extLst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Cash-out</c:v>
                </c:pt>
              </c:strCache>
            </c:strRef>
          </c:tx>
          <c:marker>
            <c:symbol val="none"/>
          </c:marker>
          <c:dLbls>
            <c:dLbl>
              <c:idx val="1"/>
              <c:layout>
                <c:manualLayout>
                  <c:x val="-8.0555555555555561E-2"/>
                  <c:y val="-5.55555555555555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BCC-4598-9CEC-FBD78FC94AF7}"/>
                </c:ext>
              </c:extLst>
            </c:dLbl>
            <c:dLbl>
              <c:idx val="15"/>
              <c:layout>
                <c:manualLayout>
                  <c:x val="0"/>
                  <c:y val="-2.72506040959282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BCC-4598-9CEC-FBD78FC94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accent3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Sheet1!$B$3:$Q$3</c:f>
              <c:numCache>
                <c:formatCode>General</c:formatCode>
                <c:ptCount val="16"/>
                <c:pt idx="0">
                  <c:v>10174</c:v>
                </c:pt>
                <c:pt idx="1">
                  <c:v>8221</c:v>
                </c:pt>
                <c:pt idx="2">
                  <c:v>5721</c:v>
                </c:pt>
                <c:pt idx="3">
                  <c:v>6215</c:v>
                </c:pt>
                <c:pt idx="4">
                  <c:v>5268</c:v>
                </c:pt>
                <c:pt idx="5" formatCode="#,##0">
                  <c:v>6943</c:v>
                </c:pt>
                <c:pt idx="6" formatCode="#,##0">
                  <c:v>22528</c:v>
                </c:pt>
                <c:pt idx="7" formatCode="#,##0">
                  <c:v>27042</c:v>
                </c:pt>
                <c:pt idx="8" formatCode="#,##0">
                  <c:v>35293</c:v>
                </c:pt>
                <c:pt idx="9" formatCode="#,##0">
                  <c:v>56526</c:v>
                </c:pt>
                <c:pt idx="10" formatCode="#,##0">
                  <c:v>79774</c:v>
                </c:pt>
                <c:pt idx="11" formatCode="#,##0">
                  <c:v>72523</c:v>
                </c:pt>
                <c:pt idx="12" formatCode="#,##0">
                  <c:v>114221</c:v>
                </c:pt>
                <c:pt idx="13" formatCode="#,##0">
                  <c:v>135379</c:v>
                </c:pt>
                <c:pt idx="14" formatCode="#,##0">
                  <c:v>166878</c:v>
                </c:pt>
                <c:pt idx="15" formatCode="#,##0">
                  <c:v>158846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3BCC-4598-9CEC-FBD78FC94AF7}"/>
            </c:ext>
          </c:extLst>
        </c:ser>
        <c:ser>
          <c:idx val="3"/>
          <c:order val="2"/>
          <c:tx>
            <c:strRef>
              <c:f>Sheet1!$A$4</c:f>
              <c:strCache>
                <c:ptCount val="1"/>
                <c:pt idx="0">
                  <c:v>IRRRL</c:v>
                </c:pt>
              </c:strCache>
            </c:strRef>
          </c:tx>
          <c:marker>
            <c:symbol val="none"/>
          </c:marker>
          <c:dLbls>
            <c:dLbl>
              <c:idx val="0"/>
              <c:layout>
                <c:manualLayout>
                  <c:x val="-4.4444444444444446E-2"/>
                  <c:y val="-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BCC-4598-9CEC-FBD78FC94A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BCC-4598-9CEC-FBD78FC94A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BCC-4598-9CEC-FBD78FC94A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BCC-4598-9CEC-FBD78FC94A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3BCC-4598-9CEC-FBD78FC94A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BCC-4598-9CEC-FBD78FC94A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BCC-4598-9CEC-FBD78FC94A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BCC-4598-9CEC-FBD78FC94A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BCC-4598-9CEC-FBD78FC94A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BCC-4598-9CEC-FBD78FC94A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BCC-4598-9CEC-FBD78FC94A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BCC-4598-9CEC-FBD78FC94A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BCC-4598-9CEC-FBD78FC94A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BCC-4598-9CEC-FBD78FC94A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BCC-4598-9CEC-FBD78FC94A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>
                    <a:solidFill>
                      <a:schemeClr val="accent4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Sheet1!$B$4:$Q$4</c:f>
              <c:numCache>
                <c:formatCode>General</c:formatCode>
                <c:ptCount val="16"/>
                <c:pt idx="0">
                  <c:v>330317</c:v>
                </c:pt>
                <c:pt idx="1">
                  <c:v>174968</c:v>
                </c:pt>
                <c:pt idx="2">
                  <c:v>40972</c:v>
                </c:pt>
                <c:pt idx="3">
                  <c:v>13870</c:v>
                </c:pt>
                <c:pt idx="4">
                  <c:v>10089</c:v>
                </c:pt>
                <c:pt idx="5" formatCode="#,##0">
                  <c:v>30341</c:v>
                </c:pt>
                <c:pt idx="6" formatCode="#,##0">
                  <c:v>122222</c:v>
                </c:pt>
                <c:pt idx="7" formatCode="#,##0">
                  <c:v>94328</c:v>
                </c:pt>
                <c:pt idx="8" formatCode="#,##0">
                  <c:v>135696</c:v>
                </c:pt>
                <c:pt idx="9" formatCode="#,##0">
                  <c:v>281481</c:v>
                </c:pt>
                <c:pt idx="10" formatCode="#,##0">
                  <c:v>308333</c:v>
                </c:pt>
                <c:pt idx="11" formatCode="#,##0">
                  <c:v>94174</c:v>
                </c:pt>
                <c:pt idx="12" formatCode="#,##0">
                  <c:v>194806</c:v>
                </c:pt>
                <c:pt idx="13" formatCode="#,##0">
                  <c:v>215561</c:v>
                </c:pt>
                <c:pt idx="14" formatCode="#,##0">
                  <c:v>190913</c:v>
                </c:pt>
                <c:pt idx="15" formatCode="#,##0">
                  <c:v>67347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3-3BCC-4598-9CEC-FBD78FC94AF7}"/>
            </c:ext>
          </c:extLst>
        </c:ser>
        <c:ser>
          <c:idx val="4"/>
          <c:order val="3"/>
          <c:tx>
            <c:strRef>
              <c:f>Sheet1!$A$5</c:f>
              <c:strCache>
                <c:ptCount val="1"/>
                <c:pt idx="0">
                  <c:v>Total</c:v>
                </c:pt>
              </c:strCache>
            </c:strRef>
          </c:tx>
          <c:marker>
            <c:symbol val="none"/>
          </c:marker>
          <c:dPt>
            <c:idx val="0"/>
            <c:marker>
              <c:symbol val="star"/>
              <c:size val="5"/>
            </c:marker>
            <c:bubble3D val="0"/>
            <c:extLst>
              <c:ext xmlns:c16="http://schemas.microsoft.com/office/drawing/2014/chart" uri="{C3380CC4-5D6E-409C-BE32-E72D297353CC}">
                <c16:uniqueId val="{00000024-3BCC-4598-9CEC-FBD78FC94AF7}"/>
              </c:ext>
            </c:extLst>
          </c:dPt>
          <c:dLbls>
            <c:dLbl>
              <c:idx val="0"/>
              <c:layout>
                <c:manualLayout>
                  <c:x val="-3.3333333333333333E-2"/>
                  <c:y val="-5.555555555555555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BCC-4598-9CEC-FBD78FC94AF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BCC-4598-9CEC-FBD78FC94AF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BCC-4598-9CEC-FBD78FC94AF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BCC-4598-9CEC-FBD78FC94AF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BCC-4598-9CEC-FBD78FC94AF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BCC-4598-9CEC-FBD78FC94AF7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BCC-4598-9CEC-FBD78FC94AF7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BCC-4598-9CEC-FBD78FC94AF7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BCC-4598-9CEC-FBD78FC94AF7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BCC-4598-9CEC-FBD78FC94AF7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BCC-4598-9CEC-FBD78FC94AF7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BCC-4598-9CEC-FBD78FC94AF7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0-3BCC-4598-9CEC-FBD78FC94AF7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1-3BCC-4598-9CEC-FBD78FC94AF7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BCC-4598-9CEC-FBD78FC94AF7}"/>
                </c:ext>
              </c:extLst>
            </c:dLbl>
            <c:dLbl>
              <c:idx val="15"/>
              <c:layout>
                <c:manualLayout>
                  <c:x val="-4.4481508476529354E-3"/>
                  <c:y val="-1.81770797719511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BCC-4598-9CEC-FBD78FC94AF7}"/>
                </c:ext>
              </c:extLst>
            </c:dLbl>
            <c:spPr>
              <a:effectLst>
                <a:outerShdw blurRad="50800" dist="50800" dir="5400000" algn="ctr" rotWithShape="0">
                  <a:schemeClr val="bg1"/>
                </a:outerShdw>
              </a:effectLst>
            </c:spPr>
            <c:txPr>
              <a:bodyPr/>
              <a:lstStyle/>
              <a:p>
                <a:pPr>
                  <a:defRPr sz="800">
                    <a:solidFill>
                      <a:schemeClr val="accent5"/>
                    </a:solidFill>
                  </a:defRPr>
                </a:pPr>
                <a:endParaRPr lang="en-US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Sheet1!$B$1:$Q$1</c:f>
              <c:strCache>
                <c:ptCount val="16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  <c:pt idx="11">
                  <c:v>2014</c:v>
                </c:pt>
                <c:pt idx="12">
                  <c:v>2015</c:v>
                </c:pt>
                <c:pt idx="13">
                  <c:v>2016</c:v>
                </c:pt>
                <c:pt idx="14">
                  <c:v>2017</c:v>
                </c:pt>
                <c:pt idx="15">
                  <c:v>2018</c:v>
                </c:pt>
              </c:strCache>
            </c:strRef>
          </c:cat>
          <c:val>
            <c:numRef>
              <c:f>Sheet1!$B$5:$Q$5</c:f>
              <c:numCache>
                <c:formatCode>General</c:formatCode>
                <c:ptCount val="16"/>
                <c:pt idx="0">
                  <c:v>489105</c:v>
                </c:pt>
                <c:pt idx="1">
                  <c:v>335386</c:v>
                </c:pt>
                <c:pt idx="2">
                  <c:v>165985</c:v>
                </c:pt>
                <c:pt idx="3">
                  <c:v>142666</c:v>
                </c:pt>
                <c:pt idx="4">
                  <c:v>133291</c:v>
                </c:pt>
                <c:pt idx="5">
                  <c:v>179638</c:v>
                </c:pt>
                <c:pt idx="6">
                  <c:v>325644</c:v>
                </c:pt>
                <c:pt idx="7" formatCode="#,##0">
                  <c:v>313986</c:v>
                </c:pt>
                <c:pt idx="8" formatCode="#,##0">
                  <c:v>357571</c:v>
                </c:pt>
                <c:pt idx="9" formatCode="#,##0">
                  <c:v>539864</c:v>
                </c:pt>
                <c:pt idx="10" formatCode="#,##0">
                  <c:v>629312</c:v>
                </c:pt>
                <c:pt idx="11" formatCode="#,##0">
                  <c:v>438398</c:v>
                </c:pt>
                <c:pt idx="12" formatCode="#,##0">
                  <c:v>631142</c:v>
                </c:pt>
                <c:pt idx="13" formatCode="#,##0">
                  <c:v>705474</c:v>
                </c:pt>
                <c:pt idx="14" formatCode="#,##0">
                  <c:v>740388</c:v>
                </c:pt>
                <c:pt idx="15" formatCode="#,##0">
                  <c:v>610513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4-3BCC-4598-9CEC-FBD78FC94A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0476800"/>
        <c:axId val="100478336"/>
      </c:lineChart>
      <c:catAx>
        <c:axId val="1004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0478336"/>
        <c:crosses val="autoZero"/>
        <c:auto val="1"/>
        <c:lblAlgn val="ctr"/>
        <c:lblOffset val="100"/>
        <c:tickLblSkip val="3"/>
        <c:tickMarkSkip val="2"/>
        <c:noMultiLvlLbl val="0"/>
      </c:catAx>
      <c:valAx>
        <c:axId val="100478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0476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8820409228951092"/>
          <c:y val="3.2201079418191919E-2"/>
          <c:w val="0.11179590771048907"/>
          <c:h val="0.28158303633035825"/>
        </c:manualLayout>
      </c:layout>
      <c:overlay val="0"/>
    </c:legend>
    <c:plotVisOnly val="1"/>
    <c:dispBlanksAs val="gap"/>
    <c:showDLblsOverMax val="0"/>
  </c:chart>
  <c:spPr>
    <a:ln>
      <a:solidFill>
        <a:schemeClr val="bg1">
          <a:lumMod val="85000"/>
        </a:schemeClr>
      </a:solidFill>
    </a:ln>
  </c:spPr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1232A1-A549-4D05-9BCD-388414F4CC81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DE075A9-23BF-4A8F-AACF-B551BCE33106}">
      <dgm:prSet phldrT="[Text]"/>
      <dgm:spPr/>
      <dgm:t>
        <a:bodyPr/>
        <a:lstStyle/>
        <a:p>
          <a:r>
            <a:rPr lang="en-US" dirty="0"/>
            <a:t>Veteran Centric</a:t>
          </a:r>
        </a:p>
      </dgm:t>
    </dgm:pt>
    <dgm:pt modelId="{69C97843-6304-450B-A784-27189AA09D9C}" type="parTrans" cxnId="{B856466A-834B-4FE8-86C0-C239E5F47DBB}">
      <dgm:prSet/>
      <dgm:spPr/>
      <dgm:t>
        <a:bodyPr/>
        <a:lstStyle/>
        <a:p>
          <a:endParaRPr lang="en-US"/>
        </a:p>
      </dgm:t>
    </dgm:pt>
    <dgm:pt modelId="{1A78B08D-64C9-44B2-8404-32649DBF2A88}" type="sibTrans" cxnId="{B856466A-834B-4FE8-86C0-C239E5F47DBB}">
      <dgm:prSet/>
      <dgm:spPr/>
      <dgm:t>
        <a:bodyPr/>
        <a:lstStyle/>
        <a:p>
          <a:endParaRPr lang="en-US"/>
        </a:p>
      </dgm:t>
    </dgm:pt>
    <dgm:pt modelId="{39C484A6-1D50-498C-B28D-08B1EE34BDC6}">
      <dgm:prSet phldrT="[Text]" custT="1"/>
      <dgm:spPr/>
      <dgm:t>
        <a:bodyPr/>
        <a:lstStyle/>
        <a:p>
          <a:r>
            <a:rPr lang="en-US" sz="1400" dirty="0"/>
            <a:t>Automation</a:t>
          </a:r>
        </a:p>
      </dgm:t>
    </dgm:pt>
    <dgm:pt modelId="{B5E9EC1B-A834-4A7B-B535-02E8EBCE16D5}" type="parTrans" cxnId="{727CF893-5E66-4399-B61D-6FD07DD01955}">
      <dgm:prSet/>
      <dgm:spPr/>
      <dgm:t>
        <a:bodyPr/>
        <a:lstStyle/>
        <a:p>
          <a:endParaRPr lang="en-US"/>
        </a:p>
      </dgm:t>
    </dgm:pt>
    <dgm:pt modelId="{A96EED8A-0491-4D5B-BAAC-DFA554B446EB}" type="sibTrans" cxnId="{727CF893-5E66-4399-B61D-6FD07DD01955}">
      <dgm:prSet/>
      <dgm:spPr/>
      <dgm:t>
        <a:bodyPr/>
        <a:lstStyle/>
        <a:p>
          <a:endParaRPr lang="en-US"/>
        </a:p>
      </dgm:t>
    </dgm:pt>
    <dgm:pt modelId="{E21DFADA-E327-4AD4-AA47-AED84D1F9F88}">
      <dgm:prSet phldrT="[Text]" custT="1"/>
      <dgm:spPr/>
      <dgm:t>
        <a:bodyPr/>
        <a:lstStyle/>
        <a:p>
          <a:r>
            <a:rPr lang="en-US" sz="1200" dirty="0"/>
            <a:t>Customer Relationships</a:t>
          </a:r>
        </a:p>
        <a:p>
          <a:r>
            <a:rPr lang="en-US" sz="1200" dirty="0"/>
            <a:t>Supply Chain Management</a:t>
          </a:r>
        </a:p>
      </dgm:t>
    </dgm:pt>
    <dgm:pt modelId="{AF77CE16-5884-4145-9CC2-F261FF5D8F55}" type="parTrans" cxnId="{68A5C15A-F505-49E8-B793-C226AFE8A936}">
      <dgm:prSet/>
      <dgm:spPr/>
      <dgm:t>
        <a:bodyPr/>
        <a:lstStyle/>
        <a:p>
          <a:endParaRPr lang="en-US"/>
        </a:p>
      </dgm:t>
    </dgm:pt>
    <dgm:pt modelId="{C4DC4FE9-0400-4C54-856A-19241CBD20A2}" type="sibTrans" cxnId="{68A5C15A-F505-49E8-B793-C226AFE8A936}">
      <dgm:prSet/>
      <dgm:spPr/>
      <dgm:t>
        <a:bodyPr/>
        <a:lstStyle/>
        <a:p>
          <a:endParaRPr lang="en-US"/>
        </a:p>
      </dgm:t>
    </dgm:pt>
    <dgm:pt modelId="{966F46EB-7BC3-44F6-9B7A-2777C1ACF3BB}">
      <dgm:prSet phldrT="[Text]" custT="1"/>
      <dgm:spPr/>
      <dgm:t>
        <a:bodyPr/>
        <a:lstStyle/>
        <a:p>
          <a:r>
            <a:rPr lang="en-US" sz="1400" dirty="0"/>
            <a:t>Creating a CI Culture</a:t>
          </a:r>
        </a:p>
      </dgm:t>
    </dgm:pt>
    <dgm:pt modelId="{A85E43B4-9A39-4F41-B36D-05ED9D6D3564}" type="parTrans" cxnId="{F01FC9A3-9CC0-43E0-83FB-3E3B89DED019}">
      <dgm:prSet/>
      <dgm:spPr/>
      <dgm:t>
        <a:bodyPr/>
        <a:lstStyle/>
        <a:p>
          <a:endParaRPr lang="en-US"/>
        </a:p>
      </dgm:t>
    </dgm:pt>
    <dgm:pt modelId="{6B9A0316-D7F5-49BA-82F9-B9197C8980BD}" type="sibTrans" cxnId="{F01FC9A3-9CC0-43E0-83FB-3E3B89DED019}">
      <dgm:prSet/>
      <dgm:spPr/>
      <dgm:t>
        <a:bodyPr/>
        <a:lstStyle/>
        <a:p>
          <a:endParaRPr lang="en-US"/>
        </a:p>
      </dgm:t>
    </dgm:pt>
    <dgm:pt modelId="{44F4BB4E-22CC-4D02-9B36-46D87647F95C}">
      <dgm:prSet phldrT="[Text]" custT="1"/>
      <dgm:spPr/>
      <dgm:t>
        <a:bodyPr/>
        <a:lstStyle/>
        <a:p>
          <a:r>
            <a:rPr lang="en-US" sz="1400" dirty="0"/>
            <a:t>Data-Driven</a:t>
          </a:r>
        </a:p>
        <a:p>
          <a:r>
            <a:rPr lang="en-US" sz="1400" dirty="0"/>
            <a:t>Decisions</a:t>
          </a:r>
        </a:p>
      </dgm:t>
    </dgm:pt>
    <dgm:pt modelId="{894E8AC0-AB37-46A2-8393-FEA19D2FD932}" type="parTrans" cxnId="{180F63C2-3B76-463E-BC09-31B3D82A2AC3}">
      <dgm:prSet/>
      <dgm:spPr/>
      <dgm:t>
        <a:bodyPr/>
        <a:lstStyle/>
        <a:p>
          <a:endParaRPr lang="en-US"/>
        </a:p>
      </dgm:t>
    </dgm:pt>
    <dgm:pt modelId="{BCF4160F-3743-494C-992C-58C5A29FB1D2}" type="sibTrans" cxnId="{180F63C2-3B76-463E-BC09-31B3D82A2AC3}">
      <dgm:prSet/>
      <dgm:spPr/>
      <dgm:t>
        <a:bodyPr/>
        <a:lstStyle/>
        <a:p>
          <a:endParaRPr lang="en-US"/>
        </a:p>
      </dgm:t>
    </dgm:pt>
    <dgm:pt modelId="{F0207A63-24E5-4CDF-A7E7-6EF44184D38D}" type="pres">
      <dgm:prSet presAssocID="{B91232A1-A549-4D05-9BCD-388414F4CC81}" presName="composite" presStyleCnt="0">
        <dgm:presLayoutVars>
          <dgm:chMax val="1"/>
          <dgm:dir/>
          <dgm:resizeHandles val="exact"/>
        </dgm:presLayoutVars>
      </dgm:prSet>
      <dgm:spPr/>
    </dgm:pt>
    <dgm:pt modelId="{BE6F78D8-3D95-4C7F-BEF7-2853D4FBDA6B}" type="pres">
      <dgm:prSet presAssocID="{B91232A1-A549-4D05-9BCD-388414F4CC81}" presName="radial" presStyleCnt="0">
        <dgm:presLayoutVars>
          <dgm:animLvl val="ctr"/>
        </dgm:presLayoutVars>
      </dgm:prSet>
      <dgm:spPr/>
    </dgm:pt>
    <dgm:pt modelId="{8C901A84-6604-496B-B984-FEF0A2563C39}" type="pres">
      <dgm:prSet presAssocID="{7DE075A9-23BF-4A8F-AACF-B551BCE33106}" presName="centerShape" presStyleLbl="vennNode1" presStyleIdx="0" presStyleCnt="5"/>
      <dgm:spPr/>
    </dgm:pt>
    <dgm:pt modelId="{1559240B-8E0E-482D-A5E7-3FBBF73B29E1}" type="pres">
      <dgm:prSet presAssocID="{39C484A6-1D50-498C-B28D-08B1EE34BDC6}" presName="node" presStyleLbl="vennNode1" presStyleIdx="1" presStyleCnt="5">
        <dgm:presLayoutVars>
          <dgm:bulletEnabled val="1"/>
        </dgm:presLayoutVars>
      </dgm:prSet>
      <dgm:spPr/>
    </dgm:pt>
    <dgm:pt modelId="{1C1C1BC4-D082-4058-BDFC-82AFF88D9287}" type="pres">
      <dgm:prSet presAssocID="{E21DFADA-E327-4AD4-AA47-AED84D1F9F88}" presName="node" presStyleLbl="vennNode1" presStyleIdx="2" presStyleCnt="5">
        <dgm:presLayoutVars>
          <dgm:bulletEnabled val="1"/>
        </dgm:presLayoutVars>
      </dgm:prSet>
      <dgm:spPr/>
    </dgm:pt>
    <dgm:pt modelId="{F28DD3A3-ADDA-463E-9274-15993C915653}" type="pres">
      <dgm:prSet presAssocID="{966F46EB-7BC3-44F6-9B7A-2777C1ACF3BB}" presName="node" presStyleLbl="vennNode1" presStyleIdx="3" presStyleCnt="5">
        <dgm:presLayoutVars>
          <dgm:bulletEnabled val="1"/>
        </dgm:presLayoutVars>
      </dgm:prSet>
      <dgm:spPr/>
    </dgm:pt>
    <dgm:pt modelId="{003CBE39-0D3F-4C08-9689-880D4E1CDBF3}" type="pres">
      <dgm:prSet presAssocID="{44F4BB4E-22CC-4D02-9B36-46D87647F95C}" presName="node" presStyleLbl="vennNode1" presStyleIdx="4" presStyleCnt="5">
        <dgm:presLayoutVars>
          <dgm:bulletEnabled val="1"/>
        </dgm:presLayoutVars>
      </dgm:prSet>
      <dgm:spPr/>
    </dgm:pt>
  </dgm:ptLst>
  <dgm:cxnLst>
    <dgm:cxn modelId="{DCF7B903-4840-4AEB-A7B9-150BACB97E24}" type="presOf" srcId="{966F46EB-7BC3-44F6-9B7A-2777C1ACF3BB}" destId="{F28DD3A3-ADDA-463E-9274-15993C915653}" srcOrd="0" destOrd="0" presId="urn:microsoft.com/office/officeart/2005/8/layout/radial3"/>
    <dgm:cxn modelId="{154ADC2C-FD90-4440-ABFC-148844D1D007}" type="presOf" srcId="{7DE075A9-23BF-4A8F-AACF-B551BCE33106}" destId="{8C901A84-6604-496B-B984-FEF0A2563C39}" srcOrd="0" destOrd="0" presId="urn:microsoft.com/office/officeart/2005/8/layout/radial3"/>
    <dgm:cxn modelId="{B856466A-834B-4FE8-86C0-C239E5F47DBB}" srcId="{B91232A1-A549-4D05-9BCD-388414F4CC81}" destId="{7DE075A9-23BF-4A8F-AACF-B551BCE33106}" srcOrd="0" destOrd="0" parTransId="{69C97843-6304-450B-A784-27189AA09D9C}" sibTransId="{1A78B08D-64C9-44B2-8404-32649DBF2A88}"/>
    <dgm:cxn modelId="{6414D873-4725-4A59-A555-DBAB2E73084E}" type="presOf" srcId="{E21DFADA-E327-4AD4-AA47-AED84D1F9F88}" destId="{1C1C1BC4-D082-4058-BDFC-82AFF88D9287}" srcOrd="0" destOrd="0" presId="urn:microsoft.com/office/officeart/2005/8/layout/radial3"/>
    <dgm:cxn modelId="{68A5C15A-F505-49E8-B793-C226AFE8A936}" srcId="{7DE075A9-23BF-4A8F-AACF-B551BCE33106}" destId="{E21DFADA-E327-4AD4-AA47-AED84D1F9F88}" srcOrd="1" destOrd="0" parTransId="{AF77CE16-5884-4145-9CC2-F261FF5D8F55}" sibTransId="{C4DC4FE9-0400-4C54-856A-19241CBD20A2}"/>
    <dgm:cxn modelId="{661FCB8D-A03D-4BB7-9BB6-948A726AE2E4}" type="presOf" srcId="{39C484A6-1D50-498C-B28D-08B1EE34BDC6}" destId="{1559240B-8E0E-482D-A5E7-3FBBF73B29E1}" srcOrd="0" destOrd="0" presId="urn:microsoft.com/office/officeart/2005/8/layout/radial3"/>
    <dgm:cxn modelId="{727CF893-5E66-4399-B61D-6FD07DD01955}" srcId="{7DE075A9-23BF-4A8F-AACF-B551BCE33106}" destId="{39C484A6-1D50-498C-B28D-08B1EE34BDC6}" srcOrd="0" destOrd="0" parTransId="{B5E9EC1B-A834-4A7B-B535-02E8EBCE16D5}" sibTransId="{A96EED8A-0491-4D5B-BAAC-DFA554B446EB}"/>
    <dgm:cxn modelId="{E808609D-6B95-442F-91A4-9024BBC2FCDE}" type="presOf" srcId="{B91232A1-A549-4D05-9BCD-388414F4CC81}" destId="{F0207A63-24E5-4CDF-A7E7-6EF44184D38D}" srcOrd="0" destOrd="0" presId="urn:microsoft.com/office/officeart/2005/8/layout/radial3"/>
    <dgm:cxn modelId="{F01FC9A3-9CC0-43E0-83FB-3E3B89DED019}" srcId="{7DE075A9-23BF-4A8F-AACF-B551BCE33106}" destId="{966F46EB-7BC3-44F6-9B7A-2777C1ACF3BB}" srcOrd="2" destOrd="0" parTransId="{A85E43B4-9A39-4F41-B36D-05ED9D6D3564}" sibTransId="{6B9A0316-D7F5-49BA-82F9-B9197C8980BD}"/>
    <dgm:cxn modelId="{3950A1AF-C16B-46B8-9812-8A73DDEFD554}" type="presOf" srcId="{44F4BB4E-22CC-4D02-9B36-46D87647F95C}" destId="{003CBE39-0D3F-4C08-9689-880D4E1CDBF3}" srcOrd="0" destOrd="0" presId="urn:microsoft.com/office/officeart/2005/8/layout/radial3"/>
    <dgm:cxn modelId="{180F63C2-3B76-463E-BC09-31B3D82A2AC3}" srcId="{7DE075A9-23BF-4A8F-AACF-B551BCE33106}" destId="{44F4BB4E-22CC-4D02-9B36-46D87647F95C}" srcOrd="3" destOrd="0" parTransId="{894E8AC0-AB37-46A2-8393-FEA19D2FD932}" sibTransId="{BCF4160F-3743-494C-992C-58C5A29FB1D2}"/>
    <dgm:cxn modelId="{BEC6B05D-D9EC-42EA-9BCB-D065A3BAF789}" type="presParOf" srcId="{F0207A63-24E5-4CDF-A7E7-6EF44184D38D}" destId="{BE6F78D8-3D95-4C7F-BEF7-2853D4FBDA6B}" srcOrd="0" destOrd="0" presId="urn:microsoft.com/office/officeart/2005/8/layout/radial3"/>
    <dgm:cxn modelId="{895DA349-C05E-4BFB-ADE2-82B478B58CF2}" type="presParOf" srcId="{BE6F78D8-3D95-4C7F-BEF7-2853D4FBDA6B}" destId="{8C901A84-6604-496B-B984-FEF0A2563C39}" srcOrd="0" destOrd="0" presId="urn:microsoft.com/office/officeart/2005/8/layout/radial3"/>
    <dgm:cxn modelId="{41B388D3-E713-4EB0-BDF5-1E4DE3C02498}" type="presParOf" srcId="{BE6F78D8-3D95-4C7F-BEF7-2853D4FBDA6B}" destId="{1559240B-8E0E-482D-A5E7-3FBBF73B29E1}" srcOrd="1" destOrd="0" presId="urn:microsoft.com/office/officeart/2005/8/layout/radial3"/>
    <dgm:cxn modelId="{6FA1328D-9BB2-4B51-A327-3F864B7F6C02}" type="presParOf" srcId="{BE6F78D8-3D95-4C7F-BEF7-2853D4FBDA6B}" destId="{1C1C1BC4-D082-4058-BDFC-82AFF88D9287}" srcOrd="2" destOrd="0" presId="urn:microsoft.com/office/officeart/2005/8/layout/radial3"/>
    <dgm:cxn modelId="{C8E7356F-147D-4F4F-B6B8-E08E14A11259}" type="presParOf" srcId="{BE6F78D8-3D95-4C7F-BEF7-2853D4FBDA6B}" destId="{F28DD3A3-ADDA-463E-9274-15993C915653}" srcOrd="3" destOrd="0" presId="urn:microsoft.com/office/officeart/2005/8/layout/radial3"/>
    <dgm:cxn modelId="{DD77EDC5-6C13-433F-8B51-398D8411C8D2}" type="presParOf" srcId="{BE6F78D8-3D95-4C7F-BEF7-2853D4FBDA6B}" destId="{003CBE39-0D3F-4C08-9689-880D4E1CDBF3}" srcOrd="4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C4783E4-E527-47B9-A702-B4957DF700AB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4CF7FA-C342-4D01-AD90-B78DB2331FD7}">
      <dgm:prSet phldrT="[Text]"/>
      <dgm:spPr/>
      <dgm:t>
        <a:bodyPr/>
        <a:lstStyle/>
        <a:p>
          <a:r>
            <a:rPr lang="en-US" dirty="0"/>
            <a:t>Historical</a:t>
          </a:r>
        </a:p>
      </dgm:t>
    </dgm:pt>
    <dgm:pt modelId="{6E0C449A-536A-4BE0-955D-76D1A8D52589}" type="parTrans" cxnId="{94CAB82C-5409-46EB-8EAC-CC1FB59BEC95}">
      <dgm:prSet/>
      <dgm:spPr/>
      <dgm:t>
        <a:bodyPr/>
        <a:lstStyle/>
        <a:p>
          <a:endParaRPr lang="en-US"/>
        </a:p>
      </dgm:t>
    </dgm:pt>
    <dgm:pt modelId="{736C0F2E-9B2E-4EA8-BB35-14553DB700AD}" type="sibTrans" cxnId="{94CAB82C-5409-46EB-8EAC-CC1FB59BEC95}">
      <dgm:prSet/>
      <dgm:spPr/>
      <dgm:t>
        <a:bodyPr/>
        <a:lstStyle/>
        <a:p>
          <a:endParaRPr lang="en-US"/>
        </a:p>
      </dgm:t>
    </dgm:pt>
    <dgm:pt modelId="{0F193C22-AC84-4F33-99C6-36F38A83FBE7}">
      <dgm:prSet phldrT="[Text]"/>
      <dgm:spPr/>
      <dgm:t>
        <a:bodyPr/>
        <a:lstStyle/>
        <a:p>
          <a:r>
            <a:rPr lang="en-US" dirty="0"/>
            <a:t>23 Million loans since 1944 – totaling $2.1 Trillion</a:t>
          </a:r>
        </a:p>
      </dgm:t>
    </dgm:pt>
    <dgm:pt modelId="{14ADCFAF-7163-44B7-85E3-59FAB4EACDDF}" type="parTrans" cxnId="{72D9B9E3-6B60-48A4-AEC6-D21099DA0AD1}">
      <dgm:prSet/>
      <dgm:spPr/>
      <dgm:t>
        <a:bodyPr/>
        <a:lstStyle/>
        <a:p>
          <a:endParaRPr lang="en-US"/>
        </a:p>
      </dgm:t>
    </dgm:pt>
    <dgm:pt modelId="{E2B463BA-240A-44AE-9D46-1BEBEE70072D}" type="sibTrans" cxnId="{72D9B9E3-6B60-48A4-AEC6-D21099DA0AD1}">
      <dgm:prSet/>
      <dgm:spPr/>
      <dgm:t>
        <a:bodyPr/>
        <a:lstStyle/>
        <a:p>
          <a:endParaRPr lang="en-US"/>
        </a:p>
      </dgm:t>
    </dgm:pt>
    <dgm:pt modelId="{F9230081-5CF7-4341-85B4-A8B7FC67D589}">
      <dgm:prSet phldrT="[Text]"/>
      <dgm:spPr/>
      <dgm:t>
        <a:bodyPr/>
        <a:lstStyle/>
        <a:p>
          <a:r>
            <a:rPr lang="en-US" dirty="0"/>
            <a:t>FY18</a:t>
          </a:r>
        </a:p>
      </dgm:t>
    </dgm:pt>
    <dgm:pt modelId="{974BDD8C-FDC9-43B7-A02B-B3E94D4D4F89}" type="parTrans" cxnId="{375B3C2C-433C-4D1C-A76C-AE9002394A9C}">
      <dgm:prSet/>
      <dgm:spPr/>
      <dgm:t>
        <a:bodyPr/>
        <a:lstStyle/>
        <a:p>
          <a:endParaRPr lang="en-US"/>
        </a:p>
      </dgm:t>
    </dgm:pt>
    <dgm:pt modelId="{C41037B8-576A-478B-962D-513E17EC4627}" type="sibTrans" cxnId="{375B3C2C-433C-4D1C-A76C-AE9002394A9C}">
      <dgm:prSet/>
      <dgm:spPr/>
      <dgm:t>
        <a:bodyPr/>
        <a:lstStyle/>
        <a:p>
          <a:endParaRPr lang="en-US"/>
        </a:p>
      </dgm:t>
    </dgm:pt>
    <dgm:pt modelId="{190B73F5-5CA3-4ABA-B986-A0AEAE72BD06}">
      <dgm:prSet phldrT="[Text]"/>
      <dgm:spPr/>
      <dgm:t>
        <a:bodyPr/>
        <a:lstStyle/>
        <a:p>
          <a:r>
            <a:rPr lang="en-US" dirty="0"/>
            <a:t>In FY18, guaranteed 2,442 loans per business day, totaling $645M each day</a:t>
          </a:r>
        </a:p>
      </dgm:t>
    </dgm:pt>
    <dgm:pt modelId="{6E34DC46-F27D-48B4-AEB8-194BC9DB31D3}" type="parTrans" cxnId="{2DF9F71D-A144-47EA-AB04-80672AAC9275}">
      <dgm:prSet/>
      <dgm:spPr/>
      <dgm:t>
        <a:bodyPr/>
        <a:lstStyle/>
        <a:p>
          <a:endParaRPr lang="en-US"/>
        </a:p>
      </dgm:t>
    </dgm:pt>
    <dgm:pt modelId="{00110C4C-AB3C-42A6-87E3-AFABCF577F75}" type="sibTrans" cxnId="{2DF9F71D-A144-47EA-AB04-80672AAC9275}">
      <dgm:prSet/>
      <dgm:spPr/>
      <dgm:t>
        <a:bodyPr/>
        <a:lstStyle/>
        <a:p>
          <a:endParaRPr lang="en-US"/>
        </a:p>
      </dgm:t>
    </dgm:pt>
    <dgm:pt modelId="{51D2E571-E10E-422E-BAF8-1468FD7703E5}">
      <dgm:prSet phldrT="[Text]"/>
      <dgm:spPr/>
      <dgm:t>
        <a:bodyPr/>
        <a:lstStyle/>
        <a:p>
          <a:r>
            <a:rPr lang="en-US" dirty="0"/>
            <a:t>Foreclosure Rates</a:t>
          </a:r>
        </a:p>
      </dgm:t>
    </dgm:pt>
    <dgm:pt modelId="{417E9EB8-97C5-42C4-A1A8-08631F854747}" type="parTrans" cxnId="{1AD8801E-EFB2-4997-B9D6-3E07386FEFCD}">
      <dgm:prSet/>
      <dgm:spPr/>
      <dgm:t>
        <a:bodyPr/>
        <a:lstStyle/>
        <a:p>
          <a:endParaRPr lang="en-US"/>
        </a:p>
      </dgm:t>
    </dgm:pt>
    <dgm:pt modelId="{6C680B69-AD30-405B-9C03-2D95FAEC0C9F}" type="sibTrans" cxnId="{1AD8801E-EFB2-4997-B9D6-3E07386FEFCD}">
      <dgm:prSet/>
      <dgm:spPr/>
      <dgm:t>
        <a:bodyPr/>
        <a:lstStyle/>
        <a:p>
          <a:endParaRPr lang="en-US"/>
        </a:p>
      </dgm:t>
    </dgm:pt>
    <dgm:pt modelId="{A6379BF5-1DE7-45C3-BB7E-3A968057ED44}">
      <dgm:prSet phldrT="[Text]"/>
      <dgm:spPr/>
      <dgm:t>
        <a:bodyPr/>
        <a:lstStyle/>
        <a:p>
          <a:r>
            <a:rPr lang="en-US" dirty="0"/>
            <a:t>VA - Guaranteed loans maintained the 2</a:t>
          </a:r>
          <a:r>
            <a:rPr lang="en-US" baseline="30000" dirty="0"/>
            <a:t>nd</a:t>
          </a:r>
          <a:r>
            <a:rPr lang="en-US" dirty="0"/>
            <a:t> lowest foreclosure (0.87%) and SD rates (1.96%)in the industry Conventional loans are second.	</a:t>
          </a:r>
        </a:p>
      </dgm:t>
    </dgm:pt>
    <dgm:pt modelId="{CE9E415A-CCB8-4A02-B07D-F541980BDEEE}" type="parTrans" cxnId="{CA8C5E50-C733-4318-8D42-29FA981C5708}">
      <dgm:prSet/>
      <dgm:spPr/>
      <dgm:t>
        <a:bodyPr/>
        <a:lstStyle/>
        <a:p>
          <a:endParaRPr lang="en-US"/>
        </a:p>
      </dgm:t>
    </dgm:pt>
    <dgm:pt modelId="{1E1412CD-605E-40C5-9C3C-FE7857D7F69B}" type="sibTrans" cxnId="{CA8C5E50-C733-4318-8D42-29FA981C5708}">
      <dgm:prSet/>
      <dgm:spPr/>
      <dgm:t>
        <a:bodyPr/>
        <a:lstStyle/>
        <a:p>
          <a:endParaRPr lang="en-US"/>
        </a:p>
      </dgm:t>
    </dgm:pt>
    <dgm:pt modelId="{B56D69F0-AA01-4DDC-8685-C89B65BA3406}" type="pres">
      <dgm:prSet presAssocID="{CC4783E4-E527-47B9-A702-B4957DF700AB}" presName="theList" presStyleCnt="0">
        <dgm:presLayoutVars>
          <dgm:dir/>
          <dgm:animLvl val="lvl"/>
          <dgm:resizeHandles val="exact"/>
        </dgm:presLayoutVars>
      </dgm:prSet>
      <dgm:spPr/>
    </dgm:pt>
    <dgm:pt modelId="{D6AC6807-8837-40B0-A792-63908685CC1C}" type="pres">
      <dgm:prSet presAssocID="{A64CF7FA-C342-4D01-AD90-B78DB2331FD7}" presName="compNode" presStyleCnt="0"/>
      <dgm:spPr/>
    </dgm:pt>
    <dgm:pt modelId="{025C4C6A-6B77-49AF-8F32-2EBD63D6833D}" type="pres">
      <dgm:prSet presAssocID="{A64CF7FA-C342-4D01-AD90-B78DB2331FD7}" presName="aNode" presStyleLbl="bgShp" presStyleIdx="0" presStyleCnt="3"/>
      <dgm:spPr/>
    </dgm:pt>
    <dgm:pt modelId="{0D429886-391F-4EA2-8835-01D44A8E89E8}" type="pres">
      <dgm:prSet presAssocID="{A64CF7FA-C342-4D01-AD90-B78DB2331FD7}" presName="textNode" presStyleLbl="bgShp" presStyleIdx="0" presStyleCnt="3"/>
      <dgm:spPr/>
    </dgm:pt>
    <dgm:pt modelId="{76A63122-94B3-4D78-AF90-913C88B2B4AA}" type="pres">
      <dgm:prSet presAssocID="{A64CF7FA-C342-4D01-AD90-B78DB2331FD7}" presName="compChildNode" presStyleCnt="0"/>
      <dgm:spPr/>
    </dgm:pt>
    <dgm:pt modelId="{1B7609A1-2B23-498B-B5B5-BE272610F13B}" type="pres">
      <dgm:prSet presAssocID="{A64CF7FA-C342-4D01-AD90-B78DB2331FD7}" presName="theInnerList" presStyleCnt="0"/>
      <dgm:spPr/>
    </dgm:pt>
    <dgm:pt modelId="{C3A36CA8-E3BB-466A-B0A3-7A01C08E8EE6}" type="pres">
      <dgm:prSet presAssocID="{0F193C22-AC84-4F33-99C6-36F38A83FBE7}" presName="childNode" presStyleLbl="node1" presStyleIdx="0" presStyleCnt="3">
        <dgm:presLayoutVars>
          <dgm:bulletEnabled val="1"/>
        </dgm:presLayoutVars>
      </dgm:prSet>
      <dgm:spPr/>
    </dgm:pt>
    <dgm:pt modelId="{CAB81BBC-B16E-4AEC-A088-9E259B8DC30E}" type="pres">
      <dgm:prSet presAssocID="{A64CF7FA-C342-4D01-AD90-B78DB2331FD7}" presName="aSpace" presStyleCnt="0"/>
      <dgm:spPr/>
    </dgm:pt>
    <dgm:pt modelId="{FBB2F4A5-39A7-4121-8706-52A24C25D715}" type="pres">
      <dgm:prSet presAssocID="{F9230081-5CF7-4341-85B4-A8B7FC67D589}" presName="compNode" presStyleCnt="0"/>
      <dgm:spPr/>
    </dgm:pt>
    <dgm:pt modelId="{E8C4D44B-F10F-4354-83AE-52976331134C}" type="pres">
      <dgm:prSet presAssocID="{F9230081-5CF7-4341-85B4-A8B7FC67D589}" presName="aNode" presStyleLbl="bgShp" presStyleIdx="1" presStyleCnt="3"/>
      <dgm:spPr/>
    </dgm:pt>
    <dgm:pt modelId="{12079082-81BD-47D2-9A9F-1CDA73F62CDE}" type="pres">
      <dgm:prSet presAssocID="{F9230081-5CF7-4341-85B4-A8B7FC67D589}" presName="textNode" presStyleLbl="bgShp" presStyleIdx="1" presStyleCnt="3"/>
      <dgm:spPr/>
    </dgm:pt>
    <dgm:pt modelId="{0AD0166F-83A9-40DE-95B7-C672B201450A}" type="pres">
      <dgm:prSet presAssocID="{F9230081-5CF7-4341-85B4-A8B7FC67D589}" presName="compChildNode" presStyleCnt="0"/>
      <dgm:spPr/>
    </dgm:pt>
    <dgm:pt modelId="{DB3DA865-2091-4B9F-B55B-04B6CFC2428F}" type="pres">
      <dgm:prSet presAssocID="{F9230081-5CF7-4341-85B4-A8B7FC67D589}" presName="theInnerList" presStyleCnt="0"/>
      <dgm:spPr/>
    </dgm:pt>
    <dgm:pt modelId="{E1E195FD-C8D0-46C3-AF58-CD73FB37F7D9}" type="pres">
      <dgm:prSet presAssocID="{190B73F5-5CA3-4ABA-B986-A0AEAE72BD06}" presName="childNode" presStyleLbl="node1" presStyleIdx="1" presStyleCnt="3">
        <dgm:presLayoutVars>
          <dgm:bulletEnabled val="1"/>
        </dgm:presLayoutVars>
      </dgm:prSet>
      <dgm:spPr/>
    </dgm:pt>
    <dgm:pt modelId="{23E9DA3B-FF34-4047-8F96-E20B8DDD972A}" type="pres">
      <dgm:prSet presAssocID="{F9230081-5CF7-4341-85B4-A8B7FC67D589}" presName="aSpace" presStyleCnt="0"/>
      <dgm:spPr/>
    </dgm:pt>
    <dgm:pt modelId="{4F6ED16A-CB29-44B5-800F-E41CEFF3B551}" type="pres">
      <dgm:prSet presAssocID="{51D2E571-E10E-422E-BAF8-1468FD7703E5}" presName="compNode" presStyleCnt="0"/>
      <dgm:spPr/>
    </dgm:pt>
    <dgm:pt modelId="{F0B97946-F307-43E5-A514-35D2FC84AA70}" type="pres">
      <dgm:prSet presAssocID="{51D2E571-E10E-422E-BAF8-1468FD7703E5}" presName="aNode" presStyleLbl="bgShp" presStyleIdx="2" presStyleCnt="3"/>
      <dgm:spPr/>
    </dgm:pt>
    <dgm:pt modelId="{679E0CB3-63A9-4038-9D3F-5F7E12693630}" type="pres">
      <dgm:prSet presAssocID="{51D2E571-E10E-422E-BAF8-1468FD7703E5}" presName="textNode" presStyleLbl="bgShp" presStyleIdx="2" presStyleCnt="3"/>
      <dgm:spPr/>
    </dgm:pt>
    <dgm:pt modelId="{AE202ED3-23BF-4F34-B5F3-12BDA74C4F5E}" type="pres">
      <dgm:prSet presAssocID="{51D2E571-E10E-422E-BAF8-1468FD7703E5}" presName="compChildNode" presStyleCnt="0"/>
      <dgm:spPr/>
    </dgm:pt>
    <dgm:pt modelId="{8982060F-1A49-4A55-9CE8-640A13D6005D}" type="pres">
      <dgm:prSet presAssocID="{51D2E571-E10E-422E-BAF8-1468FD7703E5}" presName="theInnerList" presStyleCnt="0"/>
      <dgm:spPr/>
    </dgm:pt>
    <dgm:pt modelId="{0D26D38E-0EB9-4A64-A23A-1C07AAAD6B8C}" type="pres">
      <dgm:prSet presAssocID="{A6379BF5-1DE7-45C3-BB7E-3A968057ED44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2DF9F71D-A144-47EA-AB04-80672AAC9275}" srcId="{F9230081-5CF7-4341-85B4-A8B7FC67D589}" destId="{190B73F5-5CA3-4ABA-B986-A0AEAE72BD06}" srcOrd="0" destOrd="0" parTransId="{6E34DC46-F27D-48B4-AEB8-194BC9DB31D3}" sibTransId="{00110C4C-AB3C-42A6-87E3-AFABCF577F75}"/>
    <dgm:cxn modelId="{1AD8801E-EFB2-4997-B9D6-3E07386FEFCD}" srcId="{CC4783E4-E527-47B9-A702-B4957DF700AB}" destId="{51D2E571-E10E-422E-BAF8-1468FD7703E5}" srcOrd="2" destOrd="0" parTransId="{417E9EB8-97C5-42C4-A1A8-08631F854747}" sibTransId="{6C680B69-AD30-405B-9C03-2D95FAEC0C9F}"/>
    <dgm:cxn modelId="{375B3C2C-433C-4D1C-A76C-AE9002394A9C}" srcId="{CC4783E4-E527-47B9-A702-B4957DF700AB}" destId="{F9230081-5CF7-4341-85B4-A8B7FC67D589}" srcOrd="1" destOrd="0" parTransId="{974BDD8C-FDC9-43B7-A02B-B3E94D4D4F89}" sibTransId="{C41037B8-576A-478B-962D-513E17EC4627}"/>
    <dgm:cxn modelId="{94CAB82C-5409-46EB-8EAC-CC1FB59BEC95}" srcId="{CC4783E4-E527-47B9-A702-B4957DF700AB}" destId="{A64CF7FA-C342-4D01-AD90-B78DB2331FD7}" srcOrd="0" destOrd="0" parTransId="{6E0C449A-536A-4BE0-955D-76D1A8D52589}" sibTransId="{736C0F2E-9B2E-4EA8-BB35-14553DB700AD}"/>
    <dgm:cxn modelId="{D491244F-E520-402C-A317-0958B5AFDAA8}" type="presOf" srcId="{51D2E571-E10E-422E-BAF8-1468FD7703E5}" destId="{F0B97946-F307-43E5-A514-35D2FC84AA70}" srcOrd="0" destOrd="0" presId="urn:microsoft.com/office/officeart/2005/8/layout/lProcess2"/>
    <dgm:cxn modelId="{CA8C5E50-C733-4318-8D42-29FA981C5708}" srcId="{51D2E571-E10E-422E-BAF8-1468FD7703E5}" destId="{A6379BF5-1DE7-45C3-BB7E-3A968057ED44}" srcOrd="0" destOrd="0" parTransId="{CE9E415A-CCB8-4A02-B07D-F541980BDEEE}" sibTransId="{1E1412CD-605E-40C5-9C3C-FE7857D7F69B}"/>
    <dgm:cxn modelId="{8989A386-C218-4642-AF71-05C18710FDE8}" type="presOf" srcId="{F9230081-5CF7-4341-85B4-A8B7FC67D589}" destId="{12079082-81BD-47D2-9A9F-1CDA73F62CDE}" srcOrd="1" destOrd="0" presId="urn:microsoft.com/office/officeart/2005/8/layout/lProcess2"/>
    <dgm:cxn modelId="{C70A5594-1B9B-4C6D-A5BC-7655F50B4CA6}" type="presOf" srcId="{190B73F5-5CA3-4ABA-B986-A0AEAE72BD06}" destId="{E1E195FD-C8D0-46C3-AF58-CD73FB37F7D9}" srcOrd="0" destOrd="0" presId="urn:microsoft.com/office/officeart/2005/8/layout/lProcess2"/>
    <dgm:cxn modelId="{D16A84A6-1723-4936-BF3C-E57633EEF914}" type="presOf" srcId="{0F193C22-AC84-4F33-99C6-36F38A83FBE7}" destId="{C3A36CA8-E3BB-466A-B0A3-7A01C08E8EE6}" srcOrd="0" destOrd="0" presId="urn:microsoft.com/office/officeart/2005/8/layout/lProcess2"/>
    <dgm:cxn modelId="{EAA044A7-6DAB-4F25-A859-7AA64685B8CE}" type="presOf" srcId="{F9230081-5CF7-4341-85B4-A8B7FC67D589}" destId="{E8C4D44B-F10F-4354-83AE-52976331134C}" srcOrd="0" destOrd="0" presId="urn:microsoft.com/office/officeart/2005/8/layout/lProcess2"/>
    <dgm:cxn modelId="{26952FB2-F93C-42E7-BA74-9778146604BB}" type="presOf" srcId="{CC4783E4-E527-47B9-A702-B4957DF700AB}" destId="{B56D69F0-AA01-4DDC-8685-C89B65BA3406}" srcOrd="0" destOrd="0" presId="urn:microsoft.com/office/officeart/2005/8/layout/lProcess2"/>
    <dgm:cxn modelId="{0E80D3C6-9E9A-42B7-B0DA-308B714633DE}" type="presOf" srcId="{A6379BF5-1DE7-45C3-BB7E-3A968057ED44}" destId="{0D26D38E-0EB9-4A64-A23A-1C07AAAD6B8C}" srcOrd="0" destOrd="0" presId="urn:microsoft.com/office/officeart/2005/8/layout/lProcess2"/>
    <dgm:cxn modelId="{B38073CB-6740-4015-843A-ED8BADFB773A}" type="presOf" srcId="{A64CF7FA-C342-4D01-AD90-B78DB2331FD7}" destId="{0D429886-391F-4EA2-8835-01D44A8E89E8}" srcOrd="1" destOrd="0" presId="urn:microsoft.com/office/officeart/2005/8/layout/lProcess2"/>
    <dgm:cxn modelId="{72D9B9E3-6B60-48A4-AEC6-D21099DA0AD1}" srcId="{A64CF7FA-C342-4D01-AD90-B78DB2331FD7}" destId="{0F193C22-AC84-4F33-99C6-36F38A83FBE7}" srcOrd="0" destOrd="0" parTransId="{14ADCFAF-7163-44B7-85E3-59FAB4EACDDF}" sibTransId="{E2B463BA-240A-44AE-9D46-1BEBEE70072D}"/>
    <dgm:cxn modelId="{C09B54E7-4E4C-4CAD-BA6A-AB94C8919723}" type="presOf" srcId="{A64CF7FA-C342-4D01-AD90-B78DB2331FD7}" destId="{025C4C6A-6B77-49AF-8F32-2EBD63D6833D}" srcOrd="0" destOrd="0" presId="urn:microsoft.com/office/officeart/2005/8/layout/lProcess2"/>
    <dgm:cxn modelId="{2E0F36FA-CE9B-4F56-A9FD-1495FFB78EBB}" type="presOf" srcId="{51D2E571-E10E-422E-BAF8-1468FD7703E5}" destId="{679E0CB3-63A9-4038-9D3F-5F7E12693630}" srcOrd="1" destOrd="0" presId="urn:microsoft.com/office/officeart/2005/8/layout/lProcess2"/>
    <dgm:cxn modelId="{FA129C23-CFAB-40D8-94F5-54CB32A7614E}" type="presParOf" srcId="{B56D69F0-AA01-4DDC-8685-C89B65BA3406}" destId="{D6AC6807-8837-40B0-A792-63908685CC1C}" srcOrd="0" destOrd="0" presId="urn:microsoft.com/office/officeart/2005/8/layout/lProcess2"/>
    <dgm:cxn modelId="{AC0A8DFB-3850-490A-A470-4DCEB93A9322}" type="presParOf" srcId="{D6AC6807-8837-40B0-A792-63908685CC1C}" destId="{025C4C6A-6B77-49AF-8F32-2EBD63D6833D}" srcOrd="0" destOrd="0" presId="urn:microsoft.com/office/officeart/2005/8/layout/lProcess2"/>
    <dgm:cxn modelId="{6DF91841-630B-4FE4-B7B2-AE10464AF0C5}" type="presParOf" srcId="{D6AC6807-8837-40B0-A792-63908685CC1C}" destId="{0D429886-391F-4EA2-8835-01D44A8E89E8}" srcOrd="1" destOrd="0" presId="urn:microsoft.com/office/officeart/2005/8/layout/lProcess2"/>
    <dgm:cxn modelId="{AB4EA71E-41A6-45E8-B230-AF75AD9B53F0}" type="presParOf" srcId="{D6AC6807-8837-40B0-A792-63908685CC1C}" destId="{76A63122-94B3-4D78-AF90-913C88B2B4AA}" srcOrd="2" destOrd="0" presId="urn:microsoft.com/office/officeart/2005/8/layout/lProcess2"/>
    <dgm:cxn modelId="{8F489878-0B57-46F3-B759-8552E5AEE8A3}" type="presParOf" srcId="{76A63122-94B3-4D78-AF90-913C88B2B4AA}" destId="{1B7609A1-2B23-498B-B5B5-BE272610F13B}" srcOrd="0" destOrd="0" presId="urn:microsoft.com/office/officeart/2005/8/layout/lProcess2"/>
    <dgm:cxn modelId="{3F764C67-9968-4F6D-B5F2-9EB78BF6E034}" type="presParOf" srcId="{1B7609A1-2B23-498B-B5B5-BE272610F13B}" destId="{C3A36CA8-E3BB-466A-B0A3-7A01C08E8EE6}" srcOrd="0" destOrd="0" presId="urn:microsoft.com/office/officeart/2005/8/layout/lProcess2"/>
    <dgm:cxn modelId="{E793B7B2-D8B9-426F-B6D7-F9B031A50ADB}" type="presParOf" srcId="{B56D69F0-AA01-4DDC-8685-C89B65BA3406}" destId="{CAB81BBC-B16E-4AEC-A088-9E259B8DC30E}" srcOrd="1" destOrd="0" presId="urn:microsoft.com/office/officeart/2005/8/layout/lProcess2"/>
    <dgm:cxn modelId="{DB36F7A4-FE89-45BA-877F-892C7A743431}" type="presParOf" srcId="{B56D69F0-AA01-4DDC-8685-C89B65BA3406}" destId="{FBB2F4A5-39A7-4121-8706-52A24C25D715}" srcOrd="2" destOrd="0" presId="urn:microsoft.com/office/officeart/2005/8/layout/lProcess2"/>
    <dgm:cxn modelId="{95CF060B-F9EB-4D8D-83B1-5A12F1B10644}" type="presParOf" srcId="{FBB2F4A5-39A7-4121-8706-52A24C25D715}" destId="{E8C4D44B-F10F-4354-83AE-52976331134C}" srcOrd="0" destOrd="0" presId="urn:microsoft.com/office/officeart/2005/8/layout/lProcess2"/>
    <dgm:cxn modelId="{9A362019-CBA4-4BC0-9ED4-FE00A0ADA018}" type="presParOf" srcId="{FBB2F4A5-39A7-4121-8706-52A24C25D715}" destId="{12079082-81BD-47D2-9A9F-1CDA73F62CDE}" srcOrd="1" destOrd="0" presId="urn:microsoft.com/office/officeart/2005/8/layout/lProcess2"/>
    <dgm:cxn modelId="{E35D1272-6B32-4094-B16E-2148CDEBD345}" type="presParOf" srcId="{FBB2F4A5-39A7-4121-8706-52A24C25D715}" destId="{0AD0166F-83A9-40DE-95B7-C672B201450A}" srcOrd="2" destOrd="0" presId="urn:microsoft.com/office/officeart/2005/8/layout/lProcess2"/>
    <dgm:cxn modelId="{4AA5AC80-1AEB-42E1-92B7-FC4D021EDB96}" type="presParOf" srcId="{0AD0166F-83A9-40DE-95B7-C672B201450A}" destId="{DB3DA865-2091-4B9F-B55B-04B6CFC2428F}" srcOrd="0" destOrd="0" presId="urn:microsoft.com/office/officeart/2005/8/layout/lProcess2"/>
    <dgm:cxn modelId="{ACA65CE5-AC8D-45DF-B2AD-9534294858EE}" type="presParOf" srcId="{DB3DA865-2091-4B9F-B55B-04B6CFC2428F}" destId="{E1E195FD-C8D0-46C3-AF58-CD73FB37F7D9}" srcOrd="0" destOrd="0" presId="urn:microsoft.com/office/officeart/2005/8/layout/lProcess2"/>
    <dgm:cxn modelId="{D446727A-A64C-4AB8-9A1B-7B2B51002D1F}" type="presParOf" srcId="{B56D69F0-AA01-4DDC-8685-C89B65BA3406}" destId="{23E9DA3B-FF34-4047-8F96-E20B8DDD972A}" srcOrd="3" destOrd="0" presId="urn:microsoft.com/office/officeart/2005/8/layout/lProcess2"/>
    <dgm:cxn modelId="{D041771B-9FD8-4CB5-B227-A5E897D1AA32}" type="presParOf" srcId="{B56D69F0-AA01-4DDC-8685-C89B65BA3406}" destId="{4F6ED16A-CB29-44B5-800F-E41CEFF3B551}" srcOrd="4" destOrd="0" presId="urn:microsoft.com/office/officeart/2005/8/layout/lProcess2"/>
    <dgm:cxn modelId="{67EC603A-E41A-4AA8-AEA1-054F3889F5F1}" type="presParOf" srcId="{4F6ED16A-CB29-44B5-800F-E41CEFF3B551}" destId="{F0B97946-F307-43E5-A514-35D2FC84AA70}" srcOrd="0" destOrd="0" presId="urn:microsoft.com/office/officeart/2005/8/layout/lProcess2"/>
    <dgm:cxn modelId="{1EEC6447-FB00-4C2E-BDFB-4212428F3101}" type="presParOf" srcId="{4F6ED16A-CB29-44B5-800F-E41CEFF3B551}" destId="{679E0CB3-63A9-4038-9D3F-5F7E12693630}" srcOrd="1" destOrd="0" presId="urn:microsoft.com/office/officeart/2005/8/layout/lProcess2"/>
    <dgm:cxn modelId="{8B46C341-5026-4490-B90A-EE16FEBB4491}" type="presParOf" srcId="{4F6ED16A-CB29-44B5-800F-E41CEFF3B551}" destId="{AE202ED3-23BF-4F34-B5F3-12BDA74C4F5E}" srcOrd="2" destOrd="0" presId="urn:microsoft.com/office/officeart/2005/8/layout/lProcess2"/>
    <dgm:cxn modelId="{F8DD24C6-6A29-4B66-8E3B-9A7FAEC926AF}" type="presParOf" srcId="{AE202ED3-23BF-4F34-B5F3-12BDA74C4F5E}" destId="{8982060F-1A49-4A55-9CE8-640A13D6005D}" srcOrd="0" destOrd="0" presId="urn:microsoft.com/office/officeart/2005/8/layout/lProcess2"/>
    <dgm:cxn modelId="{8DD956A7-5F21-47AC-94F4-0BA2F96BE712}" type="presParOf" srcId="{8982060F-1A49-4A55-9CE8-640A13D6005D}" destId="{0D26D38E-0EB9-4A64-A23A-1C07AAAD6B8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4AE54BF-7FB5-463F-A584-5814328F278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2C103C-A082-4C47-A352-8904810E140C}">
      <dgm:prSet phldrT="[Text]"/>
      <dgm:spPr/>
      <dgm:t>
        <a:bodyPr/>
        <a:lstStyle/>
        <a:p>
          <a:r>
            <a:rPr lang="en-US" dirty="0"/>
            <a:t>UCD and ULAD Integration</a:t>
          </a:r>
        </a:p>
      </dgm:t>
    </dgm:pt>
    <dgm:pt modelId="{E5F86C3A-7820-4E3B-B26D-4D818A09742D}" type="parTrans" cxnId="{2EB07EE2-B622-4197-8BD6-2393FF35C5AE}">
      <dgm:prSet/>
      <dgm:spPr/>
      <dgm:t>
        <a:bodyPr/>
        <a:lstStyle/>
        <a:p>
          <a:endParaRPr lang="en-US"/>
        </a:p>
      </dgm:t>
    </dgm:pt>
    <dgm:pt modelId="{807A86AA-D00D-43E8-84AF-D37B88EAD8A1}" type="sibTrans" cxnId="{2EB07EE2-B622-4197-8BD6-2393FF35C5AE}">
      <dgm:prSet/>
      <dgm:spPr/>
      <dgm:t>
        <a:bodyPr/>
        <a:lstStyle/>
        <a:p>
          <a:endParaRPr lang="en-US"/>
        </a:p>
      </dgm:t>
    </dgm:pt>
    <dgm:pt modelId="{EE23562F-C069-4076-BA55-CCD2B5011F4D}">
      <dgm:prSet phldrT="[Text]"/>
      <dgm:spPr/>
      <dgm:t>
        <a:bodyPr/>
        <a:lstStyle/>
        <a:p>
          <a:r>
            <a:rPr lang="en-US" b="0" i="0" dirty="0"/>
            <a:t>Lender Audit Revamp in conjunction with Lender Scorecards</a:t>
          </a:r>
          <a:endParaRPr lang="en-US" dirty="0"/>
        </a:p>
      </dgm:t>
    </dgm:pt>
    <dgm:pt modelId="{14D21A49-BB60-4642-8FE0-3FDE6A813E18}" type="parTrans" cxnId="{881782F9-7E6F-43E9-AFCF-4D2434E2AFD1}">
      <dgm:prSet/>
      <dgm:spPr/>
      <dgm:t>
        <a:bodyPr/>
        <a:lstStyle/>
        <a:p>
          <a:endParaRPr lang="en-US"/>
        </a:p>
      </dgm:t>
    </dgm:pt>
    <dgm:pt modelId="{5B0162C0-0987-43A2-8400-BA9D0877F894}" type="sibTrans" cxnId="{881782F9-7E6F-43E9-AFCF-4D2434E2AFD1}">
      <dgm:prSet/>
      <dgm:spPr/>
      <dgm:t>
        <a:bodyPr/>
        <a:lstStyle/>
        <a:p>
          <a:endParaRPr lang="en-US"/>
        </a:p>
      </dgm:t>
    </dgm:pt>
    <dgm:pt modelId="{E70B75B4-C929-40EB-9DD0-55FB835D34A2}">
      <dgm:prSet phldrT="[Text]"/>
      <dgm:spPr/>
      <dgm:t>
        <a:bodyPr/>
        <a:lstStyle/>
        <a:p>
          <a:r>
            <a:rPr lang="en-US" b="0" i="0" dirty="0"/>
            <a:t>Lender’s Handbook Updates to Continue</a:t>
          </a:r>
          <a:endParaRPr lang="en-US" dirty="0"/>
        </a:p>
      </dgm:t>
    </dgm:pt>
    <dgm:pt modelId="{D64D8906-0D99-4A82-BF2D-FDB948735763}" type="parTrans" cxnId="{C899ABC8-B156-4DE5-9A1E-FE6C626591F7}">
      <dgm:prSet/>
      <dgm:spPr/>
      <dgm:t>
        <a:bodyPr/>
        <a:lstStyle/>
        <a:p>
          <a:endParaRPr lang="en-US"/>
        </a:p>
      </dgm:t>
    </dgm:pt>
    <dgm:pt modelId="{55EEE54E-7A08-4BCC-8BBB-F1F6BF02B37F}" type="sibTrans" cxnId="{C899ABC8-B156-4DE5-9A1E-FE6C626591F7}">
      <dgm:prSet/>
      <dgm:spPr/>
      <dgm:t>
        <a:bodyPr/>
        <a:lstStyle/>
        <a:p>
          <a:endParaRPr lang="en-US"/>
        </a:p>
      </dgm:t>
    </dgm:pt>
    <dgm:pt modelId="{C209CC58-3A3E-44A8-94D5-35330902976E}">
      <dgm:prSet phldrT="[Text]"/>
      <dgm:spPr/>
      <dgm:t>
        <a:bodyPr/>
        <a:lstStyle/>
        <a:p>
          <a:r>
            <a:rPr lang="en-US" b="0" i="0" dirty="0">
              <a:solidFill>
                <a:schemeClr val="bg1"/>
              </a:solidFill>
            </a:rPr>
            <a:t>Appraisal Management System Enhancements (AMS - Redesign)</a:t>
          </a:r>
          <a:endParaRPr lang="en-US" dirty="0">
            <a:solidFill>
              <a:schemeClr val="bg1"/>
            </a:solidFill>
          </a:endParaRPr>
        </a:p>
      </dgm:t>
    </dgm:pt>
    <dgm:pt modelId="{C24E4DC9-C1FA-4F1E-BC78-0F45A5CD8937}" type="parTrans" cxnId="{C763DC1D-717A-48D5-8FEA-3249457AE39F}">
      <dgm:prSet/>
      <dgm:spPr/>
      <dgm:t>
        <a:bodyPr/>
        <a:lstStyle/>
        <a:p>
          <a:endParaRPr lang="en-US"/>
        </a:p>
      </dgm:t>
    </dgm:pt>
    <dgm:pt modelId="{F302DDCE-4241-47D2-8537-5A603F9D5D30}" type="sibTrans" cxnId="{C763DC1D-717A-48D5-8FEA-3249457AE39F}">
      <dgm:prSet/>
      <dgm:spPr/>
      <dgm:t>
        <a:bodyPr/>
        <a:lstStyle/>
        <a:p>
          <a:endParaRPr lang="en-US"/>
        </a:p>
      </dgm:t>
    </dgm:pt>
    <dgm:pt modelId="{A475C8C0-CA8B-4669-9D08-CE1D721C9DEA}">
      <dgm:prSet phldrT="[Text]"/>
      <dgm:spPr/>
      <dgm:t>
        <a:bodyPr/>
        <a:lstStyle/>
        <a:p>
          <a:r>
            <a:rPr lang="en-US" dirty="0"/>
            <a:t>New Servicing Platform Go Live</a:t>
          </a:r>
        </a:p>
      </dgm:t>
    </dgm:pt>
    <dgm:pt modelId="{C7A10994-1160-4C1F-8F13-63793973C9B3}" type="parTrans" cxnId="{CADEC338-3703-40A0-9A24-B33851574590}">
      <dgm:prSet/>
      <dgm:spPr/>
      <dgm:t>
        <a:bodyPr/>
        <a:lstStyle/>
        <a:p>
          <a:endParaRPr lang="en-US"/>
        </a:p>
      </dgm:t>
    </dgm:pt>
    <dgm:pt modelId="{B4D074BC-7E7D-4021-8837-ED0B1FB82FAD}" type="sibTrans" cxnId="{CADEC338-3703-40A0-9A24-B33851574590}">
      <dgm:prSet/>
      <dgm:spPr/>
      <dgm:t>
        <a:bodyPr/>
        <a:lstStyle/>
        <a:p>
          <a:endParaRPr lang="en-US"/>
        </a:p>
      </dgm:t>
    </dgm:pt>
    <dgm:pt modelId="{9D3ACC87-58A1-4C17-A0CC-B8CE9EF24F57}">
      <dgm:prSet/>
      <dgm:spPr/>
      <dgm:t>
        <a:bodyPr/>
        <a:lstStyle/>
        <a:p>
          <a:r>
            <a:rPr lang="en-US" dirty="0"/>
            <a:t>Order COE before Appraisal</a:t>
          </a:r>
        </a:p>
      </dgm:t>
    </dgm:pt>
    <dgm:pt modelId="{FF6615F5-6136-405B-A1A1-856C69EC017A}" type="parTrans" cxnId="{E5E78A32-9202-47D4-94D7-B7551FF38F07}">
      <dgm:prSet/>
      <dgm:spPr/>
      <dgm:t>
        <a:bodyPr/>
        <a:lstStyle/>
        <a:p>
          <a:endParaRPr lang="en-US"/>
        </a:p>
      </dgm:t>
    </dgm:pt>
    <dgm:pt modelId="{30A3A63C-78B7-4102-BE04-081764508126}" type="sibTrans" cxnId="{E5E78A32-9202-47D4-94D7-B7551FF38F07}">
      <dgm:prSet/>
      <dgm:spPr/>
      <dgm:t>
        <a:bodyPr/>
        <a:lstStyle/>
        <a:p>
          <a:endParaRPr lang="en-US"/>
        </a:p>
      </dgm:t>
    </dgm:pt>
    <dgm:pt modelId="{5DC37797-AE8E-4596-B4BA-6080AC6E1461}">
      <dgm:prSet/>
      <dgm:spPr/>
      <dgm:t>
        <a:bodyPr/>
        <a:lstStyle/>
        <a:p>
          <a:r>
            <a:rPr lang="en-US" dirty="0"/>
            <a:t>IRRRL Proposed Rule</a:t>
          </a:r>
        </a:p>
        <a:p>
          <a:r>
            <a:rPr lang="en-US" dirty="0"/>
            <a:t>Cash-Out Final Rule</a:t>
          </a:r>
        </a:p>
        <a:p>
          <a:r>
            <a:rPr lang="en-US" dirty="0"/>
            <a:t>Enhanced Oversight and Analysis</a:t>
          </a:r>
        </a:p>
      </dgm:t>
    </dgm:pt>
    <dgm:pt modelId="{C2A6A536-683A-4E6A-8CE3-90B6BEF22678}" type="parTrans" cxnId="{029B8A4F-41D0-42B6-85C9-2D94DAAABFC1}">
      <dgm:prSet/>
      <dgm:spPr/>
      <dgm:t>
        <a:bodyPr/>
        <a:lstStyle/>
        <a:p>
          <a:endParaRPr lang="en-US"/>
        </a:p>
      </dgm:t>
    </dgm:pt>
    <dgm:pt modelId="{AB93BA14-C409-4ED2-983E-951CE8B5DA03}" type="sibTrans" cxnId="{029B8A4F-41D0-42B6-85C9-2D94DAAABFC1}">
      <dgm:prSet/>
      <dgm:spPr/>
      <dgm:t>
        <a:bodyPr/>
        <a:lstStyle/>
        <a:p>
          <a:endParaRPr lang="en-US"/>
        </a:p>
      </dgm:t>
    </dgm:pt>
    <dgm:pt modelId="{64E5C780-D083-479C-82E1-16C0E7346972}" type="pres">
      <dgm:prSet presAssocID="{54AE54BF-7FB5-463F-A584-5814328F2782}" presName="diagram" presStyleCnt="0">
        <dgm:presLayoutVars>
          <dgm:dir/>
          <dgm:resizeHandles val="exact"/>
        </dgm:presLayoutVars>
      </dgm:prSet>
      <dgm:spPr/>
    </dgm:pt>
    <dgm:pt modelId="{FDF43323-BB83-40EB-9E8A-A930867DD694}" type="pres">
      <dgm:prSet presAssocID="{0C2C103C-A082-4C47-A352-8904810E140C}" presName="node" presStyleLbl="node1" presStyleIdx="0" presStyleCnt="7">
        <dgm:presLayoutVars>
          <dgm:bulletEnabled val="1"/>
        </dgm:presLayoutVars>
      </dgm:prSet>
      <dgm:spPr/>
    </dgm:pt>
    <dgm:pt modelId="{60DC0523-63FA-4483-A118-E7AEAB0EEFAD}" type="pres">
      <dgm:prSet presAssocID="{807A86AA-D00D-43E8-84AF-D37B88EAD8A1}" presName="sibTrans" presStyleCnt="0"/>
      <dgm:spPr/>
    </dgm:pt>
    <dgm:pt modelId="{FAF0532D-AA46-4FE0-BC10-0026D195A63E}" type="pres">
      <dgm:prSet presAssocID="{EE23562F-C069-4076-BA55-CCD2B5011F4D}" presName="node" presStyleLbl="node1" presStyleIdx="1" presStyleCnt="7">
        <dgm:presLayoutVars>
          <dgm:bulletEnabled val="1"/>
        </dgm:presLayoutVars>
      </dgm:prSet>
      <dgm:spPr/>
    </dgm:pt>
    <dgm:pt modelId="{110ED91E-CB7C-4206-84BB-12C9BB533F78}" type="pres">
      <dgm:prSet presAssocID="{5B0162C0-0987-43A2-8400-BA9D0877F894}" presName="sibTrans" presStyleCnt="0"/>
      <dgm:spPr/>
    </dgm:pt>
    <dgm:pt modelId="{A38AE628-E386-4C25-82C8-7DC1FE7D21DC}" type="pres">
      <dgm:prSet presAssocID="{E70B75B4-C929-40EB-9DD0-55FB835D34A2}" presName="node" presStyleLbl="node1" presStyleIdx="2" presStyleCnt="7">
        <dgm:presLayoutVars>
          <dgm:bulletEnabled val="1"/>
        </dgm:presLayoutVars>
      </dgm:prSet>
      <dgm:spPr/>
    </dgm:pt>
    <dgm:pt modelId="{9530EEF0-36BC-4B54-AF8F-09CCD38753C4}" type="pres">
      <dgm:prSet presAssocID="{55EEE54E-7A08-4BCC-8BBB-F1F6BF02B37F}" presName="sibTrans" presStyleCnt="0"/>
      <dgm:spPr/>
    </dgm:pt>
    <dgm:pt modelId="{3AAE6D6A-8002-415F-8FE2-5F4E9B4BBC91}" type="pres">
      <dgm:prSet presAssocID="{C209CC58-3A3E-44A8-94D5-35330902976E}" presName="node" presStyleLbl="node1" presStyleIdx="3" presStyleCnt="7">
        <dgm:presLayoutVars>
          <dgm:bulletEnabled val="1"/>
        </dgm:presLayoutVars>
      </dgm:prSet>
      <dgm:spPr/>
    </dgm:pt>
    <dgm:pt modelId="{CE3E76E4-741A-4691-8EE8-4F84382E591E}" type="pres">
      <dgm:prSet presAssocID="{F302DDCE-4241-47D2-8537-5A603F9D5D30}" presName="sibTrans" presStyleCnt="0"/>
      <dgm:spPr/>
    </dgm:pt>
    <dgm:pt modelId="{353EC59F-4CF8-4522-A676-D3D848FCAD09}" type="pres">
      <dgm:prSet presAssocID="{A475C8C0-CA8B-4669-9D08-CE1D721C9DEA}" presName="node" presStyleLbl="node1" presStyleIdx="4" presStyleCnt="7">
        <dgm:presLayoutVars>
          <dgm:bulletEnabled val="1"/>
        </dgm:presLayoutVars>
      </dgm:prSet>
      <dgm:spPr/>
    </dgm:pt>
    <dgm:pt modelId="{C9D6B494-5F2D-4021-BAB4-F0B953CD3644}" type="pres">
      <dgm:prSet presAssocID="{B4D074BC-7E7D-4021-8837-ED0B1FB82FAD}" presName="sibTrans" presStyleCnt="0"/>
      <dgm:spPr/>
    </dgm:pt>
    <dgm:pt modelId="{B4CCADA3-8E1F-4A6C-A692-5334C15ECBE3}" type="pres">
      <dgm:prSet presAssocID="{5DC37797-AE8E-4596-B4BA-6080AC6E1461}" presName="node" presStyleLbl="node1" presStyleIdx="5" presStyleCnt="7" custLinFactX="-10007" custLinFactY="15666" custLinFactNeighborX="-100000" custLinFactNeighborY="100000">
        <dgm:presLayoutVars>
          <dgm:bulletEnabled val="1"/>
        </dgm:presLayoutVars>
      </dgm:prSet>
      <dgm:spPr/>
    </dgm:pt>
    <dgm:pt modelId="{14FE5989-6ED0-4011-A0F4-250387A50567}" type="pres">
      <dgm:prSet presAssocID="{AB93BA14-C409-4ED2-983E-951CE8B5DA03}" presName="sibTrans" presStyleCnt="0"/>
      <dgm:spPr/>
    </dgm:pt>
    <dgm:pt modelId="{7AED87EF-EED2-459E-BCD3-F3F198BF3B4B}" type="pres">
      <dgm:prSet presAssocID="{9D3ACC87-58A1-4C17-A0CC-B8CE9EF24F57}" presName="node" presStyleLbl="node1" presStyleIdx="6" presStyleCnt="7" custLinFactX="12130" custLinFactY="-17179" custLinFactNeighborX="100000" custLinFactNeighborY="-100000">
        <dgm:presLayoutVars>
          <dgm:bulletEnabled val="1"/>
        </dgm:presLayoutVars>
      </dgm:prSet>
      <dgm:spPr/>
    </dgm:pt>
  </dgm:ptLst>
  <dgm:cxnLst>
    <dgm:cxn modelId="{C763DC1D-717A-48D5-8FEA-3249457AE39F}" srcId="{54AE54BF-7FB5-463F-A584-5814328F2782}" destId="{C209CC58-3A3E-44A8-94D5-35330902976E}" srcOrd="3" destOrd="0" parTransId="{C24E4DC9-C1FA-4F1E-BC78-0F45A5CD8937}" sibTransId="{F302DDCE-4241-47D2-8537-5A603F9D5D30}"/>
    <dgm:cxn modelId="{12A89926-A4C1-4DF3-9CF2-BC1960B68C4E}" type="presOf" srcId="{54AE54BF-7FB5-463F-A584-5814328F2782}" destId="{64E5C780-D083-479C-82E1-16C0E7346972}" srcOrd="0" destOrd="0" presId="urn:microsoft.com/office/officeart/2005/8/layout/default"/>
    <dgm:cxn modelId="{E5E78A32-9202-47D4-94D7-B7551FF38F07}" srcId="{54AE54BF-7FB5-463F-A584-5814328F2782}" destId="{9D3ACC87-58A1-4C17-A0CC-B8CE9EF24F57}" srcOrd="6" destOrd="0" parTransId="{FF6615F5-6136-405B-A1A1-856C69EC017A}" sibTransId="{30A3A63C-78B7-4102-BE04-081764508126}"/>
    <dgm:cxn modelId="{CADEC338-3703-40A0-9A24-B33851574590}" srcId="{54AE54BF-7FB5-463F-A584-5814328F2782}" destId="{A475C8C0-CA8B-4669-9D08-CE1D721C9DEA}" srcOrd="4" destOrd="0" parTransId="{C7A10994-1160-4C1F-8F13-63793973C9B3}" sibTransId="{B4D074BC-7E7D-4021-8837-ED0B1FB82FAD}"/>
    <dgm:cxn modelId="{E0D49C43-C689-46C0-8143-D9C0F9BFA7E1}" type="presOf" srcId="{E70B75B4-C929-40EB-9DD0-55FB835D34A2}" destId="{A38AE628-E386-4C25-82C8-7DC1FE7D21DC}" srcOrd="0" destOrd="0" presId="urn:microsoft.com/office/officeart/2005/8/layout/default"/>
    <dgm:cxn modelId="{2EA18969-B038-4EC1-9D07-08EABF6E683D}" type="presOf" srcId="{EE23562F-C069-4076-BA55-CCD2B5011F4D}" destId="{FAF0532D-AA46-4FE0-BC10-0026D195A63E}" srcOrd="0" destOrd="0" presId="urn:microsoft.com/office/officeart/2005/8/layout/default"/>
    <dgm:cxn modelId="{C365544B-E297-472D-B769-A9E46E16F3E7}" type="presOf" srcId="{0C2C103C-A082-4C47-A352-8904810E140C}" destId="{FDF43323-BB83-40EB-9E8A-A930867DD694}" srcOrd="0" destOrd="0" presId="urn:microsoft.com/office/officeart/2005/8/layout/default"/>
    <dgm:cxn modelId="{3D8FD94C-047B-4B8C-9606-7C2CA03D826F}" type="presOf" srcId="{C209CC58-3A3E-44A8-94D5-35330902976E}" destId="{3AAE6D6A-8002-415F-8FE2-5F4E9B4BBC91}" srcOrd="0" destOrd="0" presId="urn:microsoft.com/office/officeart/2005/8/layout/default"/>
    <dgm:cxn modelId="{029B8A4F-41D0-42B6-85C9-2D94DAAABFC1}" srcId="{54AE54BF-7FB5-463F-A584-5814328F2782}" destId="{5DC37797-AE8E-4596-B4BA-6080AC6E1461}" srcOrd="5" destOrd="0" parTransId="{C2A6A536-683A-4E6A-8CE3-90B6BEF22678}" sibTransId="{AB93BA14-C409-4ED2-983E-951CE8B5DA03}"/>
    <dgm:cxn modelId="{7445B753-3DA8-483B-8748-588D4E4F290F}" type="presOf" srcId="{9D3ACC87-58A1-4C17-A0CC-B8CE9EF24F57}" destId="{7AED87EF-EED2-459E-BCD3-F3F198BF3B4B}" srcOrd="0" destOrd="0" presId="urn:microsoft.com/office/officeart/2005/8/layout/default"/>
    <dgm:cxn modelId="{6859A875-D673-4FF8-B560-EA604C165C63}" type="presOf" srcId="{A475C8C0-CA8B-4669-9D08-CE1D721C9DEA}" destId="{353EC59F-4CF8-4522-A676-D3D848FCAD09}" srcOrd="0" destOrd="0" presId="urn:microsoft.com/office/officeart/2005/8/layout/default"/>
    <dgm:cxn modelId="{C899ABC8-B156-4DE5-9A1E-FE6C626591F7}" srcId="{54AE54BF-7FB5-463F-A584-5814328F2782}" destId="{E70B75B4-C929-40EB-9DD0-55FB835D34A2}" srcOrd="2" destOrd="0" parTransId="{D64D8906-0D99-4A82-BF2D-FDB948735763}" sibTransId="{55EEE54E-7A08-4BCC-8BBB-F1F6BF02B37F}"/>
    <dgm:cxn modelId="{71A7E1D4-2090-42DD-B64C-B72F0ACB0FED}" type="presOf" srcId="{5DC37797-AE8E-4596-B4BA-6080AC6E1461}" destId="{B4CCADA3-8E1F-4A6C-A692-5334C15ECBE3}" srcOrd="0" destOrd="0" presId="urn:microsoft.com/office/officeart/2005/8/layout/default"/>
    <dgm:cxn modelId="{2EB07EE2-B622-4197-8BD6-2393FF35C5AE}" srcId="{54AE54BF-7FB5-463F-A584-5814328F2782}" destId="{0C2C103C-A082-4C47-A352-8904810E140C}" srcOrd="0" destOrd="0" parTransId="{E5F86C3A-7820-4E3B-B26D-4D818A09742D}" sibTransId="{807A86AA-D00D-43E8-84AF-D37B88EAD8A1}"/>
    <dgm:cxn modelId="{881782F9-7E6F-43E9-AFCF-4D2434E2AFD1}" srcId="{54AE54BF-7FB5-463F-A584-5814328F2782}" destId="{EE23562F-C069-4076-BA55-CCD2B5011F4D}" srcOrd="1" destOrd="0" parTransId="{14D21A49-BB60-4642-8FE0-3FDE6A813E18}" sibTransId="{5B0162C0-0987-43A2-8400-BA9D0877F894}"/>
    <dgm:cxn modelId="{1494E183-DD9B-438C-9ADF-54408AA20B3A}" type="presParOf" srcId="{64E5C780-D083-479C-82E1-16C0E7346972}" destId="{FDF43323-BB83-40EB-9E8A-A930867DD694}" srcOrd="0" destOrd="0" presId="urn:microsoft.com/office/officeart/2005/8/layout/default"/>
    <dgm:cxn modelId="{62158885-6EEC-4C1F-A030-4A9B4C1EB037}" type="presParOf" srcId="{64E5C780-D083-479C-82E1-16C0E7346972}" destId="{60DC0523-63FA-4483-A118-E7AEAB0EEFAD}" srcOrd="1" destOrd="0" presId="urn:microsoft.com/office/officeart/2005/8/layout/default"/>
    <dgm:cxn modelId="{F346548D-C79D-4DF7-9DAA-100AE0CD95CD}" type="presParOf" srcId="{64E5C780-D083-479C-82E1-16C0E7346972}" destId="{FAF0532D-AA46-4FE0-BC10-0026D195A63E}" srcOrd="2" destOrd="0" presId="urn:microsoft.com/office/officeart/2005/8/layout/default"/>
    <dgm:cxn modelId="{00A3963D-8E16-4F20-973D-A88385984CC4}" type="presParOf" srcId="{64E5C780-D083-479C-82E1-16C0E7346972}" destId="{110ED91E-CB7C-4206-84BB-12C9BB533F78}" srcOrd="3" destOrd="0" presId="urn:microsoft.com/office/officeart/2005/8/layout/default"/>
    <dgm:cxn modelId="{0A35EDD0-0548-49C3-B599-43E3BF2C7809}" type="presParOf" srcId="{64E5C780-D083-479C-82E1-16C0E7346972}" destId="{A38AE628-E386-4C25-82C8-7DC1FE7D21DC}" srcOrd="4" destOrd="0" presId="urn:microsoft.com/office/officeart/2005/8/layout/default"/>
    <dgm:cxn modelId="{A88F7348-AE66-41D7-9758-82B77DF01F02}" type="presParOf" srcId="{64E5C780-D083-479C-82E1-16C0E7346972}" destId="{9530EEF0-36BC-4B54-AF8F-09CCD38753C4}" srcOrd="5" destOrd="0" presId="urn:microsoft.com/office/officeart/2005/8/layout/default"/>
    <dgm:cxn modelId="{940F552B-E716-4ED7-8242-FAAD3B55F4DC}" type="presParOf" srcId="{64E5C780-D083-479C-82E1-16C0E7346972}" destId="{3AAE6D6A-8002-415F-8FE2-5F4E9B4BBC91}" srcOrd="6" destOrd="0" presId="urn:microsoft.com/office/officeart/2005/8/layout/default"/>
    <dgm:cxn modelId="{91A38BC2-0AB3-4246-8C39-DBA1665E7710}" type="presParOf" srcId="{64E5C780-D083-479C-82E1-16C0E7346972}" destId="{CE3E76E4-741A-4691-8EE8-4F84382E591E}" srcOrd="7" destOrd="0" presId="urn:microsoft.com/office/officeart/2005/8/layout/default"/>
    <dgm:cxn modelId="{0AF79AFE-3F76-4AF2-8AF1-2AA5A3C02181}" type="presParOf" srcId="{64E5C780-D083-479C-82E1-16C0E7346972}" destId="{353EC59F-4CF8-4522-A676-D3D848FCAD09}" srcOrd="8" destOrd="0" presId="urn:microsoft.com/office/officeart/2005/8/layout/default"/>
    <dgm:cxn modelId="{E549C416-784F-47BE-AAD5-A86AD3DA8F49}" type="presParOf" srcId="{64E5C780-D083-479C-82E1-16C0E7346972}" destId="{C9D6B494-5F2D-4021-BAB4-F0B953CD3644}" srcOrd="9" destOrd="0" presId="urn:microsoft.com/office/officeart/2005/8/layout/default"/>
    <dgm:cxn modelId="{3CC656C8-77C3-4C34-8E88-E65CBFAA5E79}" type="presParOf" srcId="{64E5C780-D083-479C-82E1-16C0E7346972}" destId="{B4CCADA3-8E1F-4A6C-A692-5334C15ECBE3}" srcOrd="10" destOrd="0" presId="urn:microsoft.com/office/officeart/2005/8/layout/default"/>
    <dgm:cxn modelId="{411CA77D-D6C4-4335-9C03-A3AC5E32A772}" type="presParOf" srcId="{64E5C780-D083-479C-82E1-16C0E7346972}" destId="{14FE5989-6ED0-4011-A0F4-250387A50567}" srcOrd="11" destOrd="0" presId="urn:microsoft.com/office/officeart/2005/8/layout/default"/>
    <dgm:cxn modelId="{016A5182-FB22-4BF0-B71A-831B51E6B2BC}" type="presParOf" srcId="{64E5C780-D083-479C-82E1-16C0E7346972}" destId="{7AED87EF-EED2-459E-BCD3-F3F198BF3B4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4AE54BF-7FB5-463F-A584-5814328F2782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C2C103C-A082-4C47-A352-8904810E140C}">
      <dgm:prSet phldrT="[Text]"/>
      <dgm:spPr/>
      <dgm:t>
        <a:bodyPr/>
        <a:lstStyle/>
        <a:p>
          <a:r>
            <a:rPr lang="en-US" dirty="0"/>
            <a:t>Appraisal Orders Unassigned: 26 days FY 2018 to 5 days this year</a:t>
          </a:r>
        </a:p>
      </dgm:t>
    </dgm:pt>
    <dgm:pt modelId="{E5F86C3A-7820-4E3B-B26D-4D818A09742D}" type="parTrans" cxnId="{2EB07EE2-B622-4197-8BD6-2393FF35C5AE}">
      <dgm:prSet/>
      <dgm:spPr/>
      <dgm:t>
        <a:bodyPr/>
        <a:lstStyle/>
        <a:p>
          <a:endParaRPr lang="en-US"/>
        </a:p>
      </dgm:t>
    </dgm:pt>
    <dgm:pt modelId="{807A86AA-D00D-43E8-84AF-D37B88EAD8A1}" type="sibTrans" cxnId="{2EB07EE2-B622-4197-8BD6-2393FF35C5AE}">
      <dgm:prSet/>
      <dgm:spPr/>
      <dgm:t>
        <a:bodyPr/>
        <a:lstStyle/>
        <a:p>
          <a:endParaRPr lang="en-US"/>
        </a:p>
      </dgm:t>
    </dgm:pt>
    <dgm:pt modelId="{EE23562F-C069-4076-BA55-CCD2B5011F4D}">
      <dgm:prSet phldrT="[Text]"/>
      <dgm:spPr/>
      <dgm:t>
        <a:bodyPr/>
        <a:lstStyle/>
        <a:p>
          <a:r>
            <a:rPr lang="en-US" dirty="0"/>
            <a:t>Appraiser Recruitment – Appraisers in the right locations</a:t>
          </a:r>
        </a:p>
      </dgm:t>
    </dgm:pt>
    <dgm:pt modelId="{14D21A49-BB60-4642-8FE0-3FDE6A813E18}" type="parTrans" cxnId="{881782F9-7E6F-43E9-AFCF-4D2434E2AFD1}">
      <dgm:prSet/>
      <dgm:spPr/>
      <dgm:t>
        <a:bodyPr/>
        <a:lstStyle/>
        <a:p>
          <a:endParaRPr lang="en-US"/>
        </a:p>
      </dgm:t>
    </dgm:pt>
    <dgm:pt modelId="{5B0162C0-0987-43A2-8400-BA9D0877F894}" type="sibTrans" cxnId="{881782F9-7E6F-43E9-AFCF-4D2434E2AFD1}">
      <dgm:prSet/>
      <dgm:spPr/>
      <dgm:t>
        <a:bodyPr/>
        <a:lstStyle/>
        <a:p>
          <a:endParaRPr lang="en-US"/>
        </a:p>
      </dgm:t>
    </dgm:pt>
    <dgm:pt modelId="{E70B75B4-C929-40EB-9DD0-55FB835D34A2}">
      <dgm:prSet phldrT="[Text]"/>
      <dgm:spPr/>
      <dgm:t>
        <a:bodyPr/>
        <a:lstStyle/>
        <a:p>
          <a:r>
            <a:rPr lang="en-US" dirty="0"/>
            <a:t>Customer Service – Appraisers scheduling within 48 hours</a:t>
          </a:r>
        </a:p>
      </dgm:t>
    </dgm:pt>
    <dgm:pt modelId="{D64D8906-0D99-4A82-BF2D-FDB948735763}" type="parTrans" cxnId="{C899ABC8-B156-4DE5-9A1E-FE6C626591F7}">
      <dgm:prSet/>
      <dgm:spPr/>
      <dgm:t>
        <a:bodyPr/>
        <a:lstStyle/>
        <a:p>
          <a:endParaRPr lang="en-US"/>
        </a:p>
      </dgm:t>
    </dgm:pt>
    <dgm:pt modelId="{55EEE54E-7A08-4BCC-8BBB-F1F6BF02B37F}" type="sibTrans" cxnId="{C899ABC8-B156-4DE5-9A1E-FE6C626591F7}">
      <dgm:prSet/>
      <dgm:spPr/>
      <dgm:t>
        <a:bodyPr/>
        <a:lstStyle/>
        <a:p>
          <a:endParaRPr lang="en-US"/>
        </a:p>
      </dgm:t>
    </dgm:pt>
    <dgm:pt modelId="{C209CC58-3A3E-44A8-94D5-35330902976E}">
      <dgm:prSet phldrT="[Text]"/>
      <dgm:spPr/>
      <dgm:t>
        <a:bodyPr/>
        <a:lstStyle/>
        <a:p>
          <a:r>
            <a:rPr lang="en-US" dirty="0"/>
            <a:t>Cash Out </a:t>
          </a:r>
          <a:r>
            <a:rPr lang="en-US"/>
            <a:t>Regulatory Response </a:t>
          </a:r>
          <a:endParaRPr lang="en-US" dirty="0">
            <a:solidFill>
              <a:schemeClr val="bg1"/>
            </a:solidFill>
          </a:endParaRPr>
        </a:p>
      </dgm:t>
    </dgm:pt>
    <dgm:pt modelId="{C24E4DC9-C1FA-4F1E-BC78-0F45A5CD8937}" type="parTrans" cxnId="{C763DC1D-717A-48D5-8FEA-3249457AE39F}">
      <dgm:prSet/>
      <dgm:spPr/>
      <dgm:t>
        <a:bodyPr/>
        <a:lstStyle/>
        <a:p>
          <a:endParaRPr lang="en-US"/>
        </a:p>
      </dgm:t>
    </dgm:pt>
    <dgm:pt modelId="{F302DDCE-4241-47D2-8537-5A603F9D5D30}" type="sibTrans" cxnId="{C763DC1D-717A-48D5-8FEA-3249457AE39F}">
      <dgm:prSet/>
      <dgm:spPr/>
      <dgm:t>
        <a:bodyPr/>
        <a:lstStyle/>
        <a:p>
          <a:endParaRPr lang="en-US"/>
        </a:p>
      </dgm:t>
    </dgm:pt>
    <dgm:pt modelId="{A475C8C0-CA8B-4669-9D08-CE1D721C9DEA}">
      <dgm:prSet phldrT="[Text]"/>
      <dgm:spPr/>
      <dgm:t>
        <a:bodyPr/>
        <a:lstStyle/>
        <a:p>
          <a:r>
            <a:rPr lang="en-US" dirty="0"/>
            <a:t>Disclosures for Refinancing and C/O Rule</a:t>
          </a:r>
        </a:p>
      </dgm:t>
    </dgm:pt>
    <dgm:pt modelId="{C7A10994-1160-4C1F-8F13-63793973C9B3}" type="parTrans" cxnId="{CADEC338-3703-40A0-9A24-B33851574590}">
      <dgm:prSet/>
      <dgm:spPr/>
      <dgm:t>
        <a:bodyPr/>
        <a:lstStyle/>
        <a:p>
          <a:endParaRPr lang="en-US"/>
        </a:p>
      </dgm:t>
    </dgm:pt>
    <dgm:pt modelId="{B4D074BC-7E7D-4021-8837-ED0B1FB82FAD}" type="sibTrans" cxnId="{CADEC338-3703-40A0-9A24-B33851574590}">
      <dgm:prSet/>
      <dgm:spPr/>
      <dgm:t>
        <a:bodyPr/>
        <a:lstStyle/>
        <a:p>
          <a:endParaRPr lang="en-US"/>
        </a:p>
      </dgm:t>
    </dgm:pt>
    <dgm:pt modelId="{FDCEE3E5-A4E0-42F2-BEE3-847E2B9D127A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dirty="0"/>
            <a:t>Pamphlet 26-7</a:t>
          </a:r>
        </a:p>
        <a:p>
          <a:pPr>
            <a:buFont typeface="Arial" panose="020B0604020202020204" pitchFamily="34" charset="0"/>
            <a:buChar char="•"/>
          </a:pPr>
          <a:r>
            <a:rPr lang="en-US" dirty="0"/>
            <a:t>Chapters 1, 4, 5, 7, 9, 10, 11, 12, 13 have been released</a:t>
          </a:r>
        </a:p>
      </dgm:t>
    </dgm:pt>
    <dgm:pt modelId="{9CFEC342-7B04-442C-A4A4-A777BE7645A5}" type="parTrans" cxnId="{758E5146-8EEB-499A-B27E-1F1D79D491A2}">
      <dgm:prSet/>
      <dgm:spPr/>
      <dgm:t>
        <a:bodyPr/>
        <a:lstStyle/>
        <a:p>
          <a:endParaRPr lang="en-US"/>
        </a:p>
      </dgm:t>
    </dgm:pt>
    <dgm:pt modelId="{9BAA7718-FC8C-4975-B0CA-BD4E46A07CAE}" type="sibTrans" cxnId="{758E5146-8EEB-499A-B27E-1F1D79D491A2}">
      <dgm:prSet/>
      <dgm:spPr/>
      <dgm:t>
        <a:bodyPr/>
        <a:lstStyle/>
        <a:p>
          <a:endParaRPr lang="en-US"/>
        </a:p>
      </dgm:t>
    </dgm:pt>
    <dgm:pt modelId="{5C5DB77A-99CB-42A6-816F-606A6A102D3A}">
      <dgm:prSet/>
      <dgm:spPr/>
      <dgm:t>
        <a:bodyPr/>
        <a:lstStyle/>
        <a:p>
          <a:r>
            <a:rPr lang="en-US"/>
            <a:t>Moving forward 90 day handbook changes to reduce the need of Circulars</a:t>
          </a:r>
          <a:endParaRPr lang="en-US" dirty="0"/>
        </a:p>
      </dgm:t>
    </dgm:pt>
    <dgm:pt modelId="{45A9CC3D-3036-48C9-A282-6ED90A2F5562}" type="parTrans" cxnId="{9D9BA837-E1CF-4618-B9F6-1710F0305B22}">
      <dgm:prSet/>
      <dgm:spPr/>
      <dgm:t>
        <a:bodyPr/>
        <a:lstStyle/>
        <a:p>
          <a:endParaRPr lang="en-US"/>
        </a:p>
      </dgm:t>
    </dgm:pt>
    <dgm:pt modelId="{4D262FF7-5B35-4CF1-82F4-8E9380AC04A6}" type="sibTrans" cxnId="{9D9BA837-E1CF-4618-B9F6-1710F0305B22}">
      <dgm:prSet/>
      <dgm:spPr/>
      <dgm:t>
        <a:bodyPr/>
        <a:lstStyle/>
        <a:p>
          <a:endParaRPr lang="en-US"/>
        </a:p>
      </dgm:t>
    </dgm:pt>
    <dgm:pt modelId="{64E5C780-D083-479C-82E1-16C0E7346972}" type="pres">
      <dgm:prSet presAssocID="{54AE54BF-7FB5-463F-A584-5814328F2782}" presName="diagram" presStyleCnt="0">
        <dgm:presLayoutVars>
          <dgm:dir/>
          <dgm:resizeHandles val="exact"/>
        </dgm:presLayoutVars>
      </dgm:prSet>
      <dgm:spPr/>
    </dgm:pt>
    <dgm:pt modelId="{FDF43323-BB83-40EB-9E8A-A930867DD694}" type="pres">
      <dgm:prSet presAssocID="{0C2C103C-A082-4C47-A352-8904810E140C}" presName="node" presStyleLbl="node1" presStyleIdx="0" presStyleCnt="7">
        <dgm:presLayoutVars>
          <dgm:bulletEnabled val="1"/>
        </dgm:presLayoutVars>
      </dgm:prSet>
      <dgm:spPr/>
    </dgm:pt>
    <dgm:pt modelId="{60DC0523-63FA-4483-A118-E7AEAB0EEFAD}" type="pres">
      <dgm:prSet presAssocID="{807A86AA-D00D-43E8-84AF-D37B88EAD8A1}" presName="sibTrans" presStyleCnt="0"/>
      <dgm:spPr/>
    </dgm:pt>
    <dgm:pt modelId="{FAF0532D-AA46-4FE0-BC10-0026D195A63E}" type="pres">
      <dgm:prSet presAssocID="{EE23562F-C069-4076-BA55-CCD2B5011F4D}" presName="node" presStyleLbl="node1" presStyleIdx="1" presStyleCnt="7">
        <dgm:presLayoutVars>
          <dgm:bulletEnabled val="1"/>
        </dgm:presLayoutVars>
      </dgm:prSet>
      <dgm:spPr/>
    </dgm:pt>
    <dgm:pt modelId="{110ED91E-CB7C-4206-84BB-12C9BB533F78}" type="pres">
      <dgm:prSet presAssocID="{5B0162C0-0987-43A2-8400-BA9D0877F894}" presName="sibTrans" presStyleCnt="0"/>
      <dgm:spPr/>
    </dgm:pt>
    <dgm:pt modelId="{A38AE628-E386-4C25-82C8-7DC1FE7D21DC}" type="pres">
      <dgm:prSet presAssocID="{E70B75B4-C929-40EB-9DD0-55FB835D34A2}" presName="node" presStyleLbl="node1" presStyleIdx="2" presStyleCnt="7">
        <dgm:presLayoutVars>
          <dgm:bulletEnabled val="1"/>
        </dgm:presLayoutVars>
      </dgm:prSet>
      <dgm:spPr/>
    </dgm:pt>
    <dgm:pt modelId="{9530EEF0-36BC-4B54-AF8F-09CCD38753C4}" type="pres">
      <dgm:prSet presAssocID="{55EEE54E-7A08-4BCC-8BBB-F1F6BF02B37F}" presName="sibTrans" presStyleCnt="0"/>
      <dgm:spPr/>
    </dgm:pt>
    <dgm:pt modelId="{3AAE6D6A-8002-415F-8FE2-5F4E9B4BBC91}" type="pres">
      <dgm:prSet presAssocID="{C209CC58-3A3E-44A8-94D5-35330902976E}" presName="node" presStyleLbl="node1" presStyleIdx="3" presStyleCnt="7">
        <dgm:presLayoutVars>
          <dgm:bulletEnabled val="1"/>
        </dgm:presLayoutVars>
      </dgm:prSet>
      <dgm:spPr/>
    </dgm:pt>
    <dgm:pt modelId="{CE3E76E4-741A-4691-8EE8-4F84382E591E}" type="pres">
      <dgm:prSet presAssocID="{F302DDCE-4241-47D2-8537-5A603F9D5D30}" presName="sibTrans" presStyleCnt="0"/>
      <dgm:spPr/>
    </dgm:pt>
    <dgm:pt modelId="{353EC59F-4CF8-4522-A676-D3D848FCAD09}" type="pres">
      <dgm:prSet presAssocID="{A475C8C0-CA8B-4669-9D08-CE1D721C9DEA}" presName="node" presStyleLbl="node1" presStyleIdx="4" presStyleCnt="7">
        <dgm:presLayoutVars>
          <dgm:bulletEnabled val="1"/>
        </dgm:presLayoutVars>
      </dgm:prSet>
      <dgm:spPr/>
    </dgm:pt>
    <dgm:pt modelId="{C9D6B494-5F2D-4021-BAB4-F0B953CD3644}" type="pres">
      <dgm:prSet presAssocID="{B4D074BC-7E7D-4021-8837-ED0B1FB82FAD}" presName="sibTrans" presStyleCnt="0"/>
      <dgm:spPr/>
    </dgm:pt>
    <dgm:pt modelId="{995C078B-B5B5-4D79-8172-4843DE3EB552}" type="pres">
      <dgm:prSet presAssocID="{5C5DB77A-99CB-42A6-816F-606A6A102D3A}" presName="node" presStyleLbl="node1" presStyleIdx="5" presStyleCnt="7">
        <dgm:presLayoutVars>
          <dgm:bulletEnabled val="1"/>
        </dgm:presLayoutVars>
      </dgm:prSet>
      <dgm:spPr/>
    </dgm:pt>
    <dgm:pt modelId="{95EAE9C9-C388-407C-8A3B-40086C94227D}" type="pres">
      <dgm:prSet presAssocID="{4D262FF7-5B35-4CF1-82F4-8E9380AC04A6}" presName="sibTrans" presStyleCnt="0"/>
      <dgm:spPr/>
    </dgm:pt>
    <dgm:pt modelId="{17472D1E-910A-4B30-A96E-2C41EC2E182A}" type="pres">
      <dgm:prSet presAssocID="{FDCEE3E5-A4E0-42F2-BEE3-847E2B9D127A}" presName="node" presStyleLbl="node1" presStyleIdx="6" presStyleCnt="7" custScaleX="100029" custLinFactNeighborX="7" custLinFactNeighborY="-11103">
        <dgm:presLayoutVars>
          <dgm:bulletEnabled val="1"/>
        </dgm:presLayoutVars>
      </dgm:prSet>
      <dgm:spPr/>
    </dgm:pt>
  </dgm:ptLst>
  <dgm:cxnLst>
    <dgm:cxn modelId="{C763DC1D-717A-48D5-8FEA-3249457AE39F}" srcId="{54AE54BF-7FB5-463F-A584-5814328F2782}" destId="{C209CC58-3A3E-44A8-94D5-35330902976E}" srcOrd="3" destOrd="0" parTransId="{C24E4DC9-C1FA-4F1E-BC78-0F45A5CD8937}" sibTransId="{F302DDCE-4241-47D2-8537-5A603F9D5D30}"/>
    <dgm:cxn modelId="{12A89926-A4C1-4DF3-9CF2-BC1960B68C4E}" type="presOf" srcId="{54AE54BF-7FB5-463F-A584-5814328F2782}" destId="{64E5C780-D083-479C-82E1-16C0E7346972}" srcOrd="0" destOrd="0" presId="urn:microsoft.com/office/officeart/2005/8/layout/default"/>
    <dgm:cxn modelId="{307F3C27-E5EF-4D15-AA3A-D19401F5FA06}" type="presOf" srcId="{5C5DB77A-99CB-42A6-816F-606A6A102D3A}" destId="{995C078B-B5B5-4D79-8172-4843DE3EB552}" srcOrd="0" destOrd="0" presId="urn:microsoft.com/office/officeart/2005/8/layout/default"/>
    <dgm:cxn modelId="{9D9BA837-E1CF-4618-B9F6-1710F0305B22}" srcId="{54AE54BF-7FB5-463F-A584-5814328F2782}" destId="{5C5DB77A-99CB-42A6-816F-606A6A102D3A}" srcOrd="5" destOrd="0" parTransId="{45A9CC3D-3036-48C9-A282-6ED90A2F5562}" sibTransId="{4D262FF7-5B35-4CF1-82F4-8E9380AC04A6}"/>
    <dgm:cxn modelId="{CADEC338-3703-40A0-9A24-B33851574590}" srcId="{54AE54BF-7FB5-463F-A584-5814328F2782}" destId="{A475C8C0-CA8B-4669-9D08-CE1D721C9DEA}" srcOrd="4" destOrd="0" parTransId="{C7A10994-1160-4C1F-8F13-63793973C9B3}" sibTransId="{B4D074BC-7E7D-4021-8837-ED0B1FB82FAD}"/>
    <dgm:cxn modelId="{E0D49C43-C689-46C0-8143-D9C0F9BFA7E1}" type="presOf" srcId="{E70B75B4-C929-40EB-9DD0-55FB835D34A2}" destId="{A38AE628-E386-4C25-82C8-7DC1FE7D21DC}" srcOrd="0" destOrd="0" presId="urn:microsoft.com/office/officeart/2005/8/layout/default"/>
    <dgm:cxn modelId="{758E5146-8EEB-499A-B27E-1F1D79D491A2}" srcId="{54AE54BF-7FB5-463F-A584-5814328F2782}" destId="{FDCEE3E5-A4E0-42F2-BEE3-847E2B9D127A}" srcOrd="6" destOrd="0" parTransId="{9CFEC342-7B04-442C-A4A4-A777BE7645A5}" sibTransId="{9BAA7718-FC8C-4975-B0CA-BD4E46A07CAE}"/>
    <dgm:cxn modelId="{2EA18969-B038-4EC1-9D07-08EABF6E683D}" type="presOf" srcId="{EE23562F-C069-4076-BA55-CCD2B5011F4D}" destId="{FAF0532D-AA46-4FE0-BC10-0026D195A63E}" srcOrd="0" destOrd="0" presId="urn:microsoft.com/office/officeart/2005/8/layout/default"/>
    <dgm:cxn modelId="{C365544B-E297-472D-B769-A9E46E16F3E7}" type="presOf" srcId="{0C2C103C-A082-4C47-A352-8904810E140C}" destId="{FDF43323-BB83-40EB-9E8A-A930867DD694}" srcOrd="0" destOrd="0" presId="urn:microsoft.com/office/officeart/2005/8/layout/default"/>
    <dgm:cxn modelId="{3D8FD94C-047B-4B8C-9606-7C2CA03D826F}" type="presOf" srcId="{C209CC58-3A3E-44A8-94D5-35330902976E}" destId="{3AAE6D6A-8002-415F-8FE2-5F4E9B4BBC91}" srcOrd="0" destOrd="0" presId="urn:microsoft.com/office/officeart/2005/8/layout/default"/>
    <dgm:cxn modelId="{6859A875-D673-4FF8-B560-EA604C165C63}" type="presOf" srcId="{A475C8C0-CA8B-4669-9D08-CE1D721C9DEA}" destId="{353EC59F-4CF8-4522-A676-D3D848FCAD09}" srcOrd="0" destOrd="0" presId="urn:microsoft.com/office/officeart/2005/8/layout/default"/>
    <dgm:cxn modelId="{26383AA1-2305-44A0-B095-822ED1416DEA}" type="presOf" srcId="{FDCEE3E5-A4E0-42F2-BEE3-847E2B9D127A}" destId="{17472D1E-910A-4B30-A96E-2C41EC2E182A}" srcOrd="0" destOrd="0" presId="urn:microsoft.com/office/officeart/2005/8/layout/default"/>
    <dgm:cxn modelId="{C899ABC8-B156-4DE5-9A1E-FE6C626591F7}" srcId="{54AE54BF-7FB5-463F-A584-5814328F2782}" destId="{E70B75B4-C929-40EB-9DD0-55FB835D34A2}" srcOrd="2" destOrd="0" parTransId="{D64D8906-0D99-4A82-BF2D-FDB948735763}" sibTransId="{55EEE54E-7A08-4BCC-8BBB-F1F6BF02B37F}"/>
    <dgm:cxn modelId="{2EB07EE2-B622-4197-8BD6-2393FF35C5AE}" srcId="{54AE54BF-7FB5-463F-A584-5814328F2782}" destId="{0C2C103C-A082-4C47-A352-8904810E140C}" srcOrd="0" destOrd="0" parTransId="{E5F86C3A-7820-4E3B-B26D-4D818A09742D}" sibTransId="{807A86AA-D00D-43E8-84AF-D37B88EAD8A1}"/>
    <dgm:cxn modelId="{881782F9-7E6F-43E9-AFCF-4D2434E2AFD1}" srcId="{54AE54BF-7FB5-463F-A584-5814328F2782}" destId="{EE23562F-C069-4076-BA55-CCD2B5011F4D}" srcOrd="1" destOrd="0" parTransId="{14D21A49-BB60-4642-8FE0-3FDE6A813E18}" sibTransId="{5B0162C0-0987-43A2-8400-BA9D0877F894}"/>
    <dgm:cxn modelId="{1494E183-DD9B-438C-9ADF-54408AA20B3A}" type="presParOf" srcId="{64E5C780-D083-479C-82E1-16C0E7346972}" destId="{FDF43323-BB83-40EB-9E8A-A930867DD694}" srcOrd="0" destOrd="0" presId="urn:microsoft.com/office/officeart/2005/8/layout/default"/>
    <dgm:cxn modelId="{62158885-6EEC-4C1F-A030-4A9B4C1EB037}" type="presParOf" srcId="{64E5C780-D083-479C-82E1-16C0E7346972}" destId="{60DC0523-63FA-4483-A118-E7AEAB0EEFAD}" srcOrd="1" destOrd="0" presId="urn:microsoft.com/office/officeart/2005/8/layout/default"/>
    <dgm:cxn modelId="{F346548D-C79D-4DF7-9DAA-100AE0CD95CD}" type="presParOf" srcId="{64E5C780-D083-479C-82E1-16C0E7346972}" destId="{FAF0532D-AA46-4FE0-BC10-0026D195A63E}" srcOrd="2" destOrd="0" presId="urn:microsoft.com/office/officeart/2005/8/layout/default"/>
    <dgm:cxn modelId="{00A3963D-8E16-4F20-973D-A88385984CC4}" type="presParOf" srcId="{64E5C780-D083-479C-82E1-16C0E7346972}" destId="{110ED91E-CB7C-4206-84BB-12C9BB533F78}" srcOrd="3" destOrd="0" presId="urn:microsoft.com/office/officeart/2005/8/layout/default"/>
    <dgm:cxn modelId="{0A35EDD0-0548-49C3-B599-43E3BF2C7809}" type="presParOf" srcId="{64E5C780-D083-479C-82E1-16C0E7346972}" destId="{A38AE628-E386-4C25-82C8-7DC1FE7D21DC}" srcOrd="4" destOrd="0" presId="urn:microsoft.com/office/officeart/2005/8/layout/default"/>
    <dgm:cxn modelId="{A88F7348-AE66-41D7-9758-82B77DF01F02}" type="presParOf" srcId="{64E5C780-D083-479C-82E1-16C0E7346972}" destId="{9530EEF0-36BC-4B54-AF8F-09CCD38753C4}" srcOrd="5" destOrd="0" presId="urn:microsoft.com/office/officeart/2005/8/layout/default"/>
    <dgm:cxn modelId="{940F552B-E716-4ED7-8242-FAAD3B55F4DC}" type="presParOf" srcId="{64E5C780-D083-479C-82E1-16C0E7346972}" destId="{3AAE6D6A-8002-415F-8FE2-5F4E9B4BBC91}" srcOrd="6" destOrd="0" presId="urn:microsoft.com/office/officeart/2005/8/layout/default"/>
    <dgm:cxn modelId="{91A38BC2-0AB3-4246-8C39-DBA1665E7710}" type="presParOf" srcId="{64E5C780-D083-479C-82E1-16C0E7346972}" destId="{CE3E76E4-741A-4691-8EE8-4F84382E591E}" srcOrd="7" destOrd="0" presId="urn:microsoft.com/office/officeart/2005/8/layout/default"/>
    <dgm:cxn modelId="{0AF79AFE-3F76-4AF2-8AF1-2AA5A3C02181}" type="presParOf" srcId="{64E5C780-D083-479C-82E1-16C0E7346972}" destId="{353EC59F-4CF8-4522-A676-D3D848FCAD09}" srcOrd="8" destOrd="0" presId="urn:microsoft.com/office/officeart/2005/8/layout/default"/>
    <dgm:cxn modelId="{E549C416-784F-47BE-AAD5-A86AD3DA8F49}" type="presParOf" srcId="{64E5C780-D083-479C-82E1-16C0E7346972}" destId="{C9D6B494-5F2D-4021-BAB4-F0B953CD3644}" srcOrd="9" destOrd="0" presId="urn:microsoft.com/office/officeart/2005/8/layout/default"/>
    <dgm:cxn modelId="{37B9FC23-78CE-429A-8AF3-FBEC8D0A2BC5}" type="presParOf" srcId="{64E5C780-D083-479C-82E1-16C0E7346972}" destId="{995C078B-B5B5-4D79-8172-4843DE3EB552}" srcOrd="10" destOrd="0" presId="urn:microsoft.com/office/officeart/2005/8/layout/default"/>
    <dgm:cxn modelId="{ACAE27E4-ACDB-443A-A908-FC3C9EF29925}" type="presParOf" srcId="{64E5C780-D083-479C-82E1-16C0E7346972}" destId="{95EAE9C9-C388-407C-8A3B-40086C94227D}" srcOrd="11" destOrd="0" presId="urn:microsoft.com/office/officeart/2005/8/layout/default"/>
    <dgm:cxn modelId="{006195CD-647C-4259-8568-782F4A160161}" type="presParOf" srcId="{64E5C780-D083-479C-82E1-16C0E7346972}" destId="{17472D1E-910A-4B30-A96E-2C41EC2E182A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901A84-6604-496B-B984-FEF0A2563C39}">
      <dsp:nvSpPr>
        <dsp:cNvPr id="0" name=""/>
        <dsp:cNvSpPr/>
      </dsp:nvSpPr>
      <dsp:spPr>
        <a:xfrm>
          <a:off x="3122116" y="1102816"/>
          <a:ext cx="2747367" cy="274736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Veteran Centric</a:t>
          </a:r>
        </a:p>
      </dsp:txBody>
      <dsp:txXfrm>
        <a:off x="3524459" y="1505159"/>
        <a:ext cx="1942681" cy="1942681"/>
      </dsp:txXfrm>
    </dsp:sp>
    <dsp:sp modelId="{1559240B-8E0E-482D-A5E7-3FBBF73B29E1}">
      <dsp:nvSpPr>
        <dsp:cNvPr id="0" name=""/>
        <dsp:cNvSpPr/>
      </dsp:nvSpPr>
      <dsp:spPr>
        <a:xfrm>
          <a:off x="3808958" y="490"/>
          <a:ext cx="1373683" cy="137368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Automation</a:t>
          </a:r>
        </a:p>
      </dsp:txBody>
      <dsp:txXfrm>
        <a:off x="4010129" y="201661"/>
        <a:ext cx="971341" cy="971341"/>
      </dsp:txXfrm>
    </dsp:sp>
    <dsp:sp modelId="{1C1C1BC4-D082-4058-BDFC-82AFF88D9287}">
      <dsp:nvSpPr>
        <dsp:cNvPr id="0" name=""/>
        <dsp:cNvSpPr/>
      </dsp:nvSpPr>
      <dsp:spPr>
        <a:xfrm>
          <a:off x="5598126" y="1789658"/>
          <a:ext cx="1373683" cy="1373683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Customer Relationships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Supply Chain Management</a:t>
          </a:r>
        </a:p>
      </dsp:txBody>
      <dsp:txXfrm>
        <a:off x="5799297" y="1990829"/>
        <a:ext cx="971341" cy="971341"/>
      </dsp:txXfrm>
    </dsp:sp>
    <dsp:sp modelId="{F28DD3A3-ADDA-463E-9274-15993C915653}">
      <dsp:nvSpPr>
        <dsp:cNvPr id="0" name=""/>
        <dsp:cNvSpPr/>
      </dsp:nvSpPr>
      <dsp:spPr>
        <a:xfrm>
          <a:off x="3808958" y="3578826"/>
          <a:ext cx="1373683" cy="1373683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Creating a CI Culture</a:t>
          </a:r>
        </a:p>
      </dsp:txBody>
      <dsp:txXfrm>
        <a:off x="4010129" y="3779997"/>
        <a:ext cx="971341" cy="971341"/>
      </dsp:txXfrm>
    </dsp:sp>
    <dsp:sp modelId="{003CBE39-0D3F-4C08-9689-880D4E1CDBF3}">
      <dsp:nvSpPr>
        <dsp:cNvPr id="0" name=""/>
        <dsp:cNvSpPr/>
      </dsp:nvSpPr>
      <dsp:spPr>
        <a:xfrm>
          <a:off x="2019790" y="1789658"/>
          <a:ext cx="1373683" cy="1373683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Data-Driven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Decisions</a:t>
          </a:r>
        </a:p>
      </dsp:txBody>
      <dsp:txXfrm>
        <a:off x="2220961" y="1990829"/>
        <a:ext cx="971341" cy="9713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5C4C6A-6B77-49AF-8F32-2EBD63D6833D}">
      <dsp:nvSpPr>
        <dsp:cNvPr id="0" name=""/>
        <dsp:cNvSpPr/>
      </dsp:nvSpPr>
      <dsp:spPr>
        <a:xfrm>
          <a:off x="949" y="0"/>
          <a:ext cx="2468746" cy="468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Historical</a:t>
          </a:r>
        </a:p>
      </dsp:txBody>
      <dsp:txXfrm>
        <a:off x="949" y="0"/>
        <a:ext cx="2468746" cy="1405890"/>
      </dsp:txXfrm>
    </dsp:sp>
    <dsp:sp modelId="{C3A36CA8-E3BB-466A-B0A3-7A01C08E8EE6}">
      <dsp:nvSpPr>
        <dsp:cNvPr id="0" name=""/>
        <dsp:cNvSpPr/>
      </dsp:nvSpPr>
      <dsp:spPr>
        <a:xfrm>
          <a:off x="247824" y="1405890"/>
          <a:ext cx="1974996" cy="304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23 Million loans since 1944 – totaling $2.1 Trillion</a:t>
          </a:r>
        </a:p>
      </dsp:txBody>
      <dsp:txXfrm>
        <a:off x="305670" y="1463736"/>
        <a:ext cx="1859304" cy="2930403"/>
      </dsp:txXfrm>
    </dsp:sp>
    <dsp:sp modelId="{E8C4D44B-F10F-4354-83AE-52976331134C}">
      <dsp:nvSpPr>
        <dsp:cNvPr id="0" name=""/>
        <dsp:cNvSpPr/>
      </dsp:nvSpPr>
      <dsp:spPr>
        <a:xfrm>
          <a:off x="2654851" y="0"/>
          <a:ext cx="2468746" cy="468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FY18</a:t>
          </a:r>
        </a:p>
      </dsp:txBody>
      <dsp:txXfrm>
        <a:off x="2654851" y="0"/>
        <a:ext cx="2468746" cy="1405890"/>
      </dsp:txXfrm>
    </dsp:sp>
    <dsp:sp modelId="{E1E195FD-C8D0-46C3-AF58-CD73FB37F7D9}">
      <dsp:nvSpPr>
        <dsp:cNvPr id="0" name=""/>
        <dsp:cNvSpPr/>
      </dsp:nvSpPr>
      <dsp:spPr>
        <a:xfrm>
          <a:off x="2901726" y="1405890"/>
          <a:ext cx="1974996" cy="304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In FY18, guaranteed 2,442 loans per business day, totaling $645M each day</a:t>
          </a:r>
        </a:p>
      </dsp:txBody>
      <dsp:txXfrm>
        <a:off x="2959572" y="1463736"/>
        <a:ext cx="1859304" cy="2930403"/>
      </dsp:txXfrm>
    </dsp:sp>
    <dsp:sp modelId="{F0B97946-F307-43E5-A514-35D2FC84AA70}">
      <dsp:nvSpPr>
        <dsp:cNvPr id="0" name=""/>
        <dsp:cNvSpPr/>
      </dsp:nvSpPr>
      <dsp:spPr>
        <a:xfrm>
          <a:off x="5308753" y="0"/>
          <a:ext cx="2468746" cy="46863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Foreclosure Rates</a:t>
          </a:r>
        </a:p>
      </dsp:txBody>
      <dsp:txXfrm>
        <a:off x="5308753" y="0"/>
        <a:ext cx="2468746" cy="1405890"/>
      </dsp:txXfrm>
    </dsp:sp>
    <dsp:sp modelId="{0D26D38E-0EB9-4A64-A23A-1C07AAAD6B8C}">
      <dsp:nvSpPr>
        <dsp:cNvPr id="0" name=""/>
        <dsp:cNvSpPr/>
      </dsp:nvSpPr>
      <dsp:spPr>
        <a:xfrm>
          <a:off x="5555628" y="1405890"/>
          <a:ext cx="1974996" cy="30460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VA - Guaranteed loans maintained the 2</a:t>
          </a:r>
          <a:r>
            <a:rPr lang="en-US" sz="1900" kern="1200" baseline="30000" dirty="0"/>
            <a:t>nd</a:t>
          </a:r>
          <a:r>
            <a:rPr lang="en-US" sz="1900" kern="1200" dirty="0"/>
            <a:t> lowest foreclosure (0.87%) and SD rates (1.96%)in the industry Conventional loans are second.	</a:t>
          </a:r>
        </a:p>
      </dsp:txBody>
      <dsp:txXfrm>
        <a:off x="5613474" y="1463736"/>
        <a:ext cx="1859304" cy="29304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3323-BB83-40EB-9E8A-A930867DD694}">
      <dsp:nvSpPr>
        <dsp:cNvPr id="0" name=""/>
        <dsp:cNvSpPr/>
      </dsp:nvSpPr>
      <dsp:spPr>
        <a:xfrm>
          <a:off x="282535" y="372"/>
          <a:ext cx="2514227" cy="1508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UCD and ULAD Integration</a:t>
          </a:r>
        </a:p>
      </dsp:txBody>
      <dsp:txXfrm>
        <a:off x="282535" y="372"/>
        <a:ext cx="2514227" cy="1508536"/>
      </dsp:txXfrm>
    </dsp:sp>
    <dsp:sp modelId="{FAF0532D-AA46-4FE0-BC10-0026D195A63E}">
      <dsp:nvSpPr>
        <dsp:cNvPr id="0" name=""/>
        <dsp:cNvSpPr/>
      </dsp:nvSpPr>
      <dsp:spPr>
        <a:xfrm>
          <a:off x="3048186" y="372"/>
          <a:ext cx="2514227" cy="1508536"/>
        </a:xfrm>
        <a:prstGeom prst="rect">
          <a:avLst/>
        </a:prstGeom>
        <a:solidFill>
          <a:schemeClr val="accent4">
            <a:hueOff val="1786976"/>
            <a:satOff val="-13654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Lender Audit Revamp in conjunction with Lender Scorecards</a:t>
          </a:r>
          <a:endParaRPr lang="en-US" sz="2000" kern="1200" dirty="0"/>
        </a:p>
      </dsp:txBody>
      <dsp:txXfrm>
        <a:off x="3048186" y="372"/>
        <a:ext cx="2514227" cy="1508536"/>
      </dsp:txXfrm>
    </dsp:sp>
    <dsp:sp modelId="{A38AE628-E386-4C25-82C8-7DC1FE7D21DC}">
      <dsp:nvSpPr>
        <dsp:cNvPr id="0" name=""/>
        <dsp:cNvSpPr/>
      </dsp:nvSpPr>
      <dsp:spPr>
        <a:xfrm>
          <a:off x="5813836" y="372"/>
          <a:ext cx="2514227" cy="1508536"/>
        </a:xfrm>
        <a:prstGeom prst="rect">
          <a:avLst/>
        </a:prstGeom>
        <a:solidFill>
          <a:schemeClr val="accent4">
            <a:hueOff val="3573952"/>
            <a:satOff val="-27308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/>
            <a:t>Lender’s Handbook Updates to Continue</a:t>
          </a:r>
          <a:endParaRPr lang="en-US" sz="2000" kern="1200" dirty="0"/>
        </a:p>
      </dsp:txBody>
      <dsp:txXfrm>
        <a:off x="5813836" y="372"/>
        <a:ext cx="2514227" cy="1508536"/>
      </dsp:txXfrm>
    </dsp:sp>
    <dsp:sp modelId="{3AAE6D6A-8002-415F-8FE2-5F4E9B4BBC91}">
      <dsp:nvSpPr>
        <dsp:cNvPr id="0" name=""/>
        <dsp:cNvSpPr/>
      </dsp:nvSpPr>
      <dsp:spPr>
        <a:xfrm>
          <a:off x="282535" y="1760331"/>
          <a:ext cx="2514227" cy="1508536"/>
        </a:xfrm>
        <a:prstGeom prst="rect">
          <a:avLst/>
        </a:prstGeom>
        <a:solidFill>
          <a:schemeClr val="accent4">
            <a:hueOff val="5360928"/>
            <a:satOff val="-4096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solidFill>
                <a:schemeClr val="bg1"/>
              </a:solidFill>
            </a:rPr>
            <a:t>Appraisal Management System Enhancements (AMS - Redesign)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282535" y="1760331"/>
        <a:ext cx="2514227" cy="1508536"/>
      </dsp:txXfrm>
    </dsp:sp>
    <dsp:sp modelId="{353EC59F-4CF8-4522-A676-D3D848FCAD09}">
      <dsp:nvSpPr>
        <dsp:cNvPr id="0" name=""/>
        <dsp:cNvSpPr/>
      </dsp:nvSpPr>
      <dsp:spPr>
        <a:xfrm>
          <a:off x="3048186" y="1760331"/>
          <a:ext cx="2514227" cy="1508536"/>
        </a:xfrm>
        <a:prstGeom prst="rect">
          <a:avLst/>
        </a:prstGeom>
        <a:solidFill>
          <a:schemeClr val="accent4">
            <a:hueOff val="7147904"/>
            <a:satOff val="-54617"/>
            <a:lumOff val="-7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New Servicing Platform Go Live</a:t>
          </a:r>
        </a:p>
      </dsp:txBody>
      <dsp:txXfrm>
        <a:off x="3048186" y="1760331"/>
        <a:ext cx="2514227" cy="1508536"/>
      </dsp:txXfrm>
    </dsp:sp>
    <dsp:sp modelId="{B4CCADA3-8E1F-4A6C-A692-5334C15ECBE3}">
      <dsp:nvSpPr>
        <dsp:cNvPr id="0" name=""/>
        <dsp:cNvSpPr/>
      </dsp:nvSpPr>
      <dsp:spPr>
        <a:xfrm>
          <a:off x="3048010" y="3505195"/>
          <a:ext cx="2514227" cy="1508536"/>
        </a:xfrm>
        <a:prstGeom prst="rect">
          <a:avLst/>
        </a:prstGeom>
        <a:solidFill>
          <a:schemeClr val="accent4">
            <a:hueOff val="8934879"/>
            <a:satOff val="-68271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IRRRL Proposed Rule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Cash-Out Final Rule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Enhanced Oversight and Analysis</a:t>
          </a:r>
        </a:p>
      </dsp:txBody>
      <dsp:txXfrm>
        <a:off x="3048010" y="3505195"/>
        <a:ext cx="2514227" cy="1508536"/>
      </dsp:txXfrm>
    </dsp:sp>
    <dsp:sp modelId="{7AED87EF-EED2-459E-BCD3-F3F198BF3B4B}">
      <dsp:nvSpPr>
        <dsp:cNvPr id="0" name=""/>
        <dsp:cNvSpPr/>
      </dsp:nvSpPr>
      <dsp:spPr>
        <a:xfrm>
          <a:off x="5867389" y="1752602"/>
          <a:ext cx="2514227" cy="1508536"/>
        </a:xfrm>
        <a:prstGeom prst="rect">
          <a:avLst/>
        </a:prstGeom>
        <a:solidFill>
          <a:schemeClr val="accent4">
            <a:hueOff val="10721856"/>
            <a:satOff val="-81925"/>
            <a:lumOff val="-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Order COE before Appraisal</a:t>
          </a:r>
        </a:p>
      </dsp:txBody>
      <dsp:txXfrm>
        <a:off x="5867389" y="1752602"/>
        <a:ext cx="2514227" cy="15085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F43323-BB83-40EB-9E8A-A930867DD694}">
      <dsp:nvSpPr>
        <dsp:cNvPr id="0" name=""/>
        <dsp:cNvSpPr/>
      </dsp:nvSpPr>
      <dsp:spPr>
        <a:xfrm>
          <a:off x="282535" y="372"/>
          <a:ext cx="2514227" cy="150853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Appraisal Orders Unassigned: 26 days FY 2018 to 5 days this year</a:t>
          </a:r>
        </a:p>
      </dsp:txBody>
      <dsp:txXfrm>
        <a:off x="282535" y="372"/>
        <a:ext cx="2514227" cy="1508536"/>
      </dsp:txXfrm>
    </dsp:sp>
    <dsp:sp modelId="{FAF0532D-AA46-4FE0-BC10-0026D195A63E}">
      <dsp:nvSpPr>
        <dsp:cNvPr id="0" name=""/>
        <dsp:cNvSpPr/>
      </dsp:nvSpPr>
      <dsp:spPr>
        <a:xfrm>
          <a:off x="3048186" y="372"/>
          <a:ext cx="2514227" cy="1508536"/>
        </a:xfrm>
        <a:prstGeom prst="rect">
          <a:avLst/>
        </a:prstGeom>
        <a:solidFill>
          <a:schemeClr val="accent4">
            <a:hueOff val="1786976"/>
            <a:satOff val="-13654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Appraiser Recruitment – Appraisers in the right locations</a:t>
          </a:r>
        </a:p>
      </dsp:txBody>
      <dsp:txXfrm>
        <a:off x="3048186" y="372"/>
        <a:ext cx="2514227" cy="1508536"/>
      </dsp:txXfrm>
    </dsp:sp>
    <dsp:sp modelId="{A38AE628-E386-4C25-82C8-7DC1FE7D21DC}">
      <dsp:nvSpPr>
        <dsp:cNvPr id="0" name=""/>
        <dsp:cNvSpPr/>
      </dsp:nvSpPr>
      <dsp:spPr>
        <a:xfrm>
          <a:off x="5813836" y="372"/>
          <a:ext cx="2514227" cy="1508536"/>
        </a:xfrm>
        <a:prstGeom prst="rect">
          <a:avLst/>
        </a:prstGeom>
        <a:solidFill>
          <a:schemeClr val="accent4">
            <a:hueOff val="3573952"/>
            <a:satOff val="-27308"/>
            <a:lumOff val="-36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Customer Service – Appraisers scheduling within 48 hours</a:t>
          </a:r>
        </a:p>
      </dsp:txBody>
      <dsp:txXfrm>
        <a:off x="5813836" y="372"/>
        <a:ext cx="2514227" cy="1508536"/>
      </dsp:txXfrm>
    </dsp:sp>
    <dsp:sp modelId="{3AAE6D6A-8002-415F-8FE2-5F4E9B4BBC91}">
      <dsp:nvSpPr>
        <dsp:cNvPr id="0" name=""/>
        <dsp:cNvSpPr/>
      </dsp:nvSpPr>
      <dsp:spPr>
        <a:xfrm>
          <a:off x="282535" y="1760331"/>
          <a:ext cx="2514227" cy="1508536"/>
        </a:xfrm>
        <a:prstGeom prst="rect">
          <a:avLst/>
        </a:prstGeom>
        <a:solidFill>
          <a:schemeClr val="accent4">
            <a:hueOff val="5360928"/>
            <a:satOff val="-40963"/>
            <a:lumOff val="-549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Cash Out </a:t>
          </a:r>
          <a:r>
            <a:rPr lang="en-US" sz="2100" kern="1200"/>
            <a:t>Regulatory Response </a:t>
          </a:r>
          <a:endParaRPr lang="en-US" sz="2100" kern="1200" dirty="0">
            <a:solidFill>
              <a:schemeClr val="bg1"/>
            </a:solidFill>
          </a:endParaRPr>
        </a:p>
      </dsp:txBody>
      <dsp:txXfrm>
        <a:off x="282535" y="1760331"/>
        <a:ext cx="2514227" cy="1508536"/>
      </dsp:txXfrm>
    </dsp:sp>
    <dsp:sp modelId="{353EC59F-4CF8-4522-A676-D3D848FCAD09}">
      <dsp:nvSpPr>
        <dsp:cNvPr id="0" name=""/>
        <dsp:cNvSpPr/>
      </dsp:nvSpPr>
      <dsp:spPr>
        <a:xfrm>
          <a:off x="3048186" y="1760331"/>
          <a:ext cx="2514227" cy="1508536"/>
        </a:xfrm>
        <a:prstGeom prst="rect">
          <a:avLst/>
        </a:prstGeom>
        <a:solidFill>
          <a:schemeClr val="accent4">
            <a:hueOff val="7147904"/>
            <a:satOff val="-54617"/>
            <a:lumOff val="-732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Disclosures for Refinancing and C/O Rule</a:t>
          </a:r>
        </a:p>
      </dsp:txBody>
      <dsp:txXfrm>
        <a:off x="3048186" y="1760331"/>
        <a:ext cx="2514227" cy="1508536"/>
      </dsp:txXfrm>
    </dsp:sp>
    <dsp:sp modelId="{995C078B-B5B5-4D79-8172-4843DE3EB552}">
      <dsp:nvSpPr>
        <dsp:cNvPr id="0" name=""/>
        <dsp:cNvSpPr/>
      </dsp:nvSpPr>
      <dsp:spPr>
        <a:xfrm>
          <a:off x="5813836" y="1760331"/>
          <a:ext cx="2514227" cy="1508536"/>
        </a:xfrm>
        <a:prstGeom prst="rect">
          <a:avLst/>
        </a:prstGeom>
        <a:solidFill>
          <a:schemeClr val="accent4">
            <a:hueOff val="8934879"/>
            <a:satOff val="-68271"/>
            <a:lumOff val="-915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Moving forward 90 day handbook changes to reduce the need of Circulars</a:t>
          </a:r>
          <a:endParaRPr lang="en-US" sz="2100" kern="1200" dirty="0"/>
        </a:p>
      </dsp:txBody>
      <dsp:txXfrm>
        <a:off x="5813836" y="1760331"/>
        <a:ext cx="2514227" cy="1508536"/>
      </dsp:txXfrm>
    </dsp:sp>
    <dsp:sp modelId="{17472D1E-910A-4B30-A96E-2C41EC2E182A}">
      <dsp:nvSpPr>
        <dsp:cNvPr id="0" name=""/>
        <dsp:cNvSpPr/>
      </dsp:nvSpPr>
      <dsp:spPr>
        <a:xfrm>
          <a:off x="3047997" y="3352798"/>
          <a:ext cx="2514957" cy="1508536"/>
        </a:xfrm>
        <a:prstGeom prst="rect">
          <a:avLst/>
        </a:prstGeom>
        <a:solidFill>
          <a:schemeClr val="accent4">
            <a:hueOff val="10721856"/>
            <a:satOff val="-81925"/>
            <a:lumOff val="-1098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Pamphlet 26-7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2100" kern="1200" dirty="0"/>
            <a:t>Chapters 1, 4, 5, 7, 9, 10, 11, 12, 13 have been released</a:t>
          </a:r>
        </a:p>
      </dsp:txBody>
      <dsp:txXfrm>
        <a:off x="3047997" y="3352798"/>
        <a:ext cx="2514957" cy="150853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CBC94-ED5A-4167-A18A-AC4F25ED66D4}" type="datetimeFigureOut">
              <a:rPr lang="en-US" smtClean="0"/>
              <a:t>04/25/2019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AE1E3-F2F8-47FD-A4F8-C33348A375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298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DE499EE-2D9F-4E82-8CEA-F4B67D4E6FEC}" type="datetimeFigureOut">
              <a:rPr lang="en-US" smtClean="0"/>
              <a:t>04/25/2019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A6F7D25-770E-4F77-8331-8C84F6824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695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FAC2D3F2-3F3C-46B9-A32D-9114B1DC4AA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3035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10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432B38A7-CB24-4506-9566-ED9223B9C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9513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25679"/>
            <a:ext cx="5608320" cy="4742121"/>
          </a:xfrm>
        </p:spPr>
        <p:txBody>
          <a:bodyPr/>
          <a:lstStyle/>
          <a:p>
            <a:pPr marL="228600" indent="-2286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7845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25679"/>
            <a:ext cx="5608320" cy="4742121"/>
          </a:xfrm>
        </p:spPr>
        <p:txBody>
          <a:bodyPr/>
          <a:lstStyle/>
          <a:p>
            <a:pPr marL="228600" indent="-228600">
              <a:buFont typeface="+mj-lt"/>
              <a:buAutoNum type="arabicParenR"/>
            </a:pPr>
            <a:endParaRPr lang="en-US" dirty="0"/>
          </a:p>
          <a:p>
            <a:pPr marL="228600" indent="-228600">
              <a:buFont typeface="+mj-lt"/>
              <a:buAutoNum type="arabi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6F7D25-770E-4F77-8331-8C84F68246BD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333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503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2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35DA94FD-F4FB-48B5-A6CD-07352E75A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16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009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4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EBA014E2-FA64-4590-9072-E2C87772D1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6134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5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8A59E291-E7E7-4F32-9F3A-85D2DB6683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9766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6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0FA9F60D-64FC-464C-955B-377CF2EEE0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652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7</a:t>
            </a:fld>
            <a:endParaRPr lang="en-US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9B324B9B-5464-4070-AC97-66F7D2B614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6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94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6F7D25-770E-4F77-8331-8C84F68246B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4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6.bin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7.bin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3.xml"/><Relationship Id="rId2" Type="http://schemas.openxmlformats.org/officeDocument/2006/relationships/tags" Target="../tags/tag31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6.bin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8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0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0.bin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2.bin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2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3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4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18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0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8.xml"/><Relationship Id="rId2" Type="http://schemas.openxmlformats.org/officeDocument/2006/relationships/tags" Target="../tags/tag2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1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7.png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3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9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4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01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11509"/>
            <a:ext cx="7772400" cy="1362075"/>
          </a:xfrm>
        </p:spPr>
        <p:txBody>
          <a:bodyPr anchor="t">
            <a:normAutofit/>
          </a:bodyPr>
          <a:lstStyle>
            <a:lvl1pPr algn="r">
              <a:defRPr sz="4500" b="1" cap="none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311324"/>
            <a:ext cx="7772400" cy="1500187"/>
          </a:xfrm>
        </p:spPr>
        <p:txBody>
          <a:bodyPr anchor="b">
            <a:normAutofit/>
          </a:bodyPr>
          <a:lstStyle>
            <a:lvl1pPr marL="0" indent="0" algn="r">
              <a:buNone/>
              <a:defRPr sz="22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39028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9848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3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49852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62125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5091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9478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5596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2656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4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4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55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427952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705948-9B46-49E9-90CC-5A61443486E7}" type="slidenum">
              <a:rPr lang="en-US" smtClean="0">
                <a:solidFill>
                  <a:prstClr val="white"/>
                </a:solidFill>
                <a:cs typeface="Arial" pitchFamily="34" charset="0"/>
              </a:rPr>
              <a:pPr>
                <a:defRPr/>
              </a:pPr>
              <a:t>‹#›</a:t>
            </a:fld>
            <a:endParaRPr lang="en-US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743200" y="6324705"/>
            <a:ext cx="3657600" cy="381001"/>
          </a:xfr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455"/>
            <a:ext cx="1905000" cy="365125"/>
          </a:xfrm>
        </p:spPr>
        <p:txBody>
          <a:bodyPr lIns="91440" tIns="45720" rIns="91440" bIns="45720"/>
          <a:lstStyle/>
          <a:p>
            <a:pPr>
              <a:defRPr/>
            </a:pPr>
            <a:endParaRPr lang="en-US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846362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 userDrawn="1"/>
        </p:nvSpPr>
        <p:spPr bwMode="auto">
          <a:xfrm>
            <a:off x="685800" y="2133600"/>
            <a:ext cx="7772400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200" b="1">
                <a:solidFill>
                  <a:prstClr val="black"/>
                </a:solidFill>
                <a:cs typeface="Arial" charset="0"/>
              </a:rPr>
              <a:t>Office of Management</a:t>
            </a:r>
          </a:p>
        </p:txBody>
      </p:sp>
      <p:pic>
        <p:nvPicPr>
          <p:cNvPr id="5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25" y="323850"/>
            <a:ext cx="1809750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124200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602144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D883F-F377-43E7-B860-1E2309A812A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2248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1832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832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35634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VA Seal - black and whit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6D38C-E1C0-445F-9569-AD3D1FC355B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477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239000" cy="1066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200"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7F1F5F-EE0C-4E2A-9281-CF21BD86987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90195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6AD94E-2317-47B6-8334-A702A505FF7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93148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0"/>
            <a:ext cx="7315200" cy="10668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6E0A4-A0AF-4851-AC22-0AB169EE6C2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76192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8457622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59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66686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4460955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461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28345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659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0827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761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214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20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9"/>
            <a:ext cx="4040188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20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587577"/>
          </a:xfrm>
        </p:spPr>
        <p:txBody>
          <a:bodyPr/>
          <a:lstStyle>
            <a:lvl1pPr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7760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204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7710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0"/>
            <a:ext cx="5111751" cy="547890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2"/>
            <a:ext cx="3008313" cy="43168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26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50007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86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3"/>
            <a:ext cx="8229600" cy="41202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5205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2"/>
            <a:ext cx="2057400" cy="549831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2"/>
            <a:ext cx="6019800" cy="54983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895" y="648239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492892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271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353167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83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34973" y="1184460"/>
            <a:ext cx="8275320" cy="4066903"/>
          </a:xfrm>
          <a:prstGeom prst="rect">
            <a:avLst/>
          </a:prstGeom>
        </p:spPr>
        <p:txBody>
          <a:bodyPr/>
          <a:lstStyle>
            <a:lvl1pPr marL="236538" indent="-236538">
              <a:buClr>
                <a:schemeClr val="tx2"/>
              </a:buClr>
              <a:buFont typeface="Arial" pitchFamily="34" charset="0"/>
              <a:buChar char="•"/>
              <a:defRPr/>
            </a:lvl1pPr>
            <a:lvl2pPr marL="457200" indent="-220663">
              <a:buFont typeface="Arial" pitchFamily="34" charset="0"/>
              <a:buChar char="-"/>
              <a:defRPr/>
            </a:lvl2pPr>
            <a:lvl3pPr marL="900113" indent="-203200">
              <a:defRPr/>
            </a:lvl3pPr>
            <a:lvl4pPr marL="1368425" indent="-217488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934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736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" name="Object 3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122890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0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5067" y="163513"/>
            <a:ext cx="8274051" cy="66751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33753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ollage of military and finance images" title="FMTS Splash Sheet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7461"/>
            <a:ext cx="9144000" cy="391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22" y="102188"/>
            <a:ext cx="2748144" cy="13740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820296"/>
            <a:ext cx="7772400" cy="792473"/>
          </a:xfrm>
        </p:spPr>
        <p:txBody>
          <a:bodyPr anchor="t" anchorCtr="0">
            <a:normAutofit/>
          </a:bodyPr>
          <a:lstStyle>
            <a:lvl1pPr algn="ctr">
              <a:defRPr sz="3600">
                <a:solidFill>
                  <a:srgbClr val="2B399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612769"/>
            <a:ext cx="6858000" cy="4746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206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VA Official Seal" title="VA Seal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205764" y="5936465"/>
            <a:ext cx="758475" cy="768096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5324322" y="6177047"/>
            <a:ext cx="2911374" cy="430887"/>
          </a:xfrm>
          <a:prstGeom prst="rect">
            <a:avLst/>
          </a:prstGeom>
          <a:noFill/>
        </p:spPr>
        <p:txBody>
          <a:bodyPr wrap="none" lIns="91440" tIns="45720" rIns="91440" bIns="45720" rtlCol="0">
            <a:spAutoFit/>
          </a:bodyPr>
          <a:lstStyle/>
          <a:p>
            <a:pPr algn="r"/>
            <a:r>
              <a:rPr lang="en-US" sz="1100" b="1" dirty="0">
                <a:solidFill>
                  <a:prstClr val="black"/>
                </a:solidFill>
              </a:rPr>
              <a:t>Department of Veterans Affairs </a:t>
            </a:r>
          </a:p>
          <a:p>
            <a:pPr algn="r"/>
            <a:r>
              <a:rPr lang="en-US" sz="1100" b="1" dirty="0">
                <a:solidFill>
                  <a:prstClr val="black"/>
                </a:solidFill>
              </a:rPr>
              <a:t>Office of Financial Business Operations (OFBO)</a:t>
            </a:r>
          </a:p>
        </p:txBody>
      </p:sp>
    </p:spTree>
    <p:extLst>
      <p:ext uri="{BB962C8B-B14F-4D97-AF65-F5344CB8AC3E}">
        <p14:creationId xmlns:p14="http://schemas.microsoft.com/office/powerpoint/2010/main" val="39587939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765346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1365102"/>
            <a:ext cx="7886700" cy="2852737"/>
          </a:xfrm>
        </p:spPr>
        <p:txBody>
          <a:bodyPr anchor="b"/>
          <a:lstStyle>
            <a:lvl1pPr>
              <a:defRPr sz="6000">
                <a:solidFill>
                  <a:srgbClr val="2A3B9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90" y="43894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328483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447632"/>
            <a:ext cx="3886200" cy="43513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44854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369050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192962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246" y="1369050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246" y="2192962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4038854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186595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02599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340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0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30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5698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9899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2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21279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8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8543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52489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5022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08117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11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73141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2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5855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9179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3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3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0933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90600" y="3048000"/>
            <a:ext cx="72390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990600" y="4648200"/>
            <a:ext cx="3124200" cy="6096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6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XX/XX/XXXX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990600" y="2122842"/>
            <a:ext cx="7239000" cy="914400"/>
          </a:xfrm>
          <a:prstGeom prst="rect">
            <a:avLst/>
          </a:prstGeom>
        </p:spPr>
        <p:txBody>
          <a:bodyPr lIns="91440" tIns="45720" rIns="91440" bIns="45720" anchor="b"/>
          <a:lstStyle>
            <a:lvl1pPr marL="0" indent="0">
              <a:buNone/>
              <a:defRPr sz="32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Click to add Title</a:t>
            </a:r>
            <a:endParaRPr lang="en-US" dirty="0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1368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896923" y="218244"/>
            <a:ext cx="5715000" cy="400110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01069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19100" y="1524000"/>
            <a:ext cx="8305800" cy="4724400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08993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al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896922" y="129468"/>
            <a:ext cx="7827979" cy="609600"/>
          </a:xfrm>
          <a:prstGeom prst="rect">
            <a:avLst/>
          </a:prstGeom>
        </p:spPr>
        <p:txBody>
          <a:bodyPr lIns="91440" tIns="45720" rIns="91440" bIns="45720" anchor="ctr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 sz="2000" b="1" baseline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Click to add title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" y="914400"/>
            <a:ext cx="8305800" cy="533400"/>
          </a:xfrm>
          <a:prstGeom prst="rect">
            <a:avLst/>
          </a:prstGeom>
        </p:spPr>
        <p:txBody>
          <a:bodyPr lIns="91440" tIns="45720" rIns="91440" bIns="45720"/>
          <a:lstStyle>
            <a:lvl1pPr marL="0" indent="0">
              <a:buNone/>
              <a:defRPr sz="120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add Strapline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29958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text only or primary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63" y="1897603"/>
            <a:ext cx="4628956" cy="8424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>
              <a:defRPr sz="2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" y="2778756"/>
            <a:ext cx="4629600" cy="1371600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23756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3670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65760" y="1611315"/>
            <a:ext cx="8412480" cy="4734292"/>
          </a:xfrm>
          <a:prstGeom prst="rect">
            <a:avLst/>
          </a:prstGeom>
        </p:spPr>
        <p:txBody>
          <a:bodyPr lIns="91440" tIns="45720" rIns="91440" bIns="4572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4899500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65760" y="295684"/>
            <a:ext cx="8412480" cy="1244192"/>
          </a:xfrm>
          <a:prstGeom prst="rect">
            <a:avLst/>
          </a:prstGeom>
        </p:spPr>
        <p:txBody>
          <a:bodyPr lIns="91440" tIns="45720" rIns="91440" bIns="4572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416913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9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0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7806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365760" y="782713"/>
            <a:ext cx="8412480" cy="757255"/>
          </a:xfrm>
          <a:prstGeom prst="rect">
            <a:avLst/>
          </a:prstGeom>
        </p:spPr>
        <p:txBody>
          <a:bodyPr lIns="91440" tIns="45720" rIns="91440" bIns="45720">
            <a:noAutofit/>
          </a:bodyPr>
          <a:lstStyle>
            <a:lvl1pPr marL="0" indent="0">
              <a:buNone/>
              <a:defRPr sz="2000" b="0">
                <a:solidFill>
                  <a:srgbClr val="575757"/>
                </a:solidFill>
              </a:defRPr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65760" y="295683"/>
            <a:ext cx="8412480" cy="46949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861305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07450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39734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9242542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3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2732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675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61167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1098369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7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791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0138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4337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682399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77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7062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9579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072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9722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535089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22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505857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56700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592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203672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2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0287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04841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5993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1963148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32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28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2784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1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1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4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4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36153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478881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313776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37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8679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33401" y="3219733"/>
            <a:ext cx="7994015" cy="429767"/>
          </a:xfrm>
        </p:spPr>
        <p:txBody>
          <a:bodyPr anchor="ctr"/>
          <a:lstStyle>
            <a:lvl1pPr algn="r">
              <a:lnSpc>
                <a:spcPct val="100000"/>
              </a:lnSpc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Project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1" y="3905491"/>
            <a:ext cx="7994015" cy="429769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Title</a:t>
            </a:r>
          </a:p>
        </p:txBody>
      </p:sp>
      <p:cxnSp>
        <p:nvCxnSpPr>
          <p:cNvPr id="9" name="Straight Connector 5"/>
          <p:cNvCxnSpPr/>
          <p:nvPr/>
        </p:nvCxnSpPr>
        <p:spPr bwMode="auto">
          <a:xfrm>
            <a:off x="533400" y="1744193"/>
            <a:ext cx="8001000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5" name="Date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1" y="4337906"/>
            <a:ext cx="7994015" cy="292608"/>
          </a:xfrm>
          <a:prstGeom prst="rect">
            <a:avLst/>
          </a:prstGeom>
        </p:spPr>
        <p:txBody>
          <a:bodyPr lIns="0" tIns="45720" rIns="0" bIns="45720" anchor="ctr"/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6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0" name="Legal"/>
          <p:cNvSpPr txBox="1"/>
          <p:nvPr/>
        </p:nvSpPr>
        <p:spPr>
          <a:xfrm>
            <a:off x="533401" y="6077413"/>
            <a:ext cx="7994015" cy="215444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 algn="r"/>
            <a:r>
              <a:rPr lang="en-US" sz="800" b="1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pic>
        <p:nvPicPr>
          <p:cNvPr id="11" name="Picture 2" descr="https://upload.wikimedia.org/wikipedia/commons/thumb/c/cd/US_Department_of_Veterans_Affairs_logo.svg/2000px-US_Department_of_Veterans_Affairs_logo.svg.pn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702772"/>
            <a:ext cx="2651760" cy="797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1693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" hidden="1"/>
          <p:cNvSpPr txBox="1"/>
          <p:nvPr/>
        </p:nvSpPr>
        <p:spPr>
          <a:xfrm>
            <a:off x="402339" y="6256117"/>
            <a:ext cx="8340764" cy="424732"/>
          </a:xfrm>
          <a:prstGeom prst="rect">
            <a:avLst/>
          </a:prstGeom>
          <a:noFill/>
        </p:spPr>
        <p:txBody>
          <a:bodyPr wrap="square" lIns="0" tIns="45720" rIns="0" bIns="45720" rtlCol="0" anchor="b">
            <a:spAutoFit/>
          </a:bodyPr>
          <a:lstStyle/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1.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Note: xxx</a:t>
            </a:r>
          </a:p>
          <a:p>
            <a:pPr>
              <a:lnSpc>
                <a:spcPct val="90000"/>
              </a:lnSpc>
            </a:pPr>
            <a:r>
              <a:rPr lang="en-US" sz="800" dirty="0">
                <a:solidFill>
                  <a:prstClr val="black"/>
                </a:solidFill>
              </a:rPr>
              <a:t>Source: xxx</a:t>
            </a:r>
          </a:p>
        </p:txBody>
      </p:sp>
      <p:sp>
        <p:nvSpPr>
          <p:cNvPr id="5" name="Tombstone" hidden="1"/>
          <p:cNvSpPr/>
          <p:nvPr/>
        </p:nvSpPr>
        <p:spPr>
          <a:xfrm>
            <a:off x="914400" y="5669667"/>
            <a:ext cx="7315200" cy="54864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wrap="square" lIns="91440" tIns="45720" rIns="91440" bIns="45720" rtlCol="0" anchor="ctr"/>
          <a:lstStyle/>
          <a:p>
            <a:pPr algn="ctr"/>
            <a:endParaRPr lang="en-US" sz="1600" b="1" kern="0" dirty="0">
              <a:solidFill>
                <a:prstClr val="white"/>
              </a:solidFill>
            </a:endParaRPr>
          </a:p>
        </p:txBody>
      </p:sp>
      <p:sp>
        <p:nvSpPr>
          <p:cNvPr id="9" name="Sticker" hidden="1"/>
          <p:cNvSpPr txBox="1"/>
          <p:nvPr/>
        </p:nvSpPr>
        <p:spPr>
          <a:xfrm>
            <a:off x="8743128" y="1107328"/>
            <a:ext cx="65" cy="338554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r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6" name="Right" hidden="1"/>
          <p:cNvSpPr txBox="1"/>
          <p:nvPr/>
        </p:nvSpPr>
        <p:spPr>
          <a:xfrm>
            <a:off x="8743130" y="1417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 anchor="t">
            <a:spAutoFit/>
          </a:bodyPr>
          <a:lstStyle/>
          <a:p>
            <a:pPr algn="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7" name="Center" hidden="1"/>
          <p:cNvSpPr txBox="1"/>
          <p:nvPr/>
        </p:nvSpPr>
        <p:spPr>
          <a:xfrm>
            <a:off x="4572080" y="2011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8" name="Left" hidden="1"/>
          <p:cNvSpPr txBox="1"/>
          <p:nvPr/>
        </p:nvSpPr>
        <p:spPr>
          <a:xfrm>
            <a:off x="402429" y="-395"/>
            <a:ext cx="65" cy="276999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endParaRPr lang="en-US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22122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01920136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02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2336" y="336089"/>
            <a:ext cx="7637693" cy="6400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336" y="1510625"/>
            <a:ext cx="8339328" cy="4709160"/>
          </a:xfrm>
          <a:prstGeom prst="rect">
            <a:avLst/>
          </a:prstGeom>
        </p:spPr>
        <p:txBody>
          <a:bodyPr lIns="0" tIns="45720" rIns="0" bIns="4572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  <a:defRPr sz="1400" b="1"/>
            </a:lvl1pPr>
            <a:lvl2pPr marL="457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2pPr>
            <a:lvl3pPr marL="914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–"/>
              <a:defRPr sz="1400"/>
            </a:lvl3pPr>
            <a:lvl4pPr marL="13716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4pPr>
            <a:lvl5pPr marL="18288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5pPr>
            <a:lvl6pPr marL="22860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6pPr>
            <a:lvl7pPr marL="27432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7pPr>
            <a:lvl8pPr marL="3200400" indent="-22860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defRPr sz="1400"/>
            </a:lvl8pPr>
            <a:lvl9pPr marL="3657600" indent="-2222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53422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2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246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58712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26577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146" y="273055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5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94867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148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030752"/>
            <a:ext cx="7772400" cy="837669"/>
          </a:xfrm>
        </p:spPr>
        <p:txBody>
          <a:bodyPr>
            <a:normAutofit/>
          </a:bodyPr>
          <a:lstStyle>
            <a:lvl1pPr algn="ctr">
              <a:defRPr sz="4500" b="1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878828"/>
            <a:ext cx="6400800" cy="564220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1497543" y="2970451"/>
            <a:ext cx="6400800" cy="512961"/>
          </a:xfrm>
          <a:prstGeom prst="rect">
            <a:avLst/>
          </a:prstGeom>
          <a:noFill/>
        </p:spPr>
        <p:txBody>
          <a:bodyPr wrap="square" lIns="91440" tIns="45720" rIns="91440" bIns="45720" rtlCol="0">
            <a:spAutoFit/>
          </a:bodyPr>
          <a:lstStyle/>
          <a:p>
            <a:pPr algn="ctr" fontAlgn="base">
              <a:defRPr/>
            </a:pPr>
            <a:r>
              <a:rPr lang="en-US" sz="2000" b="1" baseline="30000" dirty="0">
                <a:solidFill>
                  <a:srgbClr val="0093C9"/>
                </a:solidFill>
                <a:cs typeface="Calibri"/>
              </a:rPr>
              <a:t>Presented by the MyVA Direct Scheduling Implementation Team </a:t>
            </a:r>
          </a:p>
          <a:p>
            <a:pPr algn="ctr" fontAlgn="base"/>
            <a:endParaRPr lang="en-US" sz="1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266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7552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34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34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6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6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20916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27706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6690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85141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115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9057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994263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441"/>
            <a:ext cx="2895600" cy="365125"/>
          </a:xfrm>
          <a:prstGeom prst="rect">
            <a:avLst/>
          </a:prstGeom>
        </p:spPr>
        <p:txBody>
          <a:bodyPr lIns="91440" tIns="45720" rIns="91440" bIns="45720"/>
          <a:lstStyle>
            <a:lvl1pPr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02155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1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020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3"/>
            <a:ext cx="8229600" cy="41622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EDCA28-4542-3047-9F73-5111907E2BA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67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205894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  <a:solidFill>
            <a:schemeClr val="tx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450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496689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314" y="6351678"/>
            <a:ext cx="3127375" cy="50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41973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83293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2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2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441"/>
            <a:ext cx="2133600" cy="365125"/>
          </a:xfrm>
          <a:prstGeom prst="rect">
            <a:avLst/>
          </a:prstGeom>
        </p:spPr>
        <p:txBody>
          <a:bodyPr lIns="91440" tIns="45720" rIns="91440" bIns="45720"/>
          <a:lstStyle/>
          <a:p>
            <a:pPr defTabSz="457200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5979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24763230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4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3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8" y="4803844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7068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8018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3125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65499147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34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042345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38877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86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002" y="2591311"/>
            <a:ext cx="5946259" cy="1905255"/>
          </a:xfrm>
        </p:spPr>
        <p:txBody>
          <a:bodyPr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21336" y="4803730"/>
            <a:ext cx="5976011" cy="450535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Date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5376954"/>
            <a:ext cx="9144000" cy="14811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 descr="3. VA-PRIMARY-HORIZONTAL-WHITE-VECTOR2.png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687903"/>
            <a:ext cx="3886200" cy="865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6269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0111802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6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1"/>
            <a:ext cx="8229600" cy="528796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94"/>
            <a:ext cx="9144000" cy="6857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>
            <a:no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8291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2.xml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tags" Target="../tags/tag10.xml"/><Relationship Id="rId5" Type="http://schemas.openxmlformats.org/officeDocument/2006/relationships/vmlDrawing" Target="../drawings/vmlDrawing9.vml"/><Relationship Id="rId4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5.xml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tags" Target="../tags/tag12.xml"/><Relationship Id="rId5" Type="http://schemas.openxmlformats.org/officeDocument/2006/relationships/vmlDrawing" Target="../drawings/vmlDrawing11.vml"/><Relationship Id="rId4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68.xml"/><Relationship Id="rId7" Type="http://schemas.openxmlformats.org/officeDocument/2006/relationships/oleObject" Target="../embeddings/oleObject13.bin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tags" Target="../tags/tag14.xml"/><Relationship Id="rId5" Type="http://schemas.openxmlformats.org/officeDocument/2006/relationships/vmlDrawing" Target="../drawings/vmlDrawing13.vml"/><Relationship Id="rId4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1.xml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tags" Target="../tags/tag16.xml"/><Relationship Id="rId5" Type="http://schemas.openxmlformats.org/officeDocument/2006/relationships/vmlDrawing" Target="../drawings/vmlDrawing15.vml"/><Relationship Id="rId4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74.xml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tags" Target="../tags/tag18.xml"/><Relationship Id="rId5" Type="http://schemas.openxmlformats.org/officeDocument/2006/relationships/vmlDrawing" Target="../drawings/vmlDrawing17.vml"/><Relationship Id="rId4" Type="http://schemas.openxmlformats.org/officeDocument/2006/relationships/theme" Target="../theme/theme14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theme" Target="../theme/theme15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8.xml"/><Relationship Id="rId9" Type="http://schemas.openxmlformats.org/officeDocument/2006/relationships/image" Target="../media/image14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theme" Target="../theme/theme16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5" Type="http://schemas.openxmlformats.org/officeDocument/2006/relationships/slideLayout" Target="../slideLayouts/slideLayout86.xml"/><Relationship Id="rId4" Type="http://schemas.openxmlformats.org/officeDocument/2006/relationships/slideLayout" Target="../slideLayouts/slideLayout85.xml"/><Relationship Id="rId9" Type="http://schemas.openxmlformats.org/officeDocument/2006/relationships/image" Target="../media/image1.pn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theme" Target="../theme/theme17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5" Type="http://schemas.openxmlformats.org/officeDocument/2006/relationships/slideLayout" Target="../slideLayouts/slideLayout93.xml"/><Relationship Id="rId4" Type="http://schemas.openxmlformats.org/officeDocument/2006/relationships/slideLayout" Target="../slideLayouts/slideLayout92.xml"/><Relationship Id="rId9" Type="http://schemas.openxmlformats.org/officeDocument/2006/relationships/image" Target="../media/image1.pn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18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97.xml"/><Relationship Id="rId1" Type="http://schemas.openxmlformats.org/officeDocument/2006/relationships/slideLayout" Target="../slideLayouts/slideLayout96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0.xml"/><Relationship Id="rId4" Type="http://schemas.openxmlformats.org/officeDocument/2006/relationships/vmlDrawing" Target="../drawings/vmlDrawing19.v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slideLayout" Target="../slideLayouts/slideLayout100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99.xml"/><Relationship Id="rId1" Type="http://schemas.openxmlformats.org/officeDocument/2006/relationships/slideLayout" Target="../slideLayouts/slideLayout98.xml"/><Relationship Id="rId6" Type="http://schemas.openxmlformats.org/officeDocument/2006/relationships/tags" Target="../tags/tag23.xml"/><Relationship Id="rId5" Type="http://schemas.openxmlformats.org/officeDocument/2006/relationships/vmlDrawing" Target="../drawings/vmlDrawing22.vml"/><Relationship Id="rId4" Type="http://schemas.openxmlformats.org/officeDocument/2006/relationships/theme" Target="../theme/theme19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theme" Target="../theme/theme2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10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4.xml"/><Relationship Id="rId9" Type="http://schemas.openxmlformats.org/officeDocument/2006/relationships/theme" Target="../theme/theme20.xml"/></Relationships>
</file>

<file path=ppt/slideMasters/_rels/slideMaster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1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theme" Target="../theme/theme21.xml"/><Relationship Id="rId5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12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2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oleObject" Target="../embeddings/oleObject25.bin"/><Relationship Id="rId5" Type="http://schemas.openxmlformats.org/officeDocument/2006/relationships/tags" Target="../tags/tag26.xml"/><Relationship Id="rId4" Type="http://schemas.openxmlformats.org/officeDocument/2006/relationships/vmlDrawing" Target="../drawings/vmlDrawing25.v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theme" Target="../theme/theme23.xml"/><Relationship Id="rId7" Type="http://schemas.openxmlformats.org/officeDocument/2006/relationships/image" Target="../media/image16.emf"/><Relationship Id="rId2" Type="http://schemas.openxmlformats.org/officeDocument/2006/relationships/slideLayout" Target="../slideLayouts/slideLayout117.xml"/><Relationship Id="rId1" Type="http://schemas.openxmlformats.org/officeDocument/2006/relationships/slideLayout" Target="../slideLayouts/slideLayout116.xml"/><Relationship Id="rId6" Type="http://schemas.openxmlformats.org/officeDocument/2006/relationships/oleObject" Target="../embeddings/oleObject19.bin"/><Relationship Id="rId5" Type="http://schemas.openxmlformats.org/officeDocument/2006/relationships/tags" Target="../tags/tag29.xml"/><Relationship Id="rId4" Type="http://schemas.openxmlformats.org/officeDocument/2006/relationships/vmlDrawing" Target="../drawings/vmlDrawing28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7.png"/><Relationship Id="rId5" Type="http://schemas.openxmlformats.org/officeDocument/2006/relationships/slideLayout" Target="../slideLayouts/slideLayout25.xml"/><Relationship Id="rId10" Type="http://schemas.openxmlformats.org/officeDocument/2006/relationships/image" Target="../media/image6.jpeg"/><Relationship Id="rId4" Type="http://schemas.openxmlformats.org/officeDocument/2006/relationships/slideLayout" Target="../slideLayouts/slideLayout24.xml"/><Relationship Id="rId9" Type="http://schemas.openxmlformats.org/officeDocument/2006/relationships/image" Target="../media/image5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11.jpeg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3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tags" Target="../tags/tag4.xml"/><Relationship Id="rId5" Type="http://schemas.openxmlformats.org/officeDocument/2006/relationships/vmlDrawing" Target="../drawings/vmlDrawing3.vml"/><Relationship Id="rId4" Type="http://schemas.openxmlformats.org/officeDocument/2006/relationships/theme" Target="../theme/theme7.xml"/><Relationship Id="rId9" Type="http://schemas.openxmlformats.org/officeDocument/2006/relationships/image" Target="../media/image1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6.xml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tags" Target="../tags/tag6.xml"/><Relationship Id="rId5" Type="http://schemas.openxmlformats.org/officeDocument/2006/relationships/vmlDrawing" Target="../drawings/vmlDrawing5.vml"/><Relationship Id="rId4" Type="http://schemas.openxmlformats.org/officeDocument/2006/relationships/theme" Target="../theme/theme8.xml"/><Relationship Id="rId9" Type="http://schemas.openxmlformats.org/officeDocument/2006/relationships/image" Target="../media/image1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59.xml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tags" Target="../tags/tag8.xml"/><Relationship Id="rId5" Type="http://schemas.openxmlformats.org/officeDocument/2006/relationships/vmlDrawing" Target="../drawings/vmlDrawing7.vml"/><Relationship Id="rId4" Type="http://schemas.openxmlformats.org/officeDocument/2006/relationships/theme" Target="../theme/theme9.xml"/><Relationship Id="rId9" Type="http://schemas.openxmlformats.org/officeDocument/2006/relationships/image" Target="../media/image1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140680"/>
            <a:ext cx="9144000" cy="731839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500"/>
            <a:ext cx="2209800" cy="49198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508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05201756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20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65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3" r:id="rId1"/>
    <p:sldLayoutId id="2147484164" r:id="rId2"/>
    <p:sldLayoutId id="214748416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55608199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25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4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811273715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29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644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1" r:id="rId1"/>
    <p:sldLayoutId id="2147484172" r:id="rId2"/>
    <p:sldLayoutId id="214748417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87325115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34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13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5" r:id="rId1"/>
    <p:sldLayoutId id="2147484176" r:id="rId2"/>
    <p:sldLayoutId id="2147484177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3146038650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005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810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6" r:id="rId1"/>
    <p:sldLayoutId id="2147484217" r:id="rId2"/>
    <p:sldLayoutId id="2147484218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07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1" r:id="rId1"/>
    <p:sldLayoutId id="2147484242" r:id="rId2"/>
    <p:sldLayoutId id="2147484243" r:id="rId3"/>
    <p:sldLayoutId id="2147484244" r:id="rId4"/>
    <p:sldLayoutId id="2147484245" r:id="rId5"/>
    <p:sldLayoutId id="2147484246" r:id="rId6"/>
    <p:sldLayoutId id="214748424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8968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73" r:id="rId1"/>
    <p:sldLayoutId id="2147484474" r:id="rId2"/>
    <p:sldLayoutId id="2147484475" r:id="rId3"/>
    <p:sldLayoutId id="2147484476" r:id="rId4"/>
    <p:sldLayoutId id="2147484477" r:id="rId5"/>
    <p:sldLayoutId id="2147484478" r:id="rId6"/>
    <p:sldLayoutId id="214748447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2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5600" y="6356441"/>
            <a:ext cx="3124200" cy="365125"/>
          </a:xfrm>
          <a:prstGeom prst="rect">
            <a:avLst/>
          </a:prstGeom>
        </p:spPr>
        <p:txBody>
          <a:bodyPr lIns="91440" tIns="45720" rIns="91440" bIns="45720"/>
          <a:lstStyle>
            <a:lvl1pPr algn="ctr">
              <a:defRPr lang="it-IT" sz="1200" kern="1200" dirty="0" smtClean="0">
                <a:solidFill>
                  <a:prstClr val="white"/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1389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4" r:id="rId1"/>
    <p:sldLayoutId id="2147484605" r:id="rId2"/>
    <p:sldLayoutId id="2147484606" r:id="rId3"/>
    <p:sldLayoutId id="2147484607" r:id="rId4"/>
    <p:sldLayoutId id="2147484608" r:id="rId5"/>
    <p:sldLayoutId id="2147484609" r:id="rId6"/>
    <p:sldLayoutId id="2147484610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978679029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1450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24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3" r:id="rId1"/>
    <p:sldLayoutId id="2147484674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581743501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586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628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81" r:id="rId1"/>
    <p:sldLayoutId id="2147484682" r:id="rId2"/>
    <p:sldLayoutId id="2147484683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3"/>
            <a:ext cx="8229600" cy="420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5914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pPr fontAlgn="base"/>
            <a:fld id="{66EDCA28-4542-3047-9F73-5111907E2BA5}" type="slidenum">
              <a:rPr lang="en-US" smtClean="0"/>
              <a:pPr fontAlgn="base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023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b="1" kern="120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40677"/>
            <a:ext cx="9144000" cy="73183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9" name="Picture 8" descr="3. VA-PRIMARY-HORIZONTAL-WHITE-VECTOR2.png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974" y="6271406"/>
            <a:ext cx="2209800" cy="491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 userDrawn="1">
            <p:ph type="sldNum" sz="quarter" idx="4"/>
          </p:nvPr>
        </p:nvSpPr>
        <p:spPr>
          <a:xfrm>
            <a:off x="6937830" y="6400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710" r:id="rId2"/>
    <p:sldLayoutId id="2147484711" r:id="rId3"/>
    <p:sldLayoutId id="2147484712" r:id="rId4"/>
    <p:sldLayoutId id="2147484713" r:id="rId5"/>
    <p:sldLayoutId id="2147484714" r:id="rId6"/>
    <p:sldLayoutId id="2147484715" r:id="rId7"/>
    <p:sldLayoutId id="2147484716" r:id="rId8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19200" y="0"/>
            <a:ext cx="7315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06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40075" y="6492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2261106-B97F-4C78-AE00-CBE6C8622962}" type="slidenum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pic>
        <p:nvPicPr>
          <p:cNvPr id="1031" name="Picture 1" descr="VA Seal - black and whit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2" name="TextBox 6"/>
          <p:cNvSpPr txBox="1">
            <a:spLocks noChangeArrowheads="1"/>
          </p:cNvSpPr>
          <p:nvPr/>
        </p:nvSpPr>
        <p:spPr bwMode="auto">
          <a:xfrm rot="5400000">
            <a:off x="5897563" y="3157538"/>
            <a:ext cx="5883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800" dirty="0">
                <a:solidFill>
                  <a:srgbClr val="D9D9D9"/>
                </a:solidFill>
                <a:cs typeface="Arial" charset="0"/>
              </a:rPr>
              <a:t>Working Draft  VA Internal Use Only</a:t>
            </a:r>
          </a:p>
        </p:txBody>
      </p:sp>
      <p:sp>
        <p:nvSpPr>
          <p:cNvPr id="1033" name="TextBox 9"/>
          <p:cNvSpPr txBox="1">
            <a:spLocks noChangeArrowheads="1"/>
          </p:cNvSpPr>
          <p:nvPr/>
        </p:nvSpPr>
        <p:spPr bwMode="auto">
          <a:xfrm rot="-1768302">
            <a:off x="134938" y="3455988"/>
            <a:ext cx="86725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000" dirty="0">
                <a:solidFill>
                  <a:srgbClr val="D9D9D9"/>
                </a:solidFill>
                <a:cs typeface="Arial" charset="0"/>
              </a:rPr>
              <a:t>Working Draft, Information Only, Decision Making –VA Internal Use Only</a:t>
            </a:r>
          </a:p>
        </p:txBody>
      </p:sp>
    </p:spTree>
    <p:extLst>
      <p:ext uri="{BB962C8B-B14F-4D97-AF65-F5344CB8AC3E}">
        <p14:creationId xmlns:p14="http://schemas.microsoft.com/office/powerpoint/2010/main" val="79891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3" r:id="rId1"/>
    <p:sldLayoutId id="2147484844" r:id="rId2"/>
    <p:sldLayoutId id="2147484845" r:id="rId3"/>
    <p:sldLayoutId id="2147484846" r:id="rId4"/>
    <p:sldLayoutId id="2147484847" r:id="rId5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96640418"/>
              </p:ext>
            </p:extLst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67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3036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50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5"/>
            </p:custDataLst>
            <p:extLst/>
          </p:nvPr>
        </p:nvGraphicFramePr>
        <p:xfrm>
          <a:off x="1589" y="1592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5569" name="think-cell Slide" r:id="rId6" imgW="270" imgH="270" progId="TCLayout.ActiveDocument.1">
                  <p:embed/>
                </p:oleObj>
              </mc:Choice>
              <mc:Fallback>
                <p:oleObj name="think-cell Slide" r:id="rId6" imgW="270" imgH="27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9" y="1592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796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34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72" b="1"/>
          <a:stretch/>
        </p:blipFill>
        <p:spPr>
          <a:xfrm>
            <a:off x="0" y="6383433"/>
            <a:ext cx="9144000" cy="47466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43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809" y="94"/>
            <a:ext cx="7507419" cy="113188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807" y="1330954"/>
            <a:ext cx="7886700" cy="4717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807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4720" y="6461375"/>
            <a:ext cx="37052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i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97793" y="6461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B399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CE5CBDAC-FBAF-4CAE-9632-B7622B94B69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6370320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0" y="1144905"/>
            <a:ext cx="9144000" cy="0"/>
          </a:xfrm>
          <a:prstGeom prst="line">
            <a:avLst/>
          </a:prstGeom>
          <a:ln w="19050">
            <a:solidFill>
              <a:srgbClr val="2B39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925" y="125151"/>
            <a:ext cx="18288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10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2B399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alibri" panose="020F0502020204030204" pitchFamily="34" charset="0"/>
        <a:buChar char="̶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80"/>
            <a:ext cx="9144000" cy="731839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610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9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0" y="6140677"/>
            <a:ext cx="9144000" cy="731838"/>
            <a:chOff x="0" y="6126163"/>
            <a:chExt cx="9144000" cy="731838"/>
          </a:xfrm>
        </p:grpSpPr>
        <p:sp>
          <p:nvSpPr>
            <p:cNvPr id="8" name="Rectangle 7"/>
            <p:cNvSpPr/>
            <p:nvPr/>
          </p:nvSpPr>
          <p:spPr>
            <a:xfrm>
              <a:off x="0" y="6126163"/>
              <a:ext cx="9144000" cy="731838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 dirty="0">
                <a:solidFill>
                  <a:prstClr val="white"/>
                </a:solidFill>
              </a:endParaRPr>
            </a:p>
          </p:txBody>
        </p:sp>
        <p:pic>
          <p:nvPicPr>
            <p:cNvPr id="9" name="Picture 8" descr="3. VA-PRIMARY-HORIZONTAL-WHITE-VECTOR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0974" y="6256892"/>
              <a:ext cx="2209800" cy="491986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7831" y="64002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defTabSz="457200"/>
            <a:fld id="{D983F1FA-211D-3044-9E35-958DFBC26156}" type="slidenum">
              <a:rPr lang="en-US" smtClean="0">
                <a:solidFill>
                  <a:prstClr val="white"/>
                </a:solidFill>
              </a:rPr>
              <a:pPr defTabSz="457200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46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6705600" y="6606376"/>
            <a:ext cx="2133600" cy="2517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FFFFFF"/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CB55E23F-1A4B-442C-98C0-B02EB5FE4951}" type="slidenum">
              <a:rPr lang="en-US" smtClean="0">
                <a:latin typeface="Arial" pitchFamily="34" charset="0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0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4" r:id="rId1"/>
    <p:sldLayoutId id="2147484115" r:id="rId2"/>
    <p:sldLayoutId id="2147484116" r:id="rId3"/>
    <p:sldLayoutId id="2147484117" r:id="rId4"/>
    <p:sldLayoutId id="2147484118" r:id="rId5"/>
    <p:sldLayoutId id="2147484119" r:id="rId6"/>
    <p:sldLayoutId id="2147484120" r:id="rId7"/>
    <p:sldLayoutId id="2147484121" r:id="rId8"/>
    <p:sldLayoutId id="2147484122" r:id="rId9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886822007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302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186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1456009653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700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981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7" r:id="rId1"/>
    <p:sldLayoutId id="2147484138" r:id="rId2"/>
    <p:sldLayoutId id="2147484139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409696269"/>
              </p:ext>
            </p:extLst>
          </p:nvPr>
        </p:nvGraphicFramePr>
        <p:xfrm>
          <a:off x="1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748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2430" y="336089"/>
            <a:ext cx="7615391" cy="640080"/>
          </a:xfrm>
          <a:prstGeom prst="rect">
            <a:avLst/>
          </a:prstGeom>
        </p:spPr>
        <p:txBody>
          <a:bodyPr vert="horz" lIns="0" tIns="45720" rIns="0" bIns="4572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2"/>
          <p:cNvCxnSpPr/>
          <p:nvPr/>
        </p:nvCxnSpPr>
        <p:spPr bwMode="auto">
          <a:xfrm>
            <a:off x="402336" y="1048983"/>
            <a:ext cx="8339328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chemeClr val="bg1">
                <a:lumMod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4"/>
          <p:cNvSpPr txBox="1">
            <a:spLocks/>
          </p:cNvSpPr>
          <p:nvPr/>
        </p:nvSpPr>
        <p:spPr>
          <a:xfrm>
            <a:off x="7675617" y="6643893"/>
            <a:ext cx="1063625" cy="182880"/>
          </a:xfrm>
          <a:prstGeom prst="rect">
            <a:avLst/>
          </a:prstGeom>
        </p:spPr>
        <p:txBody>
          <a:bodyPr lIns="0" tIns="45720" rIns="0" bIns="4572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rgbClr val="000000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>
              <a:defRPr/>
            </a:pPr>
            <a:fld id="{04D06E9A-2533-498D-A6EA-25C5CD9431D9}" type="slidenum">
              <a:rPr lang="en-US" sz="1000" b="0" smtClean="0">
                <a:solidFill>
                  <a:prstClr val="black"/>
                </a:solidFill>
              </a:rPr>
              <a:pPr algn="r">
                <a:defRPr/>
              </a:pPr>
              <a:t>‹#›</a:t>
            </a:fld>
            <a:endParaRPr lang="en-US" sz="1000" b="0" dirty="0">
              <a:solidFill>
                <a:prstClr val="black"/>
              </a:solidFill>
            </a:endParaRPr>
          </a:p>
        </p:txBody>
      </p:sp>
      <p:sp>
        <p:nvSpPr>
          <p:cNvPr id="11" name="TextBox 5"/>
          <p:cNvSpPr txBox="1">
            <a:spLocks/>
          </p:cNvSpPr>
          <p:nvPr/>
        </p:nvSpPr>
        <p:spPr>
          <a:xfrm>
            <a:off x="3429000" y="6643893"/>
            <a:ext cx="2286000" cy="18288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1" dirty="0">
                <a:solidFill>
                  <a:srgbClr val="871923"/>
                </a:solidFill>
              </a:rPr>
              <a:t>U.S. Department of Veterans Affairs</a:t>
            </a:r>
            <a:endParaRPr lang="en-US" sz="700" dirty="0">
              <a:solidFill>
                <a:prstClr val="black"/>
              </a:solidFill>
            </a:endParaRPr>
          </a:p>
        </p:txBody>
      </p:sp>
      <p:sp>
        <p:nvSpPr>
          <p:cNvPr id="9" name="Legal"/>
          <p:cNvSpPr txBox="1">
            <a:spLocks/>
          </p:cNvSpPr>
          <p:nvPr/>
        </p:nvSpPr>
        <p:spPr>
          <a:xfrm rot="16200000">
            <a:off x="6167604" y="3868473"/>
            <a:ext cx="5632704" cy="215164"/>
          </a:xfrm>
          <a:prstGeom prst="rect">
            <a:avLst/>
          </a:prstGeom>
        </p:spPr>
        <p:txBody>
          <a:bodyPr vert="horz" lIns="0" tIns="45720" rIns="0" bIns="0" rtlCol="0" anchor="b"/>
          <a:lstStyle>
            <a:lvl1pPr algn="ctr">
              <a:defRPr sz="600" smtClean="0">
                <a:solidFill>
                  <a:schemeClr val="bg1"/>
                </a:solidFill>
              </a:defRPr>
            </a:lvl1pPr>
          </a:lstStyle>
          <a:p>
            <a:pPr algn="l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700" dirty="0">
                <a:solidFill>
                  <a:srgbClr val="D8D8D8">
                    <a:lumMod val="90000"/>
                  </a:srgbClr>
                </a:solidFill>
              </a:rPr>
              <a:t>For Official Use Only (FOUO)</a:t>
            </a:r>
          </a:p>
        </p:txBody>
      </p:sp>
      <p:sp>
        <p:nvSpPr>
          <p:cNvPr id="13" name="Stamp"/>
          <p:cNvSpPr txBox="1"/>
          <p:nvPr/>
        </p:nvSpPr>
        <p:spPr>
          <a:xfrm>
            <a:off x="4572080" y="93"/>
            <a:ext cx="65" cy="307777"/>
          </a:xfrm>
          <a:prstGeom prst="rect">
            <a:avLst/>
          </a:prstGeom>
          <a:noFill/>
        </p:spPr>
        <p:txBody>
          <a:bodyPr wrap="none" lIns="0" tIns="45720" rIns="0" bIns="45720" rtlCol="0">
            <a:spAutoFit/>
          </a:bodyPr>
          <a:lstStyle/>
          <a:p>
            <a:pPr algn="ctr"/>
            <a:endParaRPr lang="en-US" sz="1400" b="1" dirty="0">
              <a:solidFill>
                <a:srgbClr val="871923"/>
              </a:solidFill>
            </a:endParaRPr>
          </a:p>
        </p:txBody>
      </p:sp>
      <p:pic>
        <p:nvPicPr>
          <p:cNvPr id="12" name="Picture 15" descr="https://thespringzone.files.wordpress.com/2015/06/va.jpg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0911" y="307870"/>
            <a:ext cx="618241" cy="61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1" r:id="rId1"/>
    <p:sldLayoutId id="2147484142" r:id="rId2"/>
    <p:sldLayoutId id="2147484143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9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7.xml"/><Relationship Id="rId6" Type="http://schemas.openxmlformats.org/officeDocument/2006/relationships/image" Target="../media/image19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5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7.xml"/><Relationship Id="rId5" Type="http://schemas.openxmlformats.org/officeDocument/2006/relationships/image" Target="../media/image19.png"/><Relationship Id="rId4" Type="http://schemas.openxmlformats.org/officeDocument/2006/relationships/chart" Target="../charts/char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Veterans Benefits Administration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9827" y="2667000"/>
            <a:ext cx="7023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tx2"/>
                </a:solidFill>
              </a:rPr>
              <a:t>2019 VA LENDERS’ CONFERENCE</a:t>
            </a:r>
          </a:p>
          <a:p>
            <a:pPr algn="ctr"/>
            <a:r>
              <a:rPr lang="en-US" sz="4000" b="1" dirty="0">
                <a:solidFill>
                  <a:schemeClr val="tx2"/>
                </a:solidFill>
              </a:rPr>
              <a:t>Director’s Welcome</a:t>
            </a:r>
          </a:p>
        </p:txBody>
      </p:sp>
      <p:pic>
        <p:nvPicPr>
          <p:cNvPr id="5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FAD983F1-2936-43FD-AF95-671DB06B2F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06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10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2719792"/>
              </p:ext>
            </p:extLst>
          </p:nvPr>
        </p:nvGraphicFramePr>
        <p:xfrm>
          <a:off x="228600" y="990599"/>
          <a:ext cx="8610600" cy="365760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26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333486"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Conventional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FHA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/>
                        <a:t>VA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577">
                <a:tc>
                  <a:txBody>
                    <a:bodyPr/>
                    <a:lstStyle/>
                    <a:p>
                      <a:r>
                        <a:rPr lang="en-US" i="1" dirty="0"/>
                        <a:t>Total</a:t>
                      </a:r>
                      <a:r>
                        <a:rPr lang="en-US" i="1" baseline="0" dirty="0"/>
                        <a:t> Past Due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3.19%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8.65%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3.71%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8962">
                <a:tc>
                  <a:txBody>
                    <a:bodyPr/>
                    <a:lstStyle/>
                    <a:p>
                      <a:r>
                        <a:rPr lang="en-US" i="1" dirty="0"/>
                        <a:t>Seriously Delinquent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1.71%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3.76%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1.96%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577">
                <a:tc>
                  <a:txBody>
                    <a:bodyPr/>
                    <a:lstStyle/>
                    <a:p>
                      <a:r>
                        <a:rPr lang="en-US" i="1" dirty="0"/>
                        <a:t>Foreclosure Inventory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0.81%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1.64%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/>
                        <a:t>0.87%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Title 3"/>
          <p:cNvSpPr txBox="1">
            <a:spLocks/>
          </p:cNvSpPr>
          <p:nvPr/>
        </p:nvSpPr>
        <p:spPr>
          <a:xfrm>
            <a:off x="9144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dirty="0"/>
              <a:t>MBA Delinquency Survey Loan Data Q4 (CY) 2018 </a:t>
            </a:r>
          </a:p>
        </p:txBody>
      </p:sp>
      <p:pic>
        <p:nvPicPr>
          <p:cNvPr id="8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070CC6AC-60DD-41AB-BDA6-835FE5451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733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11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Sampling of Projects (This Year)</a:t>
            </a: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014459054"/>
              </p:ext>
            </p:extLst>
          </p:nvPr>
        </p:nvGraphicFramePr>
        <p:xfrm>
          <a:off x="304800" y="9144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C2648E37-A243-49A5-923E-0C2B3FEB79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17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3F1FA-211D-3044-9E35-958DFBC26156}" type="slidenum"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Challenges – Solved in FY 2018</a:t>
            </a: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780556207"/>
              </p:ext>
            </p:extLst>
          </p:nvPr>
        </p:nvGraphicFramePr>
        <p:xfrm>
          <a:off x="304800" y="990600"/>
          <a:ext cx="86106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BBC24960-A57A-4081-BE27-A746E9C38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1212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13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34649" y="7366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http://mes.ccps.us/files/2015/11/thank-you-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1" y="1371599"/>
            <a:ext cx="8141676" cy="423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7FB9C089-2F61-441C-B3D6-2855075046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9238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2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685800"/>
          </a:xfrm>
        </p:spPr>
        <p:txBody>
          <a:bodyPr/>
          <a:lstStyle/>
          <a:p>
            <a:pPr algn="l"/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300" dirty="0">
                <a:cs typeface="Arial" panose="020B0604020202020204" pitchFamily="34" charset="0"/>
              </a:rPr>
              <a:t>Mission &amp; Vision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8100" y="2379583"/>
            <a:ext cx="9029700" cy="129844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76200" y="2379583"/>
            <a:ext cx="9182100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742950" indent="-285750" eaLnBrk="0" hangingPunct="0">
              <a:defRPr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sz="200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Vision Statement</a:t>
            </a:r>
          </a:p>
          <a:p>
            <a:pPr algn="ctr"/>
            <a:endParaRPr lang="en-US" sz="1550" b="0" dirty="0"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550" b="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To empower Veterans with information and access to innovative products and services by providing a Veteran-focused experience, strengthening our partnerships, driving continuous performance improvements, and never forgetting who we serve. 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8100" y="931783"/>
            <a:ext cx="9029700" cy="1298448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0" y="934831"/>
            <a:ext cx="9067800" cy="1592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Mission Statement</a:t>
            </a:r>
          </a:p>
          <a:p>
            <a:pPr algn="ctr" eaLnBrk="1" hangingPunct="1">
              <a:defRPr/>
            </a:pPr>
            <a:endParaRPr lang="en-US" sz="155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r>
              <a:rPr lang="en-US" sz="155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Maximize opportunities for Veterans and Servicemembers to obtain, retain, and adapt homes by providing a viable and fiscally responsible benefit program in recognition of their service to the Nation.</a:t>
            </a:r>
          </a:p>
          <a:p>
            <a:pPr eaLnBrk="1" hangingPunct="1">
              <a:defRPr/>
            </a:pPr>
            <a:endParaRPr lang="en-US" sz="15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en-US" sz="15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4114800"/>
            <a:ext cx="2809037" cy="18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2563" y="4114800"/>
            <a:ext cx="2809037" cy="187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62400"/>
            <a:ext cx="1371600" cy="202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A36D27CC-2E87-4458-8933-3FC136A9B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019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C3A477D-CE3A-4053-B60E-FFE350B47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744433" y="6398071"/>
            <a:ext cx="1839605" cy="365125"/>
          </a:xfrm>
        </p:spPr>
        <p:txBody>
          <a:bodyPr/>
          <a:lstStyle/>
          <a:p>
            <a:fld id="{D983F1FA-211D-3044-9E35-958DFBC26156}" type="slidenum">
              <a:rPr lang="en-US" smtClean="0">
                <a:solidFill>
                  <a:prstClr val="white"/>
                </a:solidFill>
              </a:rPr>
              <a:pPr/>
              <a:t>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B52804F-8F5C-49BE-A42A-26CEFD2F65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567" y="-8288"/>
            <a:ext cx="7884021" cy="685800"/>
          </a:xfrm>
        </p:spPr>
        <p:txBody>
          <a:bodyPr/>
          <a:lstStyle/>
          <a:p>
            <a:r>
              <a:rPr lang="en-US" dirty="0"/>
              <a:t>USB Top 3 Priorities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07A3230-131E-44AB-B10D-B27D90BC1689}"/>
              </a:ext>
            </a:extLst>
          </p:cNvPr>
          <p:cNvGrpSpPr/>
          <p:nvPr/>
        </p:nvGrpSpPr>
        <p:grpSpPr>
          <a:xfrm>
            <a:off x="0" y="806202"/>
            <a:ext cx="9144001" cy="5217988"/>
            <a:chOff x="1132183" y="685800"/>
            <a:chExt cx="6929623" cy="371475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83ACDC5-5866-4980-A20D-98C4273631AB}"/>
                </a:ext>
              </a:extLst>
            </p:cNvPr>
            <p:cNvSpPr/>
            <p:nvPr/>
          </p:nvSpPr>
          <p:spPr>
            <a:xfrm>
              <a:off x="1314454" y="685800"/>
              <a:ext cx="2096162" cy="3714750"/>
            </a:xfrm>
            <a:prstGeom prst="rect">
              <a:avLst/>
            </a:prstGeom>
            <a:solidFill>
              <a:srgbClr val="ED3D2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365C9C1-8BEA-42C2-87AA-6883326197EE}"/>
                </a:ext>
              </a:extLst>
            </p:cNvPr>
            <p:cNvSpPr/>
            <p:nvPr/>
          </p:nvSpPr>
          <p:spPr>
            <a:xfrm>
              <a:off x="3523921" y="685800"/>
              <a:ext cx="2096162" cy="3714750"/>
            </a:xfrm>
            <a:prstGeom prst="rect">
              <a:avLst/>
            </a:prstGeom>
            <a:solidFill>
              <a:srgbClr val="38BA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85C5ED1E-BB48-429A-A237-AF10274B7F1F}"/>
                </a:ext>
              </a:extLst>
            </p:cNvPr>
            <p:cNvSpPr/>
            <p:nvPr/>
          </p:nvSpPr>
          <p:spPr>
            <a:xfrm>
              <a:off x="5733391" y="685800"/>
              <a:ext cx="2096162" cy="3714750"/>
            </a:xfrm>
            <a:prstGeom prst="rect">
              <a:avLst/>
            </a:prstGeom>
            <a:solidFill>
              <a:srgbClr val="06589E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4AA86BB5-8ABA-4E08-8656-86374ADD9BC2}"/>
                </a:ext>
              </a:extLst>
            </p:cNvPr>
            <p:cNvCxnSpPr>
              <a:cxnSpLocks/>
            </p:cNvCxnSpPr>
            <p:nvPr/>
          </p:nvCxnSpPr>
          <p:spPr>
            <a:xfrm>
              <a:off x="1132183" y="2571750"/>
              <a:ext cx="6929623" cy="0"/>
            </a:xfrm>
            <a:prstGeom prst="line">
              <a:avLst/>
            </a:prstGeom>
            <a:ln w="1270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D9D50E5-57FE-4456-9B04-1964E8E00B1D}"/>
              </a:ext>
            </a:extLst>
          </p:cNvPr>
          <p:cNvCxnSpPr>
            <a:cxnSpLocks/>
            <a:stCxn id="34" idx="0"/>
          </p:cNvCxnSpPr>
          <p:nvPr/>
        </p:nvCxnSpPr>
        <p:spPr>
          <a:xfrm>
            <a:off x="1691673" y="3228039"/>
            <a:ext cx="0" cy="49706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7E56DB68-5886-4970-AE55-A9BD28FA8104}"/>
              </a:ext>
            </a:extLst>
          </p:cNvPr>
          <p:cNvCxnSpPr>
            <a:cxnSpLocks/>
          </p:cNvCxnSpPr>
          <p:nvPr/>
        </p:nvCxnSpPr>
        <p:spPr>
          <a:xfrm>
            <a:off x="4591241" y="3235970"/>
            <a:ext cx="0" cy="485276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5AB2A99-E149-43F5-ACA0-2D41E8B976AB}"/>
              </a:ext>
            </a:extLst>
          </p:cNvPr>
          <p:cNvCxnSpPr>
            <a:cxnSpLocks/>
          </p:cNvCxnSpPr>
          <p:nvPr/>
        </p:nvCxnSpPr>
        <p:spPr>
          <a:xfrm>
            <a:off x="7477002" y="3228039"/>
            <a:ext cx="0" cy="487135"/>
          </a:xfrm>
          <a:prstGeom prst="straightConnector1">
            <a:avLst/>
          </a:prstGeom>
          <a:ln w="57150">
            <a:solidFill>
              <a:schemeClr val="bg1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71A8DDBF-C0D7-4F09-8E10-212265DD36DB}"/>
              </a:ext>
            </a:extLst>
          </p:cNvPr>
          <p:cNvSpPr/>
          <p:nvPr/>
        </p:nvSpPr>
        <p:spPr>
          <a:xfrm>
            <a:off x="231745" y="3314866"/>
            <a:ext cx="8604682" cy="22626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5" name="Content Placeholder 1">
            <a:extLst>
              <a:ext uri="{FF2B5EF4-FFF2-40B4-BE49-F238E27FC236}">
                <a16:creationId xmlns:a16="http://schemas.microsoft.com/office/drawing/2014/main" id="{6869C389-D71D-4CEC-8E9B-94ECECD39F86}"/>
              </a:ext>
            </a:extLst>
          </p:cNvPr>
          <p:cNvSpPr txBox="1">
            <a:spLocks/>
          </p:cNvSpPr>
          <p:nvPr/>
        </p:nvSpPr>
        <p:spPr>
          <a:xfrm>
            <a:off x="486789" y="2008522"/>
            <a:ext cx="2409768" cy="122744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Provide Veterans with the benefits they have earned in a manner that honors their service</a:t>
            </a:r>
          </a:p>
          <a:p>
            <a:pPr marL="0" indent="0" algn="ctr">
              <a:buFont typeface="Arial"/>
              <a:buNone/>
            </a:pPr>
            <a:endParaRPr lang="en-US" sz="1800" i="1" dirty="0">
              <a:solidFill>
                <a:schemeClr val="bg1"/>
              </a:solidFill>
              <a:latin typeface="Georgia"/>
              <a:cs typeface="Arial" panose="020B0604020202020204" pitchFamily="34" charset="0"/>
            </a:endParaRPr>
          </a:p>
          <a:p>
            <a:pPr marL="0" indent="0" algn="ctr">
              <a:buFont typeface="Arial"/>
              <a:buNone/>
            </a:pPr>
            <a:endParaRPr lang="en-US" sz="1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id="{CCB3557B-3775-467F-8505-0E15AB232F8D}"/>
              </a:ext>
            </a:extLst>
          </p:cNvPr>
          <p:cNvSpPr txBox="1">
            <a:spLocks/>
          </p:cNvSpPr>
          <p:nvPr/>
        </p:nvSpPr>
        <p:spPr>
          <a:xfrm>
            <a:off x="3329202" y="1898546"/>
            <a:ext cx="2409768" cy="12053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Ensure we are </a:t>
            </a:r>
            <a:b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strong fiscal stewards </a:t>
            </a:r>
            <a:b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of the money </a:t>
            </a:r>
            <a:b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entrusted to us</a:t>
            </a:r>
          </a:p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0" indent="0" algn="ctr">
              <a:buNone/>
            </a:pPr>
            <a:endParaRPr lang="en-US" sz="1800" i="1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27" name="Content Placeholder 1">
            <a:extLst>
              <a:ext uri="{FF2B5EF4-FFF2-40B4-BE49-F238E27FC236}">
                <a16:creationId xmlns:a16="http://schemas.microsoft.com/office/drawing/2014/main" id="{E218616E-913C-45F3-A0B2-8A45256D519B}"/>
              </a:ext>
            </a:extLst>
          </p:cNvPr>
          <p:cNvSpPr txBox="1">
            <a:spLocks/>
          </p:cNvSpPr>
          <p:nvPr/>
        </p:nvSpPr>
        <p:spPr>
          <a:xfrm>
            <a:off x="6216736" y="1882370"/>
            <a:ext cx="2409768" cy="990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r>
              <a:rPr lang="en-US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Foster a culture </a:t>
            </a:r>
            <a:b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sz="1800" i="1" dirty="0">
                <a:solidFill>
                  <a:schemeClr val="bg1"/>
                </a:solidFill>
                <a:latin typeface="Georgia"/>
                <a:cs typeface="Georgia"/>
              </a:rPr>
              <a:t>of collaboration</a:t>
            </a: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sz="1800" dirty="0">
              <a:solidFill>
                <a:schemeClr val="bg1"/>
              </a:solidFill>
            </a:endParaRPr>
          </a:p>
          <a:p>
            <a:pPr marL="0" indent="0" algn="ctr">
              <a:lnSpc>
                <a:spcPct val="90000"/>
              </a:lnSpc>
              <a:spcAft>
                <a:spcPts val="600"/>
              </a:spcAft>
              <a:buNone/>
            </a:pPr>
            <a:endParaRPr lang="en-US" sz="1800" i="1" dirty="0">
              <a:solidFill>
                <a:schemeClr val="bg1"/>
              </a:solidFill>
              <a:latin typeface="Georgia"/>
              <a:cs typeface="Georgia"/>
            </a:endParaRPr>
          </a:p>
          <a:p>
            <a:pPr marL="0" indent="0">
              <a:buNone/>
            </a:pP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hand shake.png">
            <a:extLst>
              <a:ext uri="{FF2B5EF4-FFF2-40B4-BE49-F238E27FC236}">
                <a16:creationId xmlns:a16="http://schemas.microsoft.com/office/drawing/2014/main" id="{852DFC65-3613-454F-B00D-E084C3FB94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6009" y="1172991"/>
            <a:ext cx="772634" cy="544873"/>
          </a:xfrm>
          <a:prstGeom prst="rect">
            <a:avLst/>
          </a:prstGeom>
        </p:spPr>
      </p:pic>
      <p:pic>
        <p:nvPicPr>
          <p:cNvPr id="29" name="Picture 28" descr="money.png">
            <a:extLst>
              <a:ext uri="{FF2B5EF4-FFF2-40B4-BE49-F238E27FC236}">
                <a16:creationId xmlns:a16="http://schemas.microsoft.com/office/drawing/2014/main" id="{E3AF3353-8FD9-471A-8988-4C9AC84C8F7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705" y="989591"/>
            <a:ext cx="772634" cy="811557"/>
          </a:xfrm>
          <a:prstGeom prst="rect">
            <a:avLst/>
          </a:prstGeom>
        </p:spPr>
      </p:pic>
      <p:pic>
        <p:nvPicPr>
          <p:cNvPr id="30" name="Picture 29" descr="tags.png">
            <a:extLst>
              <a:ext uri="{FF2B5EF4-FFF2-40B4-BE49-F238E27FC236}">
                <a16:creationId xmlns:a16="http://schemas.microsoft.com/office/drawing/2014/main" id="{5F7B7AE9-FE3A-455F-BCA7-B487CF6D117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374" y="888014"/>
            <a:ext cx="769082" cy="999051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9685233E-5534-4CE0-8FEC-FF78CBFD22D0}"/>
              </a:ext>
            </a:extLst>
          </p:cNvPr>
          <p:cNvSpPr/>
          <p:nvPr/>
        </p:nvSpPr>
        <p:spPr>
          <a:xfrm>
            <a:off x="267690" y="3670785"/>
            <a:ext cx="27476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Received 99% of Eligibility requests electronically w/65% issued immediately.  Requests with VA Staff Intervention 99.5% issued in 5 days/47.1% determined within 1 day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E908CD33-F26C-4BDB-9CD9-BB14E0F45FB5}"/>
              </a:ext>
            </a:extLst>
          </p:cNvPr>
          <p:cNvSpPr/>
          <p:nvPr/>
        </p:nvSpPr>
        <p:spPr>
          <a:xfrm>
            <a:off x="3091313" y="3670785"/>
            <a:ext cx="27503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In FY 2018, VA helped save 104, 752 Veterans from foreclosure and the program 2.6 Billion in potential claim payments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E47321DA-5C51-4C04-932F-953902922FF3}"/>
              </a:ext>
            </a:extLst>
          </p:cNvPr>
          <p:cNvSpPr/>
          <p:nvPr/>
        </p:nvSpPr>
        <p:spPr>
          <a:xfrm>
            <a:off x="5946587" y="3715174"/>
            <a:ext cx="2766001" cy="183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600"/>
              </a:spcAft>
            </a:pPr>
            <a:r>
              <a:rPr lang="en-US" dirty="0">
                <a:solidFill>
                  <a:schemeClr val="bg1"/>
                </a:solidFill>
              </a:rPr>
              <a:t>Answering phones in less than 20 seconds, zero blocked calls, and working with the National Call Centers to provide efficiency to our Loan Guaranty Experts 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EB7F134-7E36-4AB1-8A87-5FF2D6D41B73}"/>
              </a:ext>
            </a:extLst>
          </p:cNvPr>
          <p:cNvSpPr/>
          <p:nvPr/>
        </p:nvSpPr>
        <p:spPr>
          <a:xfrm>
            <a:off x="428237" y="3228039"/>
            <a:ext cx="2526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400" dirty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C4FECE4-5337-4BF3-BC67-6F726682ADB6}"/>
              </a:ext>
            </a:extLst>
          </p:cNvPr>
          <p:cNvSpPr/>
          <p:nvPr/>
        </p:nvSpPr>
        <p:spPr>
          <a:xfrm>
            <a:off x="3194233" y="3235970"/>
            <a:ext cx="276599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400" dirty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0EC40C65-6DAF-4154-8C97-E376B5D9132D}"/>
              </a:ext>
            </a:extLst>
          </p:cNvPr>
          <p:cNvSpPr/>
          <p:nvPr/>
        </p:nvSpPr>
        <p:spPr>
          <a:xfrm>
            <a:off x="6116783" y="3228039"/>
            <a:ext cx="2671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spc="400" dirty="0">
                <a:solidFill>
                  <a:schemeClr val="bg1">
                    <a:lumMod val="50000"/>
                  </a:schemeClr>
                </a:solidFill>
              </a:rPr>
              <a:t>PROGRESS</a:t>
            </a:r>
          </a:p>
        </p:txBody>
      </p:sp>
      <p:pic>
        <p:nvPicPr>
          <p:cNvPr id="43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748AC279-959F-40E1-8A0A-779A9B35E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1069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4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cs typeface="Arial" panose="020B0604020202020204" pitchFamily="34" charset="0"/>
              </a:rPr>
              <a:t>My Daily Focus – Guiding Principles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8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2688832893"/>
              </p:ext>
            </p:extLst>
          </p:nvPr>
        </p:nvGraphicFramePr>
        <p:xfrm>
          <a:off x="76200" y="914400"/>
          <a:ext cx="8991600" cy="495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6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5B5C1F6D-A2FD-4BF3-A0C3-AD5F7DA52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8172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5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198" y="0"/>
            <a:ext cx="8305801" cy="685800"/>
          </a:xfrm>
        </p:spPr>
        <p:txBody>
          <a:bodyPr/>
          <a:lstStyle/>
          <a:p>
            <a:pPr algn="l"/>
            <a:br>
              <a:rPr lang="en-US" dirty="0"/>
            </a:br>
            <a:r>
              <a:rPr lang="en-US" sz="3000" dirty="0">
                <a:cs typeface="Arial" panose="020B0604020202020204" pitchFamily="34" charset="0"/>
              </a:rPr>
              <a:t>Strategic Goals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" y="1676400"/>
            <a:ext cx="1828800" cy="8382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Our Workforce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38400" y="1676400"/>
            <a:ext cx="1828800" cy="838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 Innovation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00600" y="1676400"/>
            <a:ext cx="1828800" cy="8382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Quality Customer Service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dirty="0">
                <a:solidFill>
                  <a:schemeClr val="tx1"/>
                </a:solidFill>
              </a:rPr>
              <a:t>Attract and retain a workforce with the skills, knowledge and commitment necessary to serve Veterans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4384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Ensure the program remains adaptable and innovative so that the VA Home Loan is the product of choice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006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Deliver a quality customer experience to Veterans through consistent, timely, and accurate benefits and services that meet their needs.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2800" y="1676400"/>
            <a:ext cx="18288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Veteran Advocacy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162800" y="2514600"/>
            <a:ext cx="182880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Serve as the leading voice in Veterans’ housing issues.</a:t>
            </a:r>
          </a:p>
        </p:txBody>
      </p:sp>
      <p:pic>
        <p:nvPicPr>
          <p:cNvPr id="2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82FAF83B-7F95-4D6F-9E07-610CC18873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6383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6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Near-Term Strategic Objectives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1020096" y="990600"/>
            <a:ext cx="7438104" cy="818536"/>
          </a:xfrm>
          <a:prstGeom prst="rect">
            <a:avLst/>
          </a:prstGeom>
          <a:solidFill>
            <a:srgbClr val="D0E3EA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Maximize the number of  VA Loan Certificates of Eligibility provided instantaneously. Ensure all manual-touch COE requests are processed in 5 business days or less.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20096" y="1961536"/>
            <a:ext cx="7438104" cy="818536"/>
          </a:xfrm>
          <a:prstGeom prst="rect">
            <a:avLst/>
          </a:prstGeom>
          <a:solidFill>
            <a:srgbClr val="D6F4CE">
              <a:alpha val="8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Strive to assign appraisals at the time of request, and ensure no appraisal waits more than 2 business days for assignment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20096" y="3886200"/>
            <a:ext cx="7438104" cy="818536"/>
          </a:xfrm>
          <a:prstGeom prst="rect">
            <a:avLst/>
          </a:prstGeom>
          <a:solidFill>
            <a:srgbClr val="EDEAF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Work to process active Specially Adapted Housing (SAH) cases within 120 business days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20096" y="2895600"/>
            <a:ext cx="7438104" cy="818536"/>
          </a:xfrm>
          <a:prstGeom prst="rect">
            <a:avLst/>
          </a:prstGeom>
          <a:solidFill>
            <a:srgbClr val="FCDDCF">
              <a:alpha val="89804"/>
            </a:srgb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Maintain Default Resolution Rate of at least 85%</a:t>
            </a:r>
          </a:p>
        </p:txBody>
      </p:sp>
      <p:sp>
        <p:nvSpPr>
          <p:cNvPr id="19" name="Oval 18"/>
          <p:cNvSpPr/>
          <p:nvPr/>
        </p:nvSpPr>
        <p:spPr>
          <a:xfrm>
            <a:off x="612165" y="1127037"/>
            <a:ext cx="541694" cy="573049"/>
          </a:xfrm>
          <a:prstGeom prst="ellipse">
            <a:avLst/>
          </a:prstGeom>
          <a:solidFill>
            <a:schemeClr val="accent5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12165" y="2095610"/>
            <a:ext cx="541694" cy="573049"/>
          </a:xfrm>
          <a:prstGeom prst="ellipse">
            <a:avLst/>
          </a:prstGeom>
          <a:solidFill>
            <a:srgbClr val="60E1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12165" y="3032119"/>
            <a:ext cx="541694" cy="573049"/>
          </a:xfrm>
          <a:prstGeom prst="ellipse">
            <a:avLst/>
          </a:prstGeom>
          <a:solidFill>
            <a:srgbClr val="F79646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612165" y="4020356"/>
            <a:ext cx="541694" cy="573049"/>
          </a:xfrm>
          <a:prstGeom prst="ellipse">
            <a:avLst/>
          </a:prstGeom>
          <a:solidFill>
            <a:schemeClr val="accent4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020096" y="4876800"/>
            <a:ext cx="7438104" cy="818536"/>
          </a:xfrm>
          <a:prstGeom prst="rect">
            <a:avLst/>
          </a:prstGeom>
          <a:solidFill>
            <a:srgbClr val="F4E9E9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Ensure the VA Home Loan program exceeds housing industry benchmarks for key metrics, so that it is viewed by stakeholders as a model program. </a:t>
            </a:r>
          </a:p>
        </p:txBody>
      </p:sp>
      <p:sp>
        <p:nvSpPr>
          <p:cNvPr id="24" name="Oval 23"/>
          <p:cNvSpPr/>
          <p:nvPr/>
        </p:nvSpPr>
        <p:spPr>
          <a:xfrm>
            <a:off x="612165" y="5010956"/>
            <a:ext cx="541694" cy="573049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white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4796" y="1123336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24796" y="2091909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24796" y="3028418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3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24796" y="4016655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4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24796" y="5007255"/>
            <a:ext cx="77060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3200" b="1" dirty="0">
                <a:solidFill>
                  <a:prstClr val="white"/>
                </a:solidFill>
              </a:rPr>
              <a:t>5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3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3B4B4E36-8437-4488-A193-6342D96ADC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311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7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6" name="Title 3"/>
          <p:cNvSpPr txBox="1">
            <a:spLocks/>
          </p:cNvSpPr>
          <p:nvPr/>
        </p:nvSpPr>
        <p:spPr bwMode="auto">
          <a:xfrm>
            <a:off x="234649" y="736600"/>
            <a:ext cx="8229600" cy="7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194685492"/>
              </p:ext>
            </p:extLst>
          </p:nvPr>
        </p:nvGraphicFramePr>
        <p:xfrm>
          <a:off x="685799" y="1104900"/>
          <a:ext cx="7778449" cy="468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3" name="Title 3"/>
          <p:cNvSpPr txBox="1">
            <a:spLocks/>
          </p:cNvSpPr>
          <p:nvPr/>
        </p:nvSpPr>
        <p:spPr>
          <a:xfrm>
            <a:off x="914400" y="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400" dirty="0"/>
              <a:t>Interesting Facts</a:t>
            </a:r>
          </a:p>
        </p:txBody>
      </p:sp>
      <p:pic>
        <p:nvPicPr>
          <p:cNvPr id="1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4E6374C3-4BB0-4B60-A648-6CD761BBC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314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8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9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3220712"/>
              </p:ext>
            </p:extLst>
          </p:nvPr>
        </p:nvGraphicFramePr>
        <p:xfrm>
          <a:off x="457200" y="914400"/>
          <a:ext cx="8229600" cy="4925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5738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>
                          <a:solidFill>
                            <a:schemeClr val="tx1"/>
                          </a:solidFill>
                        </a:rPr>
                        <a:t>Guaranteed Loans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FY18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FY17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FY16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chemeClr val="tx1"/>
                          </a:solidFill>
                        </a:rPr>
                        <a:t>FY15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Purchase Loan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383,115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380,437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353,002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322,115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Total Refinance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227,398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359,951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352,472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309,027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IRRRLs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67,347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190,914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215,561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194,806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Cash-Out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158,846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166,878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135,379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112,399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833">
                <a:tc>
                  <a:txBody>
                    <a:bodyPr/>
                    <a:lstStyle/>
                    <a:p>
                      <a:r>
                        <a:rPr lang="en-US" i="1" dirty="0">
                          <a:solidFill>
                            <a:schemeClr val="tx1"/>
                          </a:solidFill>
                        </a:rPr>
                        <a:t>Other Refinance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1,205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2,160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1,532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1,822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34833">
                <a:tc>
                  <a:txBody>
                    <a:bodyPr/>
                    <a:lstStyle/>
                    <a:p>
                      <a:r>
                        <a:rPr lang="en-US" b="1" i="1" dirty="0">
                          <a:solidFill>
                            <a:schemeClr val="tx1"/>
                          </a:solidFill>
                        </a:rPr>
                        <a:t>Total Loan Volume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610,513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740,389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705,474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>
                          <a:solidFill>
                            <a:schemeClr val="tx1"/>
                          </a:solidFill>
                        </a:rPr>
                        <a:t>631,142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Title 3"/>
          <p:cNvSpPr txBox="1">
            <a:spLocks/>
          </p:cNvSpPr>
          <p:nvPr/>
        </p:nvSpPr>
        <p:spPr>
          <a:xfrm>
            <a:off x="838198" y="0"/>
            <a:ext cx="830580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br>
              <a:rPr lang="en-US" dirty="0"/>
            </a:br>
            <a:r>
              <a:rPr lang="en-US" sz="3000" dirty="0">
                <a:cs typeface="Arial" panose="020B0604020202020204" pitchFamily="34" charset="0"/>
              </a:rPr>
              <a:t>Loan Volume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7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559995E7-373E-43B2-A568-D2E7F2530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62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3F1FA-211D-3044-9E35-958DFBC26156}" type="slidenum">
              <a:rPr lang="en-US" sz="2000" smtClean="0">
                <a:solidFill>
                  <a:prstClr val="white"/>
                </a:solidFill>
              </a:rPr>
              <a:pPr/>
              <a:t>9</a:t>
            </a:fld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0"/>
            <a:ext cx="8305800" cy="685800"/>
          </a:xfrm>
        </p:spPr>
        <p:txBody>
          <a:bodyPr/>
          <a:lstStyle/>
          <a:p>
            <a:pPr algn="l"/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dirty="0">
                <a:cs typeface="Arial" panose="020B0604020202020204" pitchFamily="34" charset="0"/>
              </a:rPr>
              <a:t>Loan Volume FY03-FY18 Chart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pic>
        <p:nvPicPr>
          <p:cNvPr id="13" name="Picture 1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3" y="76063"/>
            <a:ext cx="610847" cy="60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/>
        </p:nvGraphicFramePr>
        <p:xfrm>
          <a:off x="933450" y="1797843"/>
          <a:ext cx="7277100" cy="3262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0" name="Picture 2" descr="C:\Users\vacoGrovem\AppData\Local\Microsoft\Windows\Temporary Internet Files\Content.Outlook\83QVOJUE\CHOOSE-VA-rev.png">
            <a:extLst>
              <a:ext uri="{FF2B5EF4-FFF2-40B4-BE49-F238E27FC236}">
                <a16:creationId xmlns:a16="http://schemas.microsoft.com/office/drawing/2014/main" id="{7E81B9E0-7B3A-4527-B1B9-FE8686B2A7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6172200"/>
            <a:ext cx="2037559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59465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1.xml><?xml version="1.0" encoding="utf-8"?>
<a:theme xmlns:a="http://schemas.openxmlformats.org/drawingml/2006/main" name="4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2.xml><?xml version="1.0" encoding="utf-8"?>
<a:theme xmlns:a="http://schemas.openxmlformats.org/drawingml/2006/main" name="5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3.xml><?xml version="1.0" encoding="utf-8"?>
<a:theme xmlns:a="http://schemas.openxmlformats.org/drawingml/2006/main" name="6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4.xml><?xml version="1.0" encoding="utf-8"?>
<a:theme xmlns:a="http://schemas.openxmlformats.org/drawingml/2006/main" name="7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15.xml><?xml version="1.0" encoding="utf-8"?>
<a:theme xmlns:a="http://schemas.openxmlformats.org/drawingml/2006/main" name="5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10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12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3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39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yVA Theme">
  <a:themeElements>
    <a:clrScheme name="MyVA Lean Colors">
      <a:dk1>
        <a:sysClr val="windowText" lastClr="000000"/>
      </a:dk1>
      <a:lt1>
        <a:sysClr val="window" lastClr="FFFFFF"/>
      </a:lt1>
      <a:dk2>
        <a:srgbClr val="00416A"/>
      </a:dk2>
      <a:lt2>
        <a:srgbClr val="DFDFDF"/>
      </a:lt2>
      <a:accent1>
        <a:srgbClr val="004170"/>
      </a:accent1>
      <a:accent2>
        <a:srgbClr val="0093C9"/>
      </a:accent2>
      <a:accent3>
        <a:srgbClr val="F7A800"/>
      </a:accent3>
      <a:accent4>
        <a:srgbClr val="BDBBBB"/>
      </a:accent4>
      <a:accent5>
        <a:srgbClr val="00416A"/>
      </a:accent5>
      <a:accent6>
        <a:srgbClr val="0093C9"/>
      </a:accent6>
      <a:hlink>
        <a:srgbClr val="F7A800"/>
      </a:hlink>
      <a:folHlink>
        <a:srgbClr val="00416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1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1.xml><?xml version="1.0" encoding="utf-8"?>
<a:theme xmlns:a="http://schemas.openxmlformats.org/drawingml/2006/main" name="OM Standard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37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3.xml><?xml version="1.0" encoding="utf-8"?>
<a:theme xmlns:a="http://schemas.openxmlformats.org/drawingml/2006/main" name="38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Theme">
  <a:themeElements>
    <a:clrScheme name="FMTS">
      <a:dk1>
        <a:sysClr val="windowText" lastClr="000000"/>
      </a:dk1>
      <a:lt1>
        <a:sysClr val="window" lastClr="FFFFFF"/>
      </a:lt1>
      <a:dk2>
        <a:srgbClr val="2B3990"/>
      </a:dk2>
      <a:lt2>
        <a:srgbClr val="E7E6E6"/>
      </a:lt2>
      <a:accent1>
        <a:srgbClr val="52853F"/>
      </a:accent1>
      <a:accent2>
        <a:srgbClr val="F7955B"/>
      </a:accent2>
      <a:accent3>
        <a:srgbClr val="859097"/>
      </a:accent3>
      <a:accent4>
        <a:srgbClr val="F3CF45"/>
      </a:accent4>
      <a:accent5>
        <a:srgbClr val="772432"/>
      </a:accent5>
      <a:accent6>
        <a:srgbClr val="C2B48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27A37B24-EF00-4490-8F23-301C48D178D4}" vid="{431D7A15-CD5F-49C3-A8D1-457E3B0C78CC}"/>
    </a:ext>
  </a:extLst>
</a:theme>
</file>

<file path=ppt/theme/theme4.xml><?xml version="1.0" encoding="utf-8"?>
<a:theme xmlns:a="http://schemas.openxmlformats.org/drawingml/2006/main" name="6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myVA">
      <a:dk1>
        <a:srgbClr val="000000"/>
      </a:dk1>
      <a:lt1>
        <a:sysClr val="window" lastClr="FFFFFF"/>
      </a:lt1>
      <a:dk2>
        <a:srgbClr val="003F72"/>
      </a:dk2>
      <a:lt2>
        <a:srgbClr val="EEECE1"/>
      </a:lt2>
      <a:accent1>
        <a:srgbClr val="C62630"/>
      </a:accent1>
      <a:accent2>
        <a:srgbClr val="0083BE"/>
      </a:accent2>
      <a:accent3>
        <a:srgbClr val="F3CF45"/>
      </a:accent3>
      <a:accent4>
        <a:srgbClr val="F7955B"/>
      </a:accent4>
      <a:accent5>
        <a:srgbClr val="839097"/>
      </a:accent5>
      <a:accent6>
        <a:srgbClr val="DCDDDE"/>
      </a:accent6>
      <a:hlink>
        <a:srgbClr val="C2B48F"/>
      </a:hlink>
      <a:folHlink>
        <a:srgbClr val="A3A86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8_Office Theme">
  <a:themeElements>
    <a:clrScheme name="Deloitte US Color1">
      <a:dk1>
        <a:sysClr val="windowText" lastClr="000000"/>
      </a:dk1>
      <a:lt1>
        <a:sysClr val="window" lastClr="FFFFFF"/>
      </a:lt1>
      <a:dk2>
        <a:srgbClr val="53565A"/>
      </a:dk2>
      <a:lt2>
        <a:srgbClr val="D0D0CE"/>
      </a:lt2>
      <a:accent1>
        <a:srgbClr val="86BC25"/>
      </a:accent1>
      <a:accent2>
        <a:srgbClr val="046A38"/>
      </a:accent2>
      <a:accent3>
        <a:srgbClr val="62B5E5"/>
      </a:accent3>
      <a:accent4>
        <a:srgbClr val="012169"/>
      </a:accent4>
      <a:accent5>
        <a:srgbClr val="0097A9"/>
      </a:accent5>
      <a:accent6>
        <a:srgbClr val="75787B"/>
      </a:accent6>
      <a:hlink>
        <a:srgbClr val="00A3E0"/>
      </a:hlink>
      <a:folHlink>
        <a:srgbClr val="53565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8.xml><?xml version="1.0" encoding="utf-8"?>
<a:theme xmlns:a="http://schemas.openxmlformats.org/drawingml/2006/main" name="1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9.xml><?xml version="1.0" encoding="utf-8"?>
<a:theme xmlns:a="http://schemas.openxmlformats.org/drawingml/2006/main" name="2_MyVA">
  <a:themeElements>
    <a:clrScheme name="Censeo Consulting Group">
      <a:dk1>
        <a:sysClr val="windowText" lastClr="000000"/>
      </a:dk1>
      <a:lt1>
        <a:sysClr val="window" lastClr="FFFFFF"/>
      </a:lt1>
      <a:dk2>
        <a:srgbClr val="871923"/>
      </a:dk2>
      <a:lt2>
        <a:srgbClr val="D8D8D8"/>
      </a:lt2>
      <a:accent1>
        <a:srgbClr val="EBEFF5"/>
      </a:accent1>
      <a:accent2>
        <a:srgbClr val="C3CFE1"/>
      </a:accent2>
      <a:accent3>
        <a:srgbClr val="9DB1CF"/>
      </a:accent3>
      <a:accent4>
        <a:srgbClr val="6F8DB9"/>
      </a:accent4>
      <a:accent5>
        <a:srgbClr val="4C6C9C"/>
      </a:accent5>
      <a:accent6>
        <a:srgbClr val="364D6E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12700" cap="flat" cmpd="sng" algn="ctr">
          <a:noFill/>
          <a:prstDash val="solid"/>
          <a:miter lim="800000"/>
        </a:ln>
        <a:effectLst/>
      </a:spPr>
      <a:bodyPr wrap="square" rtlCol="0" anchor="ctr"/>
      <a:lstStyle>
        <a:defPPr marL="0" marR="0" indent="0" algn="ctr" defTabSz="4572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400" b="1" i="0" u="none" strike="noStrike" kern="0" cap="none" spc="0" normalizeH="0" baseline="0" noProof="0" dirty="0" smtClean="0">
            <a:ln>
              <a:noFill/>
            </a:ln>
            <a:solidFill>
              <a:schemeClr val="bg1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spDef>
    <a:lnDef>
      <a:spPr>
        <a:noFill/>
        <a:ln w="12700" cap="flat" cmpd="sng" algn="ctr">
          <a:solidFill>
            <a:sysClr val="windowText" lastClr="000000"/>
          </a:solidFill>
          <a:prstDash val="solid"/>
          <a:miter lim="800000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ctr" defTabSz="457200" fontAlgn="auto">
          <a:spcBef>
            <a:spcPts val="0"/>
          </a:spcBef>
          <a:spcAft>
            <a:spcPts val="0"/>
          </a:spcAft>
          <a:defRPr sz="1200" b="0" dirty="0">
            <a:solidFill>
              <a:schemeClr val="tx1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MyVA.potx" id="{437392D5-AEE4-4133-B7D7-5871B6627A15}" vid="{1490BE42-CBE4-42D1-8AE8-27976C118815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ument_x0020_Status xmlns="58713316-8334-4bf4-a6fe-1fea435260dd">Draft</Document_x0020_Status>
    <Document_x0020_Category xmlns="58713316-8334-4bf4-a6fe-1fea435260dd">Senior Leader Meeting</Document_x0020_Category>
    <Document_x0020_Presentation_x0020_Date xmlns="58713316-8334-4bf4-a6fe-1fea435260dd">2017-06-30T04:00:00+00:00</Document_x0020_Presentation_x0020_Date>
    <Presentation_x0020_Material_x0020_Type xmlns="58713316-8334-4bf4-a6fe-1fea435260dd">Presentation Material</Presentation_x0020_Material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F1A7C33E7FFA42BCE730A96C4C97C7" ma:contentTypeVersion="5" ma:contentTypeDescription="Create a new document." ma:contentTypeScope="" ma:versionID="3d639e43d2cbee7f898cbb5aa816316d">
  <xsd:schema xmlns:xsd="http://www.w3.org/2001/XMLSchema" xmlns:xs="http://www.w3.org/2001/XMLSchema" xmlns:p="http://schemas.microsoft.com/office/2006/metadata/properties" xmlns:ns2="58713316-8334-4bf4-a6fe-1fea435260dd" targetNamespace="http://schemas.microsoft.com/office/2006/metadata/properties" ma:root="true" ma:fieldsID="cd0500b17323a0c299437be0f9df1502" ns2:_="">
    <xsd:import namespace="58713316-8334-4bf4-a6fe-1fea435260dd"/>
    <xsd:element name="properties">
      <xsd:complexType>
        <xsd:sequence>
          <xsd:element name="documentManagement">
            <xsd:complexType>
              <xsd:all>
                <xsd:element ref="ns2:Document_x0020_Status"/>
                <xsd:element ref="ns2:Document_x0020_Presentation_x0020_Date"/>
                <xsd:element ref="ns2:Document_x0020_Category"/>
                <xsd:element ref="ns2:Presentation_x0020_Material_x0020_Typ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13316-8334-4bf4-a6fe-1fea435260dd" elementFormDefault="qualified">
    <xsd:import namespace="http://schemas.microsoft.com/office/2006/documentManagement/types"/>
    <xsd:import namespace="http://schemas.microsoft.com/office/infopath/2007/PartnerControls"/>
    <xsd:element name="Document_x0020_Status" ma:index="8" ma:displayName="Document Status" ma:description="Document Status" ma:format="Dropdown" ma:internalName="Document_x0020_Status">
      <xsd:simpleType>
        <xsd:restriction base="dms:Choice">
          <xsd:enumeration value="Draft"/>
          <xsd:enumeration value="Finalized"/>
        </xsd:restriction>
      </xsd:simpleType>
    </xsd:element>
    <xsd:element name="Document_x0020_Presentation_x0020_Date" ma:index="9" ma:displayName="Document Presentation Date" ma:description="This is the date that the document was presented" ma:format="DateOnly" ma:internalName="Document_x0020_Presentation_x0020_Date">
      <xsd:simpleType>
        <xsd:restriction base="dms:DateTime"/>
      </xsd:simpleType>
    </xsd:element>
    <xsd:element name="Document_x0020_Category" ma:index="10" ma:displayName="Meeting Category" ma:description="Document Category" ma:format="Dropdown" ma:internalName="Document_x0020_Category">
      <xsd:simpleType>
        <xsd:restriction base="dms:Choice">
          <xsd:enumeration value="Senior Leader Meeting"/>
          <xsd:enumeration value="Initiative Coordination Meeting"/>
          <xsd:enumeration value="BIM/MIM"/>
          <xsd:enumeration value="Snapshot"/>
          <xsd:enumeration value="Spotlight"/>
          <xsd:enumeration value="Discussion Forum"/>
          <xsd:enumeration value="Dance Card Deck"/>
        </xsd:restriction>
      </xsd:simpleType>
    </xsd:element>
    <xsd:element name="Presentation_x0020_Material_x0020_Type" ma:index="12" nillable="true" ma:displayName="Presentation Material Type" ma:description="Is this the presentation material, supplemental documentation, or other?" ma:format="Dropdown" ma:internalName="Presentation_x0020_Material_x0020_Type">
      <xsd:simpleType>
        <xsd:restriction base="dms:Choice">
          <xsd:enumeration value="Presentation Material"/>
          <xsd:enumeration value="Supplemental Documentation"/>
          <xsd:enumeration value="Oth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5BABBC1-510B-498E-8648-BB5C1F939242}">
  <ds:schemaRefs>
    <ds:schemaRef ds:uri="http://purl.org/dc/terms/"/>
    <ds:schemaRef ds:uri="58713316-8334-4bf4-a6fe-1fea435260dd"/>
    <ds:schemaRef ds:uri="http://purl.org/dc/dcmitype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www.w3.org/XML/1998/namespa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B54EB79-0DCF-40E4-877B-24A99FE1C6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44922B-DF45-4AD9-9F72-8CB59C83D83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13316-8334-4bf4-a6fe-1fea435260d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15972</TotalTime>
  <Words>687</Words>
  <Application>Microsoft Office PowerPoint</Application>
  <PresentationFormat>On-screen Show (4:3)</PresentationFormat>
  <Paragraphs>162</Paragraphs>
  <Slides>13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43" baseType="lpstr">
      <vt:lpstr>MS PGothic</vt:lpstr>
      <vt:lpstr>Arial</vt:lpstr>
      <vt:lpstr>Calibri</vt:lpstr>
      <vt:lpstr>Courier New</vt:lpstr>
      <vt:lpstr>Georgia</vt:lpstr>
      <vt:lpstr>Wingdings</vt:lpstr>
      <vt:lpstr>3_Office Theme</vt:lpstr>
      <vt:lpstr>MyVA Theme</vt:lpstr>
      <vt:lpstr>1_Default Theme</vt:lpstr>
      <vt:lpstr>6_Office Theme</vt:lpstr>
      <vt:lpstr>4_Office Theme</vt:lpstr>
      <vt:lpstr>8_Office Theme</vt:lpstr>
      <vt:lpstr>MyVA</vt:lpstr>
      <vt:lpstr>1_MyVA</vt:lpstr>
      <vt:lpstr>2_MyVA</vt:lpstr>
      <vt:lpstr>3_MyVA</vt:lpstr>
      <vt:lpstr>4_MyVA</vt:lpstr>
      <vt:lpstr>5_MyVA</vt:lpstr>
      <vt:lpstr>6_MyVA</vt:lpstr>
      <vt:lpstr>7_MyVA</vt:lpstr>
      <vt:lpstr>5_Office Theme</vt:lpstr>
      <vt:lpstr>10_Office Theme</vt:lpstr>
      <vt:lpstr>12_Office Theme</vt:lpstr>
      <vt:lpstr>36_Office Theme</vt:lpstr>
      <vt:lpstr>39_Office Theme</vt:lpstr>
      <vt:lpstr>14_Office Theme</vt:lpstr>
      <vt:lpstr>OM Standard Slides</vt:lpstr>
      <vt:lpstr>37_Office Theme</vt:lpstr>
      <vt:lpstr>38_Office Theme</vt:lpstr>
      <vt:lpstr>think-cell Slide</vt:lpstr>
      <vt:lpstr>Veterans Benefits Administration</vt:lpstr>
      <vt:lpstr> Mission &amp; Vision </vt:lpstr>
      <vt:lpstr>USB Top 3 Priorities</vt:lpstr>
      <vt:lpstr> My Daily Focus – Guiding Principles </vt:lpstr>
      <vt:lpstr> Strategic Goals </vt:lpstr>
      <vt:lpstr>  Near-Term Strategic Objectives  </vt:lpstr>
      <vt:lpstr>        </vt:lpstr>
      <vt:lpstr>      </vt:lpstr>
      <vt:lpstr>  Loan Volume FY03-FY18 Chart  </vt:lpstr>
      <vt:lpstr>   </vt:lpstr>
      <vt:lpstr>Sampling of Projects (This Year)</vt:lpstr>
      <vt:lpstr>Challenges – Solved in FY 2018</vt:lpstr>
      <vt:lpstr>PowerPoint Presentation</vt:lpstr>
    </vt:vector>
  </TitlesOfParts>
  <Company>Veteran Affairs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Department of Veterans Affairs</dc:creator>
  <cp:lastModifiedBy>London, Jeffrey, VBAVACO</cp:lastModifiedBy>
  <cp:revision>975</cp:revision>
  <cp:lastPrinted>2017-11-03T20:22:48Z</cp:lastPrinted>
  <dcterms:created xsi:type="dcterms:W3CDTF">2016-05-04T17:57:56Z</dcterms:created>
  <dcterms:modified xsi:type="dcterms:W3CDTF">2019-04-26T04:02:50Z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0x0101004DF1A7C33E7FFA42BCE730A96C4C97C7</vt:lpwstr>
  </property>
</Properties>
</file>