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1"/>
  </p:notesMasterIdLst>
  <p:sldIdLst>
    <p:sldId id="256" r:id="rId2"/>
    <p:sldId id="259" r:id="rId3"/>
    <p:sldId id="291" r:id="rId4"/>
    <p:sldId id="261" r:id="rId5"/>
    <p:sldId id="285" r:id="rId6"/>
    <p:sldId id="265" r:id="rId7"/>
    <p:sldId id="266" r:id="rId8"/>
    <p:sldId id="270" r:id="rId9"/>
    <p:sldId id="286" r:id="rId10"/>
    <p:sldId id="271" r:id="rId11"/>
    <p:sldId id="272" r:id="rId12"/>
    <p:sldId id="274" r:id="rId13"/>
    <p:sldId id="273" r:id="rId14"/>
    <p:sldId id="293" r:id="rId15"/>
    <p:sldId id="267" r:id="rId16"/>
    <p:sldId id="309" r:id="rId17"/>
    <p:sldId id="308" r:id="rId18"/>
    <p:sldId id="307" r:id="rId19"/>
    <p:sldId id="306" r:id="rId20"/>
    <p:sldId id="297" r:id="rId21"/>
    <p:sldId id="298" r:id="rId22"/>
    <p:sldId id="299" r:id="rId23"/>
    <p:sldId id="300" r:id="rId24"/>
    <p:sldId id="301" r:id="rId25"/>
    <p:sldId id="302" r:id="rId26"/>
    <p:sldId id="303" r:id="rId27"/>
    <p:sldId id="304" r:id="rId28"/>
    <p:sldId id="305" r:id="rId29"/>
    <p:sldId id="277" r:id="rId30"/>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2D78E641-2B58-4EB7-99DB-4C53FBB21EA8}">
          <p14:sldIdLst>
            <p14:sldId id="256"/>
            <p14:sldId id="259"/>
            <p14:sldId id="291"/>
            <p14:sldId id="261"/>
            <p14:sldId id="285"/>
            <p14:sldId id="265"/>
            <p14:sldId id="266"/>
            <p14:sldId id="270"/>
            <p14:sldId id="286"/>
            <p14:sldId id="271"/>
            <p14:sldId id="272"/>
            <p14:sldId id="274"/>
            <p14:sldId id="273"/>
            <p14:sldId id="293"/>
            <p14:sldId id="267"/>
            <p14:sldId id="309"/>
            <p14:sldId id="308"/>
            <p14:sldId id="307"/>
            <p14:sldId id="306"/>
            <p14:sldId id="297"/>
            <p14:sldId id="298"/>
            <p14:sldId id="299"/>
            <p14:sldId id="300"/>
            <p14:sldId id="301"/>
            <p14:sldId id="302"/>
            <p14:sldId id="303"/>
            <p14:sldId id="304"/>
            <p14:sldId id="305"/>
            <p14:sldId id="277"/>
          </p14:sldIdLst>
        </p14:section>
        <p14:section name="Backup slides" id="{6BC2E095-CE44-4EE0-8947-D7D1514BBB4B}">
          <p14:sldIdLst/>
        </p14:section>
      </p14:sectionLst>
    </p:ext>
    <p:ext uri="{EFAFB233-063F-42B5-8137-9DF3F51BA10A}">
      <p15:sldGuideLst xmlns:p15="http://schemas.microsoft.com/office/powerpoint/2012/main">
        <p15:guide id="1" orient="horz" pos="944">
          <p15:clr>
            <a:srgbClr val="A4A3A4"/>
          </p15:clr>
        </p15:guide>
        <p15:guide id="2" pos="35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B96D8B-66B1-4798-876F-329478C7A52C}">
  <a:tblStyle styleId="{05B96D8B-66B1-4798-876F-329478C7A52C}" styleName="Table_0">
    <a:wholeTbl>
      <a:tcTxStyle b="off" i="off">
        <a:font>
          <a:latin typeface="Georgia"/>
          <a:ea typeface="Georgia"/>
          <a:cs typeface="Georgia"/>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Georgia"/>
          <a:ea typeface="Georgia"/>
          <a:cs typeface="Georgia"/>
        </a:font>
        <a:schemeClr val="lt1"/>
      </a:tcTxStyle>
      <a:tcStyle>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3" autoAdjust="0"/>
    <p:restoredTop sz="81528" autoAdjust="0"/>
  </p:normalViewPr>
  <p:slideViewPr>
    <p:cSldViewPr snapToGrid="0">
      <p:cViewPr varScale="1">
        <p:scale>
          <a:sx n="78" d="100"/>
          <a:sy n="78" d="100"/>
        </p:scale>
        <p:origin x="1158" y="84"/>
      </p:cViewPr>
      <p:guideLst>
        <p:guide orient="horz" pos="944"/>
        <p:guide pos="35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792"/>
    </p:cViewPr>
  </p:sorterViewPr>
  <p:notesViewPr>
    <p:cSldViewPr snapToGrid="0">
      <p:cViewPr varScale="1">
        <p:scale>
          <a:sx n="67" d="100"/>
          <a:sy n="67" d="100"/>
        </p:scale>
        <p:origin x="2732" y="6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0060"/>
          </a:xfrm>
          <a:prstGeom prst="rect">
            <a:avLst/>
          </a:prstGeom>
          <a:noFill/>
          <a:ln>
            <a:noFill/>
          </a:ln>
        </p:spPr>
        <p:txBody>
          <a:bodyPr spcFirstLastPara="1" wrap="square" lIns="96645" tIns="48309" rIns="96645" bIns="48309" anchor="t" anchorCtr="0"/>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143587" y="0"/>
            <a:ext cx="3169920" cy="480060"/>
          </a:xfrm>
          <a:prstGeom prst="rect">
            <a:avLst/>
          </a:prstGeom>
          <a:noFill/>
          <a:ln>
            <a:noFill/>
          </a:ln>
        </p:spPr>
        <p:txBody>
          <a:bodyPr spcFirstLastPara="1" wrap="square" lIns="96645" tIns="48309" rIns="96645" bIns="48309" anchor="t" anchorCtr="0"/>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6645" tIns="48309" rIns="96645" bIns="48309" anchor="b" anchorCtr="0"/>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sz="1300" smtClean="0">
                <a:solidFill>
                  <a:schemeClr val="dk1"/>
                </a:solidFill>
                <a:latin typeface="Calibri"/>
                <a:ea typeface="Calibri"/>
                <a:cs typeface="Calibri"/>
                <a:sym typeface="Calibri"/>
              </a:rPr>
              <a:pPr algn="r"/>
              <a:t>‹#›</a:t>
            </a:fld>
            <a:endParaRPr lang="en-US" sz="13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files.consumerfinance.gov/f/201503_cfpb_your-home-loan-toolkit-web.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endParaRPr dirty="0"/>
          </a:p>
        </p:txBody>
      </p:sp>
      <p:sp>
        <p:nvSpPr>
          <p:cNvPr id="84" name="Google Shape;84;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228600" algn="l" defTabSz="914400" rtl="0" eaLnBrk="1" fontAlgn="auto" latinLnBrk="0" hangingPunct="1">
              <a:lnSpc>
                <a:spcPct val="100000"/>
              </a:lnSpc>
              <a:spcBef>
                <a:spcPct val="0"/>
              </a:spcBef>
              <a:spcAft>
                <a:spcPts val="0"/>
              </a:spcAft>
              <a:buClr>
                <a:srgbClr val="000000"/>
              </a:buClr>
              <a:buSzPts val="1400"/>
              <a:buFont typeface="Arial"/>
              <a:buNone/>
              <a:tabLst/>
              <a:defRPr/>
            </a:pPr>
            <a:r>
              <a:rPr lang="en-US" sz="2000" dirty="0"/>
              <a:t>Source: Cleared from CEE slides</a:t>
            </a:r>
          </a:p>
          <a:p>
            <a:pPr eaLnBrk="1" hangingPunct="1">
              <a:spcBef>
                <a:spcPct val="0"/>
              </a:spcBef>
            </a:pPr>
            <a:endParaRPr lang="en-US" altLang="en-US" sz="2000" dirty="0"/>
          </a:p>
          <a:p>
            <a:pPr eaLnBrk="1" hangingPunct="1">
              <a:spcBef>
                <a:spcPct val="0"/>
              </a:spcBef>
            </a:pPr>
            <a:r>
              <a:rPr lang="en-US" altLang="en-US" sz="2000" dirty="0"/>
              <a:t>- To help you navigate the steps you have to take to get a mortgage, take a look at our booklet, “</a:t>
            </a:r>
            <a:r>
              <a:rPr lang="en-US" altLang="en-US" sz="2000" dirty="0">
                <a:hlinkClick r:id="rId3"/>
              </a:rPr>
              <a:t>Your Home Loan Toolkit: A Step-By-Step Guide</a:t>
            </a:r>
            <a:r>
              <a:rPr lang="en-US" altLang="en-US" sz="2000" dirty="0"/>
              <a:t>.” This consumer-friendly booklet can help consumers as they think about, apply for, and close on a mortgage. The toolkit helps consumers calculate how much they can afford for a home, gives questions to ask the lender, and features worksheets and checklists to fill out during the process.</a:t>
            </a:r>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85372" indent="-302066">
              <a:defRPr>
                <a:solidFill>
                  <a:schemeClr val="tx1"/>
                </a:solidFill>
                <a:latin typeface="Georgia" pitchFamily="18" charset="0"/>
              </a:defRPr>
            </a:lvl2pPr>
            <a:lvl3pPr marL="1208265" indent="-241653">
              <a:defRPr>
                <a:solidFill>
                  <a:schemeClr val="tx1"/>
                </a:solidFill>
                <a:latin typeface="Georgia" pitchFamily="18" charset="0"/>
              </a:defRPr>
            </a:lvl3pPr>
            <a:lvl4pPr marL="1691571" indent="-241653">
              <a:defRPr>
                <a:solidFill>
                  <a:schemeClr val="tx1"/>
                </a:solidFill>
                <a:latin typeface="Georgia" pitchFamily="18" charset="0"/>
              </a:defRPr>
            </a:lvl4pPr>
            <a:lvl5pPr marL="2174878" indent="-241653">
              <a:defRPr>
                <a:solidFill>
                  <a:schemeClr val="tx1"/>
                </a:solidFill>
                <a:latin typeface="Georgia" pitchFamily="18" charset="0"/>
              </a:defRPr>
            </a:lvl5pPr>
            <a:lvl6pPr marL="2658184" indent="-241653" fontAlgn="base">
              <a:spcBef>
                <a:spcPct val="0"/>
              </a:spcBef>
              <a:spcAft>
                <a:spcPct val="0"/>
              </a:spcAft>
              <a:defRPr>
                <a:solidFill>
                  <a:schemeClr val="tx1"/>
                </a:solidFill>
                <a:latin typeface="Georgia" pitchFamily="18" charset="0"/>
              </a:defRPr>
            </a:lvl6pPr>
            <a:lvl7pPr marL="3141490" indent="-241653" fontAlgn="base">
              <a:spcBef>
                <a:spcPct val="0"/>
              </a:spcBef>
              <a:spcAft>
                <a:spcPct val="0"/>
              </a:spcAft>
              <a:defRPr>
                <a:solidFill>
                  <a:schemeClr val="tx1"/>
                </a:solidFill>
                <a:latin typeface="Georgia" pitchFamily="18" charset="0"/>
              </a:defRPr>
            </a:lvl7pPr>
            <a:lvl8pPr marL="3624796" indent="-241653" fontAlgn="base">
              <a:spcBef>
                <a:spcPct val="0"/>
              </a:spcBef>
              <a:spcAft>
                <a:spcPct val="0"/>
              </a:spcAft>
              <a:defRPr>
                <a:solidFill>
                  <a:schemeClr val="tx1"/>
                </a:solidFill>
                <a:latin typeface="Georgia" pitchFamily="18" charset="0"/>
              </a:defRPr>
            </a:lvl8pPr>
            <a:lvl9pPr marL="4108102" indent="-241653"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E43CB48A-E5E3-4BAF-AD77-8272E4DB6D6F}" type="slidenum">
              <a:rPr lang="en-US" altLang="en-US" smtClean="0">
                <a:solidFill>
                  <a:srgbClr val="000000"/>
                </a:solidFill>
                <a:latin typeface="Calibri" pitchFamily="34" charset="0"/>
              </a:rPr>
              <a:pPr fontAlgn="base">
                <a:spcBef>
                  <a:spcPct val="0"/>
                </a:spcBef>
                <a:spcAft>
                  <a:spcPct val="0"/>
                </a:spcAft>
                <a:defRPr/>
              </a:pPr>
              <a:t>11</a:t>
            </a:fld>
            <a:endParaRPr lang="en-US" altLang="en-US" dirty="0">
              <a:solidFill>
                <a:srgbClr val="000000"/>
              </a:solidFill>
              <a:latin typeface="Calibri" pitchFamily="34" charset="0"/>
            </a:endParaRPr>
          </a:p>
        </p:txBody>
      </p:sp>
    </p:spTree>
    <p:extLst>
      <p:ext uri="{BB962C8B-B14F-4D97-AF65-F5344CB8AC3E}">
        <p14:creationId xmlns:p14="http://schemas.microsoft.com/office/powerpoint/2010/main" val="2175034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2000" dirty="0"/>
              <a:t>Source: Cleared from CEE slides</a:t>
            </a:r>
          </a:p>
          <a:p>
            <a:pPr marL="181240" indent="-181240">
              <a:buFont typeface="Arial" panose="020B0604020202020204" pitchFamily="34" charset="0"/>
              <a:buChar char="•"/>
            </a:pPr>
            <a:endParaRPr lang="en-US" sz="2000" kern="1200" dirty="0">
              <a:solidFill>
                <a:schemeClr val="tx1"/>
              </a:solidFill>
              <a:latin typeface="+mn-lt"/>
              <a:ea typeface="+mn-ea"/>
              <a:cs typeface="+mn-cs"/>
            </a:endParaRPr>
          </a:p>
          <a:p>
            <a:pPr marL="0" indent="0">
              <a:buFontTx/>
              <a:buNone/>
            </a:pPr>
            <a:r>
              <a:rPr lang="en-US" sz="2000" kern="1200" dirty="0">
                <a:solidFill>
                  <a:schemeClr val="tx1"/>
                </a:solidFill>
                <a:latin typeface="+mn-lt"/>
                <a:ea typeface="+mn-ea"/>
                <a:cs typeface="+mn-cs"/>
              </a:rPr>
              <a:t>- In addition to the other mortgage tools, we have a mortgage resource portal where you</a:t>
            </a:r>
            <a:r>
              <a:rPr lang="en-US" sz="2000" kern="1200" baseline="0" dirty="0">
                <a:solidFill>
                  <a:schemeClr val="tx1"/>
                </a:solidFill>
                <a:latin typeface="+mn-lt"/>
                <a:ea typeface="+mn-ea"/>
                <a:cs typeface="+mn-cs"/>
              </a:rPr>
              <a:t> can get help on:</a:t>
            </a:r>
            <a:endParaRPr lang="en-US" sz="2000" kern="1200" dirty="0">
              <a:solidFill>
                <a:schemeClr val="tx1"/>
              </a:solidFill>
              <a:latin typeface="+mn-lt"/>
              <a:ea typeface="+mn-ea"/>
              <a:cs typeface="+mn-cs"/>
            </a:endParaRPr>
          </a:p>
          <a:p>
            <a:pPr marL="0" indent="0">
              <a:buFont typeface="Arial" panose="020B0604020202020204" pitchFamily="34" charset="0"/>
              <a:buNone/>
            </a:pPr>
            <a:r>
              <a:rPr lang="en-US" sz="2000" kern="1200" baseline="0" dirty="0">
                <a:solidFill>
                  <a:schemeClr val="tx1"/>
                </a:solidFill>
                <a:latin typeface="+mn-lt"/>
                <a:ea typeface="+mn-ea"/>
                <a:cs typeface="+mn-cs"/>
              </a:rPr>
              <a:t>  -- </a:t>
            </a:r>
            <a:r>
              <a:rPr lang="en-US" sz="2000" kern="1200" dirty="0">
                <a:solidFill>
                  <a:schemeClr val="tx1"/>
                </a:solidFill>
                <a:latin typeface="+mn-lt"/>
                <a:ea typeface="+mn-ea"/>
                <a:cs typeface="+mn-cs"/>
              </a:rPr>
              <a:t>Understand your monthly mortgage statement</a:t>
            </a:r>
          </a:p>
          <a:p>
            <a:pPr marL="0" indent="0">
              <a:buFont typeface="Arial" panose="020B0604020202020204" pitchFamily="34" charset="0"/>
              <a:buNone/>
            </a:pPr>
            <a:r>
              <a:rPr lang="en-US" sz="2000" kern="1200" baseline="0" dirty="0">
                <a:solidFill>
                  <a:schemeClr val="tx1"/>
                </a:solidFill>
                <a:latin typeface="+mn-lt"/>
                <a:ea typeface="+mn-ea"/>
                <a:cs typeface="+mn-cs"/>
              </a:rPr>
              <a:t>  -- </a:t>
            </a:r>
            <a:r>
              <a:rPr lang="en-US" sz="2000" kern="1200" dirty="0">
                <a:solidFill>
                  <a:schemeClr val="tx1"/>
                </a:solidFill>
                <a:latin typeface="+mn-lt"/>
                <a:ea typeface="+mn-ea"/>
                <a:cs typeface="+mn-cs"/>
              </a:rPr>
              <a:t>Know why your mortgage payment might change</a:t>
            </a:r>
          </a:p>
          <a:p>
            <a:pPr marL="0" indent="0">
              <a:buFont typeface="Arial" panose="020B0604020202020204" pitchFamily="34" charset="0"/>
              <a:buNone/>
            </a:pPr>
            <a:r>
              <a:rPr lang="en-US" sz="2000" kern="1200" baseline="0" dirty="0">
                <a:solidFill>
                  <a:schemeClr val="tx1"/>
                </a:solidFill>
                <a:latin typeface="+mn-lt"/>
                <a:ea typeface="+mn-ea"/>
                <a:cs typeface="+mn-cs"/>
              </a:rPr>
              <a:t>  -- </a:t>
            </a:r>
            <a:r>
              <a:rPr lang="en-US" sz="2000" kern="1200" dirty="0">
                <a:solidFill>
                  <a:schemeClr val="tx1"/>
                </a:solidFill>
                <a:latin typeface="+mn-lt"/>
                <a:ea typeface="+mn-ea"/>
                <a:cs typeface="+mn-cs"/>
              </a:rPr>
              <a:t>Find a HUD-approved housing counselor</a:t>
            </a:r>
          </a:p>
          <a:p>
            <a:pPr marL="0" indent="0">
              <a:buFont typeface="Arial" panose="020B0604020202020204" pitchFamily="34" charset="0"/>
              <a:buNone/>
            </a:pPr>
            <a:r>
              <a:rPr lang="en-US" sz="2000" kern="1200" baseline="0" dirty="0">
                <a:solidFill>
                  <a:schemeClr val="tx1"/>
                </a:solidFill>
                <a:latin typeface="+mn-lt"/>
                <a:ea typeface="+mn-ea"/>
                <a:cs typeface="+mn-cs"/>
              </a:rPr>
              <a:t>  -- </a:t>
            </a:r>
            <a:r>
              <a:rPr lang="en-US" sz="2000" kern="1200" dirty="0">
                <a:solidFill>
                  <a:schemeClr val="tx1"/>
                </a:solidFill>
                <a:latin typeface="+mn-lt"/>
                <a:ea typeface="+mn-ea"/>
                <a:cs typeface="+mn-cs"/>
              </a:rPr>
              <a:t>Learn how to get information or dispute an error about your mortgage</a:t>
            </a:r>
          </a:p>
          <a:p>
            <a:pPr marL="0" indent="0">
              <a:buFont typeface="Arial" panose="020B0604020202020204" pitchFamily="34" charset="0"/>
              <a:buNone/>
            </a:pPr>
            <a:r>
              <a:rPr lang="en-US" sz="2000" kern="1200" baseline="0" dirty="0">
                <a:solidFill>
                  <a:schemeClr val="tx1"/>
                </a:solidFill>
                <a:latin typeface="+mn-lt"/>
                <a:ea typeface="+mn-ea"/>
                <a:cs typeface="+mn-cs"/>
              </a:rPr>
              <a:t>  -- </a:t>
            </a:r>
            <a:r>
              <a:rPr lang="en-US" sz="2000" kern="1200" dirty="0">
                <a:solidFill>
                  <a:schemeClr val="tx1"/>
                </a:solidFill>
                <a:latin typeface="+mn-lt"/>
                <a:ea typeface="+mn-ea"/>
                <a:cs typeface="+mn-cs"/>
              </a:rPr>
              <a:t>Find out how to cancel your private mortgage insurance</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12</a:t>
            </a:fld>
            <a:endParaRPr lang="en-US"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2964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baseline="0" dirty="0"/>
              <a:t>Source: Cleared from CEE slides</a:t>
            </a:r>
          </a:p>
          <a:p>
            <a:pPr marL="0" indent="0">
              <a:buFont typeface="Arial" panose="020B0604020202020204" pitchFamily="34" charset="0"/>
              <a:buNone/>
            </a:pPr>
            <a:endParaRPr lang="en-US" sz="2000" baseline="0" dirty="0"/>
          </a:p>
          <a:p>
            <a:pPr marL="0" indent="0">
              <a:buFont typeface="Arial" panose="020B0604020202020204" pitchFamily="34" charset="0"/>
              <a:buNone/>
            </a:pPr>
            <a:r>
              <a:rPr lang="en-US" sz="2000" baseline="0" dirty="0"/>
              <a:t>- This is the most visited consumer tool on cf.gov. Receiving over 20 million visitors since its 2012 launch.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2000" dirty="0"/>
              <a:t>- Approximately 1,100</a:t>
            </a:r>
            <a:r>
              <a:rPr lang="en-US" sz="2000" baseline="0" dirty="0"/>
              <a:t> questions about money topics and financial products and services, including</a:t>
            </a:r>
          </a:p>
          <a:p>
            <a:pPr marL="0" indent="0">
              <a:buFont typeface="Arial" panose="020B0604020202020204" pitchFamily="34" charset="0"/>
              <a:buNone/>
            </a:pPr>
            <a:r>
              <a:rPr lang="en-US" sz="2000" baseline="0" dirty="0"/>
              <a:t>  -- Credit cards</a:t>
            </a:r>
          </a:p>
          <a:p>
            <a:pPr marL="0" indent="0">
              <a:buFont typeface="Arial" panose="020B0604020202020204" pitchFamily="34" charset="0"/>
              <a:buNone/>
            </a:pPr>
            <a:r>
              <a:rPr lang="en-US" sz="2000" baseline="0" dirty="0"/>
              <a:t>  -- Mortgages</a:t>
            </a:r>
          </a:p>
          <a:p>
            <a:pPr marL="0" indent="0">
              <a:buFont typeface="Arial" panose="020B0604020202020204" pitchFamily="34" charset="0"/>
              <a:buNone/>
            </a:pPr>
            <a:r>
              <a:rPr lang="en-US" sz="2000" baseline="0" dirty="0"/>
              <a:t>  -- Student loans</a:t>
            </a:r>
          </a:p>
          <a:p>
            <a:pPr marL="0" indent="0">
              <a:buFont typeface="Arial" panose="020B0604020202020204" pitchFamily="34" charset="0"/>
              <a:buNone/>
            </a:pPr>
            <a:r>
              <a:rPr lang="en-US" sz="2000" baseline="0" dirty="0"/>
              <a:t>  -- Bank accounts</a:t>
            </a:r>
          </a:p>
          <a:p>
            <a:pPr marL="0" indent="0">
              <a:buFont typeface="Arial" panose="020B0604020202020204" pitchFamily="34" charset="0"/>
              <a:buNone/>
            </a:pPr>
            <a:r>
              <a:rPr lang="en-US" sz="2000" baseline="0" dirty="0"/>
              <a:t>  -- Credit reports</a:t>
            </a:r>
          </a:p>
          <a:p>
            <a:pPr marL="0" indent="0">
              <a:buFont typeface="Arial" panose="020B0604020202020204" pitchFamily="34" charset="0"/>
              <a:buNone/>
            </a:pPr>
            <a:r>
              <a:rPr lang="en-US" sz="2000" baseline="0" dirty="0"/>
              <a:t>  -- Debt collection</a:t>
            </a:r>
          </a:p>
        </p:txBody>
      </p:sp>
      <p:sp>
        <p:nvSpPr>
          <p:cNvPr id="4" name="Slide Number Placeholder 3"/>
          <p:cNvSpPr>
            <a:spLocks noGrp="1"/>
          </p:cNvSpPr>
          <p:nvPr>
            <p:ph type="sldNum" sz="quarter" idx="10"/>
          </p:nvPr>
        </p:nvSpPr>
        <p:spPr/>
        <p:txBody>
          <a:bodyPr/>
          <a:lstStyle/>
          <a:p>
            <a:fld id="{4BAF53EF-993C-FF42-8B62-CEF57763A78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889937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endParaRPr dirty="0"/>
          </a:p>
        </p:txBody>
      </p:sp>
      <p:sp>
        <p:nvSpPr>
          <p:cNvPr id="84" name="Google Shape;84;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4655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1228"/>
            <a:ext cx="5852160" cy="4567784"/>
          </a:xfrm>
        </p:spPr>
        <p:txBody>
          <a:bodyPr>
            <a:noAutofit/>
          </a:bodyPr>
          <a:lstStyle/>
          <a:p>
            <a:pPr marL="0" indent="0">
              <a:buFont typeface="Arial" panose="020B0604020202020204" pitchFamily="34" charset="0"/>
              <a:buNone/>
            </a:pPr>
            <a:r>
              <a:rPr lang="en-US" sz="2400" dirty="0"/>
              <a:t>Source: Cleared from 2018 OSA report </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t>-</a:t>
            </a:r>
            <a:r>
              <a:rPr lang="en-US" sz="2400" baseline="0" dirty="0"/>
              <a:t> </a:t>
            </a:r>
            <a:r>
              <a:rPr lang="en-US" sz="2400" dirty="0"/>
              <a:t>Talking Points:</a:t>
            </a:r>
          </a:p>
          <a:p>
            <a:pPr marL="0" indent="0">
              <a:buFont typeface="Arial" panose="020B0604020202020204" pitchFamily="34" charset="0"/>
              <a:buNone/>
            </a:pPr>
            <a:r>
              <a:rPr lang="en-US" sz="2400" baseline="0" dirty="0"/>
              <a:t>  -- for most recent annual report credit or consumer reporting led the way, due in most part by the well-known Equifax breach</a:t>
            </a:r>
          </a:p>
          <a:p>
            <a:pPr marL="0" indent="0">
              <a:buFont typeface="Arial" panose="020B0604020202020204" pitchFamily="34" charset="0"/>
              <a:buNone/>
            </a:pPr>
            <a:r>
              <a:rPr lang="en-US" sz="2400" baseline="0" dirty="0"/>
              <a:t>  -- during our most recent annual report mortgage complaints made up 11% of all SM complaints for the period Apr 17 – Aug 18</a:t>
            </a:r>
          </a:p>
          <a:p>
            <a:pPr marL="0" indent="0">
              <a:buFont typeface="Arial" panose="020B0604020202020204" pitchFamily="34" charset="0"/>
              <a:buNone/>
            </a:pPr>
            <a:r>
              <a:rPr lang="en-US" sz="2400" baseline="0" dirty="0"/>
              <a:t>  -- about 5K of our complaints were for mortgages</a:t>
            </a:r>
          </a:p>
        </p:txBody>
      </p:sp>
      <p:sp>
        <p:nvSpPr>
          <p:cNvPr id="4" name="Slide Number Placeholder 3"/>
          <p:cNvSpPr>
            <a:spLocks noGrp="1"/>
          </p:cNvSpPr>
          <p:nvPr>
            <p:ph type="sldNum" sz="quarter" idx="10"/>
          </p:nvPr>
        </p:nvSpPr>
        <p:spPr/>
        <p:txBody>
          <a:bodyPr/>
          <a:lstStyle/>
          <a:p>
            <a:pPr>
              <a:defRPr/>
            </a:pPr>
            <a:fld id="{C1DFC732-DDF3-4F21-8FF3-50CD4DDC32C2}"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128512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1228"/>
            <a:ext cx="5852160" cy="4567784"/>
          </a:xfrm>
        </p:spPr>
        <p:txBody>
          <a:bodyPr>
            <a:noAutofit/>
          </a:bodyPr>
          <a:lstStyle/>
          <a:p>
            <a:pPr marL="0" indent="0">
              <a:buFont typeface="Arial" panose="020B0604020202020204" pitchFamily="34" charset="0"/>
              <a:buNone/>
            </a:pPr>
            <a:r>
              <a:rPr lang="en-US" sz="2000" dirty="0"/>
              <a:t>Source: Cleared from 2018 OSA report </a:t>
            </a: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a:t>
            </a:r>
            <a:r>
              <a:rPr lang="en-US" sz="2000" baseline="0" dirty="0"/>
              <a:t> </a:t>
            </a:r>
            <a:r>
              <a:rPr lang="en-US" sz="2000" dirty="0"/>
              <a:t>Talking Points:</a:t>
            </a:r>
          </a:p>
          <a:p>
            <a:pPr marL="0" indent="0">
              <a:buFont typeface="Arial" panose="020B0604020202020204" pitchFamily="34" charset="0"/>
              <a:buNone/>
            </a:pPr>
            <a:r>
              <a:rPr lang="en-US" sz="2000" dirty="0"/>
              <a:t>  -- from our most recent annual report, the top mortgage issue reported involved</a:t>
            </a:r>
            <a:r>
              <a:rPr lang="en-US" sz="2000" baseline="0" dirty="0"/>
              <a:t> “trouble during payment process”</a:t>
            </a:r>
          </a:p>
          <a:p>
            <a:pPr marL="0" indent="0">
              <a:buFont typeface="Arial" panose="020B0604020202020204" pitchFamily="34" charset="0"/>
              <a:buNone/>
            </a:pPr>
            <a:r>
              <a:rPr lang="en-US" sz="2000" baseline="0" dirty="0"/>
              <a:t>  -- our top mortgage type was for conventional loans, which and while 30% of our mortgage complaints involve VA-guaranteed mortgages, this number is probably a good sign – according to our internal research VA-backed mortgages make up a much larger market share for SMs/Vets than 30%</a:t>
            </a:r>
            <a:endParaRPr lang="en-US" sz="2000" dirty="0"/>
          </a:p>
        </p:txBody>
      </p:sp>
      <p:sp>
        <p:nvSpPr>
          <p:cNvPr id="4" name="Slide Number Placeholder 3"/>
          <p:cNvSpPr>
            <a:spLocks noGrp="1"/>
          </p:cNvSpPr>
          <p:nvPr>
            <p:ph type="sldNum" sz="quarter" idx="10"/>
          </p:nvPr>
        </p:nvSpPr>
        <p:spPr/>
        <p:txBody>
          <a:bodyPr/>
          <a:lstStyle/>
          <a:p>
            <a:pPr>
              <a:defRPr/>
            </a:pPr>
            <a:fld id="{C1DFC732-DDF3-4F21-8FF3-50CD4DDC32C2}"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367502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1228"/>
            <a:ext cx="5852160" cy="4567784"/>
          </a:xfrm>
        </p:spPr>
        <p:txBody>
          <a:bodyPr>
            <a:noAutofit/>
          </a:bodyPr>
          <a:lstStyle/>
          <a:p>
            <a:pPr marL="0" indent="0">
              <a:buFont typeface="Arial" panose="020B0604020202020204" pitchFamily="34" charset="0"/>
              <a:buNone/>
            </a:pPr>
            <a:r>
              <a:rPr lang="en-US" sz="2000" dirty="0"/>
              <a:t>Source: Cleared from 2018 OSA report </a:t>
            </a: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a:t>
            </a:r>
            <a:r>
              <a:rPr lang="en-US" sz="2000" baseline="0" dirty="0"/>
              <a:t> </a:t>
            </a:r>
            <a:r>
              <a:rPr lang="en-US" sz="2000" dirty="0"/>
              <a:t>Talking Points:</a:t>
            </a:r>
          </a:p>
          <a:p>
            <a:pPr marL="0" indent="0">
              <a:buFont typeface="Arial" panose="020B0604020202020204" pitchFamily="34" charset="0"/>
              <a:buNone/>
            </a:pPr>
            <a:r>
              <a:rPr lang="en-US" sz="2000" dirty="0"/>
              <a:t>  -- from our most recent annual report, the top mortgage issue reported involved</a:t>
            </a:r>
            <a:r>
              <a:rPr lang="en-US" sz="2000" baseline="0" dirty="0"/>
              <a:t> “trouble during payment process”</a:t>
            </a:r>
          </a:p>
          <a:p>
            <a:pPr marL="0" indent="0">
              <a:buFont typeface="Arial" panose="020B0604020202020204" pitchFamily="34" charset="0"/>
              <a:buNone/>
            </a:pPr>
            <a:r>
              <a:rPr lang="en-US" sz="2000" baseline="0" dirty="0"/>
              <a:t>  -- our top mortgage type was for conventional loans, which and while 30% of our mortgage complaints involve VA-guaranteed mortgages, this number is probably a good sign – according to our internal research VA-backed mortgages make up a much larger market share for SMs/Vets than 30%</a:t>
            </a:r>
            <a:endParaRPr lang="en-US" sz="2000" dirty="0"/>
          </a:p>
        </p:txBody>
      </p:sp>
      <p:sp>
        <p:nvSpPr>
          <p:cNvPr id="4" name="Slide Number Placeholder 3"/>
          <p:cNvSpPr>
            <a:spLocks noGrp="1"/>
          </p:cNvSpPr>
          <p:nvPr>
            <p:ph type="sldNum" sz="quarter" idx="10"/>
          </p:nvPr>
        </p:nvSpPr>
        <p:spPr/>
        <p:txBody>
          <a:bodyPr/>
          <a:lstStyle/>
          <a:p>
            <a:pPr>
              <a:defRPr/>
            </a:pPr>
            <a:fld id="{C1DFC732-DDF3-4F21-8FF3-50CD4DDC32C2}"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2268100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1228"/>
            <a:ext cx="5852160" cy="4567784"/>
          </a:xfrm>
        </p:spPr>
        <p:txBody>
          <a:bodyPr>
            <a:noAutofit/>
          </a:bodyPr>
          <a:lstStyle/>
          <a:p>
            <a:pPr marL="0" indent="0">
              <a:buFont typeface="Arial" panose="020B0604020202020204" pitchFamily="34" charset="0"/>
              <a:buNone/>
            </a:pPr>
            <a:r>
              <a:rPr lang="en-US" sz="2000" dirty="0"/>
              <a:t>Source:</a:t>
            </a:r>
            <a:r>
              <a:rPr lang="en-US" sz="2000" baseline="0" dirty="0"/>
              <a:t> all complaints are from consumers that provided consent to publish their narratives.  We have removed the names of the financial institutions.</a:t>
            </a:r>
            <a:endParaRPr lang="en-US" sz="2000" dirty="0"/>
          </a:p>
          <a:p>
            <a:pPr marL="0" indent="0">
              <a:buFont typeface="Arial" panose="020B0604020202020204" pitchFamily="34" charset="0"/>
              <a:buNone/>
            </a:pPr>
            <a:r>
              <a:rPr lang="en-US" sz="2000" dirty="0"/>
              <a:t>- Complaint #1: #190102-3730390</a:t>
            </a:r>
          </a:p>
          <a:p>
            <a:pPr marL="0" indent="0">
              <a:buFont typeface="Arial" panose="020B0604020202020204" pitchFamily="34" charset="0"/>
              <a:buNone/>
            </a:pPr>
            <a:r>
              <a:rPr lang="en-US" sz="2000" dirty="0"/>
              <a:t>- Complaint #2: #170619-2178750</a:t>
            </a:r>
          </a:p>
          <a:p>
            <a:pPr marL="0" indent="0">
              <a:buFont typeface="Arial" panose="020B0604020202020204" pitchFamily="34" charset="0"/>
              <a:buNone/>
            </a:pPr>
            <a:r>
              <a:rPr lang="en-US" sz="2000" dirty="0"/>
              <a:t>- Complaint #3: #181024-3572219</a:t>
            </a: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Talking Points:</a:t>
            </a:r>
          </a:p>
          <a:p>
            <a:pPr marL="0" indent="0">
              <a:buFont typeface="Arial" panose="020B0604020202020204" pitchFamily="34" charset="0"/>
              <a:buNone/>
            </a:pPr>
            <a:r>
              <a:rPr lang="en-US" sz="2000" dirty="0"/>
              <a:t>- Read each quote</a:t>
            </a:r>
          </a:p>
          <a:p>
            <a:pPr marL="0" indent="0">
              <a:buFont typeface="Arial" panose="020B0604020202020204" pitchFamily="34" charset="0"/>
              <a:buNone/>
            </a:pPr>
            <a:r>
              <a:rPr lang="en-US" sz="2000" dirty="0"/>
              <a:t>- Each of these consumers</a:t>
            </a:r>
            <a:r>
              <a:rPr lang="en-US" sz="2000" baseline="0" dirty="0"/>
              <a:t> consented to publicly sharing their story on our Consumer Complaint Database.</a:t>
            </a:r>
          </a:p>
          <a:p>
            <a:pPr marL="0" indent="0">
              <a:buFont typeface="Arial" panose="020B0604020202020204" pitchFamily="34" charset="0"/>
              <a:buNone/>
            </a:pPr>
            <a:r>
              <a:rPr lang="en-US" sz="2000" dirty="0"/>
              <a:t>- We</a:t>
            </a:r>
            <a:r>
              <a:rPr lang="en-US" sz="2000" baseline="0" dirty="0"/>
              <a:t> share these quotes with you not to embarrass or shame any lender – our goal is to highlight that </a:t>
            </a:r>
            <a:r>
              <a:rPr lang="en-US" sz="2000" baseline="0" dirty="0" err="1"/>
              <a:t>servicemembers</a:t>
            </a:r>
            <a:r>
              <a:rPr lang="en-US" sz="2000" baseline="0" dirty="0"/>
              <a:t> and veterans often have particular circumstances in their lives that make it harder for them than the average consumer to resolve mortgage issues.</a:t>
            </a:r>
          </a:p>
        </p:txBody>
      </p:sp>
      <p:sp>
        <p:nvSpPr>
          <p:cNvPr id="4" name="Slide Number Placeholder 3"/>
          <p:cNvSpPr>
            <a:spLocks noGrp="1"/>
          </p:cNvSpPr>
          <p:nvPr>
            <p:ph type="sldNum" sz="quarter" idx="10"/>
          </p:nvPr>
        </p:nvSpPr>
        <p:spPr/>
        <p:txBody>
          <a:bodyPr/>
          <a:lstStyle/>
          <a:p>
            <a:pPr>
              <a:defRPr/>
            </a:pPr>
            <a:fld id="{C1DFC732-DDF3-4F21-8FF3-50CD4DDC32C2}"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362256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endParaRPr dirty="0"/>
          </a:p>
        </p:txBody>
      </p:sp>
      <p:sp>
        <p:nvSpPr>
          <p:cNvPr id="84" name="Google Shape;84;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7079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340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00000000-1234-1234-1234-123412341234}" type="slidenum">
              <a:rPr lang="en-US" sz="1300" smtClean="0">
                <a:solidFill>
                  <a:schemeClr val="dk1"/>
                </a:solidFill>
                <a:latin typeface="Calibri"/>
                <a:ea typeface="Calibri"/>
                <a:cs typeface="Calibri"/>
                <a:sym typeface="Calibri"/>
              </a:rPr>
              <a:pPr algn="r"/>
              <a:t>2</a:t>
            </a:fld>
            <a:endParaRPr lang="en-US"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0300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lvl="1"/>
            <a:r>
              <a:rPr lang="en-US" dirty="0"/>
              <a:t>Age ≤ 42: SCRA data requires military service after September 1985</a:t>
            </a:r>
          </a:p>
          <a:p>
            <a:pPr lvl="1"/>
            <a:r>
              <a:rPr lang="en-US" dirty="0"/>
              <a:t>Dec 2017 CCP archive: veterans proportionally represented up to age 54</a:t>
            </a:r>
          </a:p>
          <a:p>
            <a:pPr lvl="1"/>
            <a:r>
              <a:rPr lang="en-US" dirty="0"/>
              <a:t>Keep consistent age range window for 2005—17 </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First-time home buyer: no home loan </a:t>
            </a:r>
            <a:r>
              <a:rPr lang="en-US" dirty="0" err="1"/>
              <a:t>tradeline</a:t>
            </a:r>
            <a:r>
              <a:rPr lang="en-US"/>
              <a:t> seen in 2005 Q1</a:t>
            </a:r>
            <a:endParaRPr lang="en-US" dirty="0"/>
          </a:p>
          <a:p>
            <a:pPr marL="0" lvl="0" indent="0" algn="l" rtl="0">
              <a:spcBef>
                <a:spcPts val="0"/>
              </a:spcBef>
              <a:spcAft>
                <a:spcPts val="0"/>
              </a:spcAft>
              <a:buNone/>
            </a:pPr>
            <a:endParaRPr dirty="0"/>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0919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Table 1 shows that the servicemember and active-duty shares of first-time homebuyers have stayed relatively constant during the 2006–2016 study period. </a:t>
            </a:r>
          </a:p>
          <a:p>
            <a:pPr>
              <a:buFontTx/>
              <a:buChar char="-"/>
            </a:pPr>
            <a:r>
              <a:rPr lang="en-US" sz="1200" b="0" i="0" u="none" strike="noStrike" cap="none" dirty="0">
                <a:solidFill>
                  <a:schemeClr val="dk1"/>
                </a:solidFill>
                <a:effectLst/>
                <a:latin typeface="Calibri"/>
                <a:ea typeface="Calibri"/>
                <a:cs typeface="Calibri"/>
                <a:sym typeface="Calibri"/>
              </a:rPr>
              <a:t>The share of all new mortgages in the CCP—that is, both purchases and refinances—that went to first-time homebuyers was 16 percent during 2006 and 2007, and decreased to 13 to 14 percent from 2008 to 2016 (Table 1, column 2). </a:t>
            </a:r>
          </a:p>
          <a:p>
            <a:pPr>
              <a:buFontTx/>
              <a:buChar char="-"/>
            </a:pPr>
            <a:r>
              <a:rPr lang="en-US" sz="1200" b="0" i="0" u="none" strike="noStrike" cap="none" dirty="0">
                <a:solidFill>
                  <a:schemeClr val="dk1"/>
                </a:solidFill>
                <a:effectLst/>
                <a:latin typeface="Calibri"/>
                <a:ea typeface="Calibri"/>
                <a:cs typeface="Calibri"/>
                <a:sym typeface="Calibri"/>
              </a:rPr>
              <a:t>The servicemember share of all home loans to first-time homebuyers, shown in column 3, varied little across all time periods at just over seven percent. </a:t>
            </a:r>
          </a:p>
          <a:p>
            <a:pPr>
              <a:buFontTx/>
              <a:buChar char="-"/>
            </a:pPr>
            <a:r>
              <a:rPr lang="en-US" sz="1200" b="0" i="0" u="none" strike="noStrike" cap="none" dirty="0">
                <a:solidFill>
                  <a:schemeClr val="dk1"/>
                </a:solidFill>
                <a:effectLst/>
                <a:latin typeface="Calibri"/>
                <a:ea typeface="Calibri"/>
                <a:cs typeface="Calibri"/>
                <a:sym typeface="Calibri"/>
              </a:rPr>
              <a:t>The servicemember share of first-time homebuyers is slightly higher than the five to six percent servicemember share of consumers in the CCP. </a:t>
            </a:r>
          </a:p>
          <a:p>
            <a:pPr>
              <a:buFontTx/>
              <a:buChar char="-"/>
            </a:pPr>
            <a:r>
              <a:rPr lang="en-US" sz="1200" b="0" i="0" u="none" strike="noStrike" cap="none" dirty="0">
                <a:solidFill>
                  <a:schemeClr val="dk1"/>
                </a:solidFill>
                <a:effectLst/>
                <a:latin typeface="Calibri"/>
                <a:ea typeface="Calibri"/>
                <a:cs typeface="Calibri"/>
                <a:sym typeface="Calibri"/>
              </a:rPr>
              <a:t>About one-third of these first-time homebuying servicemembers took out their home loan while on active duty.</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7260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a:t>
            </a:r>
            <a:r>
              <a:rPr lang="en-US" baseline="0" dirty="0"/>
              <a:t> 1 in report: first-time homebuyers ages 42 and younger;</a:t>
            </a:r>
          </a:p>
          <a:p>
            <a:r>
              <a:rPr lang="en-US" baseline="0" dirty="0"/>
              <a:t>Servicemembers (left panel):</a:t>
            </a:r>
          </a:p>
          <a:p>
            <a:pPr marL="400050" indent="-171450">
              <a:buFontTx/>
              <a:buChar char="-"/>
            </a:pPr>
            <a:r>
              <a:rPr lang="en-US" baseline="0" dirty="0"/>
              <a:t>Sharp drop in </a:t>
            </a:r>
            <a:r>
              <a:rPr lang="en-US" sz="1200" b="0" i="0" u="none" strike="noStrike" cap="none" dirty="0">
                <a:solidFill>
                  <a:schemeClr val="dk1"/>
                </a:solidFill>
                <a:effectLst/>
                <a:latin typeface="Calibri"/>
                <a:ea typeface="Calibri"/>
                <a:cs typeface="Calibri"/>
                <a:sym typeface="Calibri"/>
              </a:rPr>
              <a:t>share of new conventional mortgage originations after 2007, for servicemembers and non-servicemembers</a:t>
            </a:r>
          </a:p>
          <a:p>
            <a:pPr marL="400050" indent="-171450">
              <a:buFontTx/>
              <a:buChar char="-"/>
            </a:pPr>
            <a:r>
              <a:rPr lang="en-US" sz="1200" b="0" i="0" u="none" strike="noStrike" cap="none" baseline="0" dirty="0">
                <a:solidFill>
                  <a:schemeClr val="dk1"/>
                </a:solidFill>
                <a:effectLst/>
                <a:latin typeface="Calibri"/>
                <a:cs typeface="Calibri"/>
                <a:sym typeface="Calibri"/>
              </a:rPr>
              <a:t>Increase in VA loan share among servicemembers, from about 30% before 2007 to 63% by 2009, and increasing up to 78% in 2016</a:t>
            </a:r>
          </a:p>
          <a:p>
            <a:pPr marL="400050" indent="-171450">
              <a:buFontTx/>
              <a:buChar char="-"/>
            </a:pPr>
            <a:r>
              <a:rPr lang="en-US" sz="1200" b="0" i="0" u="none" strike="noStrike" cap="none" baseline="0" dirty="0">
                <a:solidFill>
                  <a:schemeClr val="dk1"/>
                </a:solidFill>
                <a:effectLst/>
                <a:latin typeface="Calibri"/>
                <a:cs typeface="Calibri"/>
                <a:sym typeface="Calibri"/>
              </a:rPr>
              <a:t>60% of servicemembers using conventional loans in 2006-2007, but fell during housing crisis down to 13% of servicemembers in 2016</a:t>
            </a:r>
          </a:p>
          <a:p>
            <a:pPr marL="228600" lvl="0" indent="0">
              <a:buFontTx/>
              <a:buNone/>
            </a:pPr>
            <a:r>
              <a:rPr lang="en-US" sz="1200" b="0" i="0" u="none" strike="noStrike" cap="none" baseline="0" dirty="0">
                <a:solidFill>
                  <a:schemeClr val="dk1"/>
                </a:solidFill>
                <a:effectLst/>
                <a:latin typeface="Calibri"/>
                <a:cs typeface="Calibri"/>
                <a:sym typeface="Calibri"/>
              </a:rPr>
              <a:t>- Small fraction use FHA/USDA loans; peaked in 2008 at 21% and fell back to 10% by 2016</a:t>
            </a:r>
            <a:endParaRPr lang="en-US" baseline="0" dirty="0"/>
          </a:p>
          <a:p>
            <a:pPr marL="228600" indent="0">
              <a:buFontTx/>
              <a:buNone/>
            </a:pPr>
            <a:endParaRPr lang="en-US" dirty="0"/>
          </a:p>
          <a:p>
            <a:pPr marL="228600" indent="0">
              <a:buFontTx/>
              <a:buNone/>
            </a:pPr>
            <a:r>
              <a:rPr lang="en-US" dirty="0"/>
              <a:t>Non-servicemembers (right</a:t>
            </a:r>
            <a:r>
              <a:rPr lang="en-US" baseline="0" dirty="0"/>
              <a:t> panel):</a:t>
            </a:r>
          </a:p>
          <a:p>
            <a:pPr marL="400050" lvl="0" indent="-171450">
              <a:buFontTx/>
              <a:buChar char="-"/>
            </a:pPr>
            <a:r>
              <a:rPr lang="en-US" sz="1200" b="0" i="0" u="none" strike="noStrike" cap="none" dirty="0">
                <a:solidFill>
                  <a:schemeClr val="dk1"/>
                </a:solidFill>
                <a:effectLst/>
                <a:latin typeface="Calibri"/>
                <a:ea typeface="Calibri"/>
                <a:cs typeface="Calibri"/>
                <a:sym typeface="Calibri"/>
              </a:rPr>
              <a:t>Before 2008,</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conventional home loans made up almost 90 percent of new home purchases </a:t>
            </a:r>
          </a:p>
          <a:p>
            <a:pPr marL="400050" lvl="0" indent="-171450">
              <a:buFontTx/>
              <a:buChar char="-"/>
            </a:pPr>
            <a:r>
              <a:rPr lang="en-US" sz="1200" b="0" i="0" u="none" strike="noStrike" cap="none" dirty="0">
                <a:solidFill>
                  <a:schemeClr val="dk1"/>
                </a:solidFill>
                <a:effectLst/>
                <a:latin typeface="Calibri"/>
                <a:ea typeface="Calibri"/>
                <a:cs typeface="Calibri"/>
                <a:sym typeface="Calibri"/>
              </a:rPr>
              <a:t>By</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2009, the conventional share of loans to non-servicemembers fell to 41 percent</a:t>
            </a:r>
          </a:p>
          <a:p>
            <a:pPr marL="400050" lvl="0" indent="-171450">
              <a:buFontTx/>
              <a:buChar char="-"/>
            </a:pPr>
            <a:r>
              <a:rPr lang="en-US" sz="1200" b="0" i="0" u="none" strike="noStrike" cap="none" dirty="0">
                <a:solidFill>
                  <a:schemeClr val="dk1"/>
                </a:solidFill>
                <a:effectLst/>
                <a:latin typeface="Calibri"/>
                <a:ea typeface="Calibri"/>
                <a:cs typeface="Calibri"/>
                <a:sym typeface="Calibri"/>
              </a:rPr>
              <a:t>FHA/USDA loans making up the majority share of first-time non-servicemember mortgages from 2009 to 2011</a:t>
            </a:r>
          </a:p>
          <a:p>
            <a:pPr marL="400050" lvl="0" indent="-171450">
              <a:buFontTx/>
              <a:buChar char="-"/>
            </a:pPr>
            <a:r>
              <a:rPr lang="en-US" sz="1200" b="0" i="0" u="none" strike="noStrike" cap="none" dirty="0">
                <a:solidFill>
                  <a:schemeClr val="dk1"/>
                </a:solidFill>
                <a:effectLst/>
                <a:latin typeface="Calibri"/>
                <a:ea typeface="Calibri"/>
                <a:cs typeface="Calibri"/>
                <a:sym typeface="Calibri"/>
              </a:rPr>
              <a:t>From 2013 onward, the FHA/USDA share hovered below 40 percent. </a:t>
            </a:r>
          </a:p>
          <a:p>
            <a:pPr marL="400050" lvl="0" indent="-171450">
              <a:buFontTx/>
              <a:buChar char="-"/>
            </a:pPr>
            <a:r>
              <a:rPr lang="en-US" sz="1200" b="0" i="0" u="none" strike="noStrike" cap="none" dirty="0">
                <a:solidFill>
                  <a:schemeClr val="dk1"/>
                </a:solidFill>
                <a:effectLst/>
                <a:latin typeface="Calibri"/>
                <a:ea typeface="Calibri"/>
                <a:cs typeface="Calibri"/>
                <a:sym typeface="Calibri"/>
              </a:rPr>
              <a:t>A small fraction of non-servicemembers also participated in VA loans, either as a joint buyer with a servicemember co-borrower, or as a surviving spouse of a servicemember. </a:t>
            </a:r>
          </a:p>
          <a:p>
            <a:pPr marL="400050" lvl="0" indent="-171450">
              <a:buFontTx/>
              <a:buChar cha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4767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cap="none" dirty="0">
                <a:solidFill>
                  <a:schemeClr val="dk1"/>
                </a:solidFill>
                <a:effectLst/>
                <a:latin typeface="Calibri"/>
                <a:ea typeface="Calibri"/>
                <a:cs typeface="Calibri"/>
                <a:sym typeface="Calibri"/>
              </a:rPr>
              <a:t>Figure 2:</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shares for VA home loans rose similarly among first-time homebuying servicemembers with</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nonprime scores (left panel) and servicemembers with prime scores (right panel)</a:t>
            </a:r>
          </a:p>
          <a:p>
            <a:pPr algn="l">
              <a:buFontTx/>
              <a:buChar char="-"/>
            </a:pPr>
            <a:r>
              <a:rPr lang="en-US" sz="1200" b="0" i="0" u="none" strike="noStrike" cap="none" dirty="0">
                <a:solidFill>
                  <a:schemeClr val="dk1"/>
                </a:solidFill>
                <a:effectLst/>
                <a:latin typeface="Calibri"/>
                <a:ea typeface="Calibri"/>
                <a:cs typeface="Calibri"/>
                <a:sym typeface="Calibri"/>
              </a:rPr>
              <a:t>Somewhat steeper increase in</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2007--2009 in VA share for nonprime borrowers</a:t>
            </a:r>
          </a:p>
          <a:p>
            <a:pPr algn="l">
              <a:buFontTx/>
              <a:buChar char="-"/>
            </a:pPr>
            <a:r>
              <a:rPr lang="en-US" sz="1200" b="0" i="0" u="none" strike="noStrike" cap="none" dirty="0">
                <a:solidFill>
                  <a:schemeClr val="dk1"/>
                </a:solidFill>
                <a:effectLst/>
                <a:latin typeface="Calibri"/>
                <a:ea typeface="Calibri"/>
                <a:cs typeface="Calibri"/>
                <a:sym typeface="Calibri"/>
              </a:rPr>
              <a:t>Both series move from under 40 percent before 2008 to almost 80 percent by 2016</a:t>
            </a:r>
          </a:p>
          <a:p>
            <a:pPr algn="l">
              <a:buFontTx/>
              <a:buChar char="-"/>
            </a:pPr>
            <a:r>
              <a:rPr lang="en-US" sz="1200" b="0" i="0" u="none" strike="noStrike" cap="none" dirty="0">
                <a:solidFill>
                  <a:schemeClr val="dk1"/>
                </a:solidFill>
                <a:effectLst/>
                <a:latin typeface="Calibri"/>
                <a:cs typeface="Calibri"/>
                <a:sym typeface="Calibri"/>
              </a:rPr>
              <a:t>Among</a:t>
            </a:r>
            <a:r>
              <a:rPr lang="en-US" sz="1200" b="0" i="0" u="none" strike="noStrike" cap="none" baseline="0" dirty="0">
                <a:solidFill>
                  <a:schemeClr val="dk1"/>
                </a:solidFill>
                <a:effectLst/>
                <a:latin typeface="Calibri"/>
                <a:cs typeface="Calibri"/>
                <a:sym typeface="Calibri"/>
              </a:rPr>
              <a:t> servicemembers, nonprime borrowers more likely to use FHA/USDA vs conventional loans;</a:t>
            </a:r>
          </a:p>
          <a:p>
            <a:pPr algn="l">
              <a:buFontTx/>
              <a:buChar char="-"/>
            </a:pPr>
            <a:r>
              <a:rPr lang="en-US" sz="1200" b="0" i="0" u="none" strike="noStrike" cap="none" baseline="0" dirty="0">
                <a:solidFill>
                  <a:schemeClr val="dk1"/>
                </a:solidFill>
                <a:effectLst/>
                <a:latin typeface="Calibri"/>
                <a:cs typeface="Calibri"/>
                <a:sym typeface="Calibri"/>
              </a:rPr>
              <a:t>Prime borrowers more likely to use conventional vs. FHA/USDA loans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049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a:t>
            </a:r>
            <a:r>
              <a:rPr lang="en-US" sz="1200" b="0" i="0" u="none" strike="noStrike" cap="none" dirty="0">
                <a:solidFill>
                  <a:schemeClr val="dk1"/>
                </a:solidFill>
                <a:effectLst/>
                <a:latin typeface="Calibri"/>
                <a:ea typeface="Calibri"/>
                <a:cs typeface="Calibri"/>
                <a:sym typeface="Calibri"/>
              </a:rPr>
              <a:t>median values of home loans to first-time homebuyers, both servicemembers and non-servicemembers.</a:t>
            </a:r>
          </a:p>
          <a:p>
            <a:pPr>
              <a:buFontTx/>
              <a:buChar char="-"/>
            </a:pPr>
            <a:r>
              <a:rPr lang="en-US" sz="1200" b="0" i="0" u="none" strike="noStrike" cap="none" dirty="0">
                <a:solidFill>
                  <a:schemeClr val="dk1"/>
                </a:solidFill>
                <a:effectLst/>
                <a:latin typeface="Calibri"/>
                <a:cs typeface="Calibri"/>
                <a:sym typeface="Calibri"/>
              </a:rPr>
              <a:t>Among </a:t>
            </a:r>
            <a:r>
              <a:rPr lang="en-US" sz="1200" b="0" i="0" u="none" strike="noStrike" cap="none" dirty="0">
                <a:solidFill>
                  <a:schemeClr val="dk1"/>
                </a:solidFill>
                <a:effectLst/>
                <a:latin typeface="Calibri"/>
                <a:ea typeface="Calibri"/>
                <a:cs typeface="Calibri"/>
                <a:sym typeface="Calibri"/>
              </a:rPr>
              <a:t>servicemembers, median VA loan amount was greater than the median value of a conventional or FHA/USDA home loan in the same year</a:t>
            </a:r>
          </a:p>
          <a:p>
            <a:pPr>
              <a:buFontTx/>
              <a:buChar char="-"/>
            </a:pPr>
            <a:r>
              <a:rPr lang="en-US" sz="1200" b="0" i="0" u="none" strike="noStrike" cap="none" dirty="0">
                <a:solidFill>
                  <a:schemeClr val="dk1"/>
                </a:solidFill>
                <a:effectLst/>
                <a:latin typeface="Calibri"/>
                <a:ea typeface="Calibri"/>
                <a:cs typeface="Calibri"/>
                <a:sym typeface="Calibri"/>
              </a:rPr>
              <a:t>The median VA loan amount increased in nominal dollars from $156,000 in 2006 to $212,000 in 2016, similar to conventional home loan amounts taken out by non-servicemembers. </a:t>
            </a:r>
          </a:p>
          <a:p>
            <a:pPr>
              <a:buFontTx/>
              <a:buChar char="-"/>
            </a:pPr>
            <a:r>
              <a:rPr lang="en-US" sz="1200" b="0" i="0" u="none" strike="noStrike" cap="none" dirty="0">
                <a:solidFill>
                  <a:schemeClr val="dk1"/>
                </a:solidFill>
                <a:effectLst/>
                <a:latin typeface="Calibri"/>
                <a:ea typeface="Calibri"/>
                <a:cs typeface="Calibri"/>
                <a:sym typeface="Calibri"/>
              </a:rPr>
              <a:t>Median conventional and FHA/USDA loan amounts for servicemembers were generally less than $150,000 from 2005 onward </a:t>
            </a:r>
          </a:p>
          <a:p>
            <a:pPr lvl="1">
              <a:buFontTx/>
              <a:buChar char="-"/>
            </a:pPr>
            <a:r>
              <a:rPr lang="en-US" sz="1200" b="0" i="0" u="none" strike="noStrike" cap="none" dirty="0">
                <a:solidFill>
                  <a:schemeClr val="dk1"/>
                </a:solidFill>
                <a:effectLst/>
                <a:latin typeface="Calibri"/>
                <a:ea typeface="Calibri"/>
                <a:cs typeface="Calibri"/>
                <a:sym typeface="Calibri"/>
              </a:rPr>
              <a:t>only after 2014 for both loan types were they</a:t>
            </a:r>
            <a:r>
              <a:rPr lang="en-US" sz="1200" b="0" i="0" u="none" strike="noStrike" cap="none" baseline="0" dirty="0">
                <a:solidFill>
                  <a:schemeClr val="dk1"/>
                </a:solidFill>
                <a:effectLst/>
                <a:latin typeface="Calibri"/>
                <a:ea typeface="Calibri"/>
                <a:cs typeface="Calibri"/>
                <a:sym typeface="Calibri"/>
              </a:rPr>
              <a:t> greater than $150,000;</a:t>
            </a:r>
          </a:p>
          <a:p>
            <a:pPr lvl="1">
              <a:buFontTx/>
              <a:buChar char="-"/>
            </a:pPr>
            <a:r>
              <a:rPr lang="en-US" sz="1200" b="0" i="0" u="none" strike="noStrike" cap="none" dirty="0">
                <a:solidFill>
                  <a:schemeClr val="dk1"/>
                </a:solidFill>
                <a:effectLst/>
                <a:latin typeface="Calibri"/>
                <a:ea typeface="Calibri"/>
                <a:cs typeface="Calibri"/>
                <a:sym typeface="Calibri"/>
              </a:rPr>
              <a:t>Both types lower than the median value of non-servicemember FHA/USDA loans from 2008 onward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247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Figure 4:</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early delinquency rates by loan origination year, as measured by the percent of loans 60 days or more delinquent within one year of origination, on loans taken out by borrowers age 42 or younger for different types of mortgages.</a:t>
            </a:r>
          </a:p>
          <a:p>
            <a:r>
              <a:rPr lang="en-US" sz="1200" b="0" i="0" u="none" strike="noStrike" cap="none" dirty="0">
                <a:solidFill>
                  <a:schemeClr val="dk1"/>
                </a:solidFill>
                <a:effectLst/>
                <a:latin typeface="Calibri"/>
                <a:ea typeface="Calibri"/>
                <a:cs typeface="Calibri"/>
                <a:sym typeface="Calibri"/>
              </a:rPr>
              <a:t>- 	Comment: may reflect underwriting</a:t>
            </a:r>
            <a:r>
              <a:rPr lang="en-US" sz="1200" b="0" i="0" u="none" strike="noStrike" cap="none" baseline="0" dirty="0">
                <a:solidFill>
                  <a:schemeClr val="dk1"/>
                </a:solidFill>
                <a:effectLst/>
                <a:latin typeface="Calibri"/>
                <a:ea typeface="Calibri"/>
                <a:cs typeface="Calibri"/>
                <a:sym typeface="Calibri"/>
              </a:rPr>
              <a:t> quality (fraud?) instead of </a:t>
            </a:r>
            <a:endParaRPr lang="en-US" sz="1200" b="0" i="0" u="none" strike="noStrike" cap="none" dirty="0">
              <a:solidFill>
                <a:schemeClr val="dk1"/>
              </a:solidFill>
              <a:effectLst/>
              <a:latin typeface="Calibri"/>
              <a:ea typeface="Calibri"/>
              <a:cs typeface="Calibri"/>
              <a:sym typeface="Calibri"/>
            </a:endParaRPr>
          </a:p>
          <a:p>
            <a:pPr>
              <a:buFontTx/>
              <a:buChar char="-"/>
            </a:pPr>
            <a:r>
              <a:rPr lang="en-US" sz="1200" b="0" i="0" u="none" strike="noStrike" cap="none" dirty="0">
                <a:solidFill>
                  <a:schemeClr val="dk1"/>
                </a:solidFill>
                <a:effectLst/>
                <a:latin typeface="Calibri"/>
                <a:ea typeface="Calibri"/>
                <a:cs typeface="Calibri"/>
                <a:sym typeface="Calibri"/>
              </a:rPr>
              <a:t>Excluded due to small</a:t>
            </a:r>
            <a:r>
              <a:rPr lang="en-US" sz="1200" b="0" i="0" u="none" strike="noStrike" cap="none" baseline="0" dirty="0">
                <a:solidFill>
                  <a:schemeClr val="dk1"/>
                </a:solidFill>
                <a:effectLst/>
                <a:latin typeface="Calibri"/>
                <a:ea typeface="Calibri"/>
                <a:cs typeface="Calibri"/>
                <a:sym typeface="Calibri"/>
              </a:rPr>
              <a:t> sample sizes</a:t>
            </a:r>
            <a:r>
              <a:rPr lang="en-US" sz="1200" b="0" i="0" u="none" strike="noStrike" cap="none" dirty="0">
                <a:solidFill>
                  <a:schemeClr val="dk1"/>
                </a:solidFill>
                <a:effectLst/>
                <a:latin typeface="Calibri"/>
                <a:ea typeface="Calibri"/>
                <a:cs typeface="Calibri"/>
                <a:sym typeface="Calibri"/>
              </a:rPr>
              <a:t>:</a:t>
            </a:r>
            <a:r>
              <a:rPr lang="en-US" sz="1200" b="0" i="0" u="none" strike="noStrike" cap="none" baseline="0" dirty="0">
                <a:solidFill>
                  <a:schemeClr val="dk1"/>
                </a:solidFill>
                <a:effectLst/>
                <a:latin typeface="Calibri"/>
                <a:ea typeface="Calibri"/>
                <a:cs typeface="Calibri"/>
                <a:sym typeface="Calibri"/>
              </a:rPr>
              <a:t> VA loans to non-servicemembers; FHA/USDA loans to servicemembers; their performance is similar to other VA and FHA/USDA loans</a:t>
            </a:r>
            <a:r>
              <a:rPr lang="en-US" sz="1200" b="0" i="0" u="none" strike="noStrike" cap="none" dirty="0">
                <a:solidFill>
                  <a:schemeClr val="dk1"/>
                </a:solidFill>
                <a:effectLst/>
                <a:latin typeface="Calibri"/>
                <a:ea typeface="Calibri"/>
                <a:cs typeface="Calibri"/>
                <a:sym typeface="Calibri"/>
              </a:rPr>
              <a:t> </a:t>
            </a:r>
          </a:p>
          <a:p>
            <a:pPr>
              <a:buFontTx/>
              <a:buChar char="-"/>
            </a:pPr>
            <a:r>
              <a:rPr lang="en-US" sz="1200" b="0" i="0" u="none" strike="noStrike" cap="none" dirty="0">
                <a:solidFill>
                  <a:schemeClr val="dk1"/>
                </a:solidFill>
                <a:effectLst/>
                <a:latin typeface="Calibri"/>
                <a:ea typeface="Calibri"/>
                <a:cs typeface="Calibri"/>
                <a:sym typeface="Calibri"/>
              </a:rPr>
              <a:t>Nonprime borrowers (left panel):</a:t>
            </a:r>
          </a:p>
          <a:p>
            <a:pPr lvl="1">
              <a:buFontTx/>
              <a:buChar char="-"/>
            </a:pPr>
            <a:r>
              <a:rPr lang="en-US" sz="1200" b="0" i="0" u="none" strike="noStrike" cap="none" dirty="0">
                <a:solidFill>
                  <a:schemeClr val="dk1"/>
                </a:solidFill>
                <a:effectLst/>
                <a:latin typeface="Calibri"/>
                <a:ea typeface="Calibri"/>
                <a:cs typeface="Calibri"/>
                <a:sym typeface="Calibri"/>
              </a:rPr>
              <a:t>VA loan delinquency rates for servicemembers peaked in 2007 at approximately seven percent and fell to a little over three percent by 2016. </a:t>
            </a:r>
          </a:p>
          <a:p>
            <a:pPr lvl="1">
              <a:buFontTx/>
              <a:buChar char="-"/>
            </a:pPr>
            <a:r>
              <a:rPr lang="en-US" sz="1200" b="0" i="0" u="none" strike="noStrike" cap="none" dirty="0">
                <a:solidFill>
                  <a:schemeClr val="dk1"/>
                </a:solidFill>
                <a:effectLst/>
                <a:latin typeface="Calibri"/>
                <a:ea typeface="Calibri"/>
                <a:cs typeface="Calibri"/>
                <a:sym typeface="Calibri"/>
              </a:rPr>
              <a:t>By contrast, btw 2006 and 2008, delinquency rates among nonprime borrowers were significantly higher for FHA/USDA loans to non-servicemembers as well as for conventional loans to both servicemembers and non-servicemembers. </a:t>
            </a:r>
          </a:p>
          <a:p>
            <a:pPr lvl="1">
              <a:buFontTx/>
              <a:buChar char="-"/>
            </a:pPr>
            <a:r>
              <a:rPr lang="en-US" sz="1200" b="0" i="0" u="none" strike="noStrike" cap="none" dirty="0">
                <a:solidFill>
                  <a:schemeClr val="dk1"/>
                </a:solidFill>
                <a:effectLst/>
                <a:latin typeface="Calibri"/>
                <a:ea typeface="Calibri"/>
                <a:cs typeface="Calibri"/>
                <a:sym typeface="Calibri"/>
              </a:rPr>
              <a:t>The delinquency rate of FHA/USDA loans to non-servicemembers with nonprime scores reached a peak of almost 11 percent in 2007, then fell to five percent in 2016. </a:t>
            </a:r>
          </a:p>
          <a:p>
            <a:pPr lvl="1">
              <a:buFontTx/>
              <a:buChar char="-"/>
            </a:pPr>
            <a:r>
              <a:rPr lang="en-US" sz="1200" b="0" i="0" u="none" strike="noStrike" cap="none" dirty="0">
                <a:solidFill>
                  <a:schemeClr val="dk1"/>
                </a:solidFill>
                <a:effectLst/>
                <a:latin typeface="Calibri"/>
                <a:ea typeface="Calibri"/>
                <a:cs typeface="Calibri"/>
                <a:sym typeface="Calibri"/>
              </a:rPr>
              <a:t>Conventional loans to nonprime borrowers, for both servicemembers and non-servicemembers, had delinquency rates greater than 13 percent in 2006, but fell under two percent by 2016. </a:t>
            </a:r>
          </a:p>
          <a:p>
            <a:pPr lvl="1">
              <a:buFontTx/>
              <a:buChar char="-"/>
            </a:pPr>
            <a:r>
              <a:rPr lang="en-US" sz="1200" b="0" i="0" u="none" strike="noStrike" cap="none" dirty="0">
                <a:solidFill>
                  <a:schemeClr val="dk1"/>
                </a:solidFill>
                <a:effectLst/>
                <a:latin typeface="Calibri"/>
                <a:ea typeface="Calibri"/>
                <a:cs typeface="Calibri"/>
                <a:sym typeface="Calibri"/>
              </a:rPr>
              <a:t>After 2009, conventional loans to all nonprime borrowers generally had lower delinquency rates (under five percent) than both VA loans to nonprime servicemembers and FHA/USDA loans to nonprime non-servicemembers. </a:t>
            </a:r>
          </a:p>
          <a:p>
            <a:pPr lvl="0">
              <a:buFontTx/>
              <a:buChar char="-"/>
            </a:pPr>
            <a:r>
              <a:rPr lang="en-US" sz="1200" b="0" i="0" u="none" strike="noStrike" cap="none" dirty="0">
                <a:solidFill>
                  <a:schemeClr val="dk1"/>
                </a:solidFill>
                <a:effectLst/>
                <a:latin typeface="Calibri"/>
                <a:ea typeface="Calibri"/>
                <a:cs typeface="Calibri"/>
                <a:sym typeface="Calibri"/>
              </a:rPr>
              <a:t>Prime</a:t>
            </a:r>
            <a:r>
              <a:rPr lang="en-US" sz="1200" b="0" i="0" u="none" strike="noStrike" cap="none" baseline="0" dirty="0">
                <a:solidFill>
                  <a:schemeClr val="dk1"/>
                </a:solidFill>
                <a:effectLst/>
                <a:latin typeface="Calibri"/>
                <a:ea typeface="Calibri"/>
                <a:cs typeface="Calibri"/>
                <a:sym typeface="Calibri"/>
              </a:rPr>
              <a:t> borrowers (right panel): considerably lower in general</a:t>
            </a:r>
          </a:p>
          <a:p>
            <a:pPr lvl="1">
              <a:buFontTx/>
              <a:buChar char="-"/>
            </a:pPr>
            <a:r>
              <a:rPr lang="en-US" sz="1200" b="0" i="0" u="none" strike="noStrike" cap="none" dirty="0">
                <a:solidFill>
                  <a:schemeClr val="dk1"/>
                </a:solidFill>
                <a:effectLst/>
                <a:latin typeface="Calibri"/>
                <a:ea typeface="Calibri"/>
                <a:cs typeface="Calibri"/>
                <a:sym typeface="Calibri"/>
              </a:rPr>
              <a:t>VA delinquency rate ranged from 0.3 to 1.3 percent, </a:t>
            </a:r>
          </a:p>
          <a:p>
            <a:pPr lvl="1">
              <a:buFontTx/>
              <a:buChar char="-"/>
            </a:pPr>
            <a:r>
              <a:rPr lang="en-US" sz="1200" b="0" i="0" u="none" strike="noStrike" cap="none" dirty="0">
                <a:solidFill>
                  <a:schemeClr val="dk1"/>
                </a:solidFill>
                <a:effectLst/>
                <a:latin typeface="Calibri"/>
                <a:ea typeface="Calibri"/>
                <a:cs typeface="Calibri"/>
                <a:sym typeface="Calibri"/>
              </a:rPr>
              <a:t>compared to 0.6 to 2.3 percent for FHA/USDA loans. </a:t>
            </a:r>
          </a:p>
          <a:p>
            <a:pPr lvl="1">
              <a:buFontTx/>
              <a:buChar char="-"/>
            </a:pPr>
            <a:r>
              <a:rPr lang="en-US" sz="1200" b="0" i="0" u="none" strike="noStrike" cap="none" dirty="0">
                <a:solidFill>
                  <a:schemeClr val="dk1"/>
                </a:solidFill>
                <a:effectLst/>
                <a:latin typeface="Calibri"/>
                <a:ea typeface="Calibri"/>
                <a:cs typeface="Calibri"/>
                <a:sym typeface="Calibri"/>
              </a:rPr>
              <a:t>Conventional loans’ delinquency rates were higher than the delinquency rate for VA loans before 2008, ranging between 1.4 and 2.4 percent; but generally below the VA loan delinquency rate for loans originated after 2009</a:t>
            </a:r>
            <a:endParaRPr lang="en-US" sz="1200" b="0" i="0" u="none" strike="noStrike" cap="none" baseline="0" dirty="0">
              <a:solidFill>
                <a:schemeClr val="dk1"/>
              </a:solidFill>
              <a:effectLst/>
              <a:latin typeface="Calibri"/>
              <a:ea typeface="Calibri"/>
              <a:cs typeface="Calibri"/>
              <a:sym typeface="Calibri"/>
            </a:endParaRPr>
          </a:p>
          <a:p>
            <a:pPr lvl="1">
              <a:buFontTx/>
              <a:buChar char="-"/>
            </a:pPr>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2730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 early delinquency</a:t>
            </a:r>
            <a:r>
              <a:rPr lang="en-US" baseline="0" dirty="0"/>
              <a:t> rates, </a:t>
            </a:r>
            <a:r>
              <a:rPr lang="en-US" sz="1200" b="0" i="0" u="none" strike="noStrike" cap="none" dirty="0">
                <a:solidFill>
                  <a:schemeClr val="dk1"/>
                </a:solidFill>
                <a:effectLst/>
                <a:latin typeface="Calibri"/>
                <a:ea typeface="Calibri"/>
                <a:cs typeface="Calibri"/>
                <a:sym typeface="Calibri"/>
              </a:rPr>
              <a:t>servicemembers who applied for and paid their VA mortgage while on active duty vs veterans</a:t>
            </a:r>
          </a:p>
          <a:p>
            <a:pPr>
              <a:buFontTx/>
              <a:buChar char="-"/>
            </a:pPr>
            <a:r>
              <a:rPr lang="en-US" sz="1200" b="0" i="0" u="none" strike="noStrike" cap="none" dirty="0">
                <a:solidFill>
                  <a:schemeClr val="dk1"/>
                </a:solidFill>
                <a:effectLst/>
                <a:latin typeface="Calibri"/>
                <a:cs typeface="Calibri"/>
                <a:sym typeface="Calibri"/>
              </a:rPr>
              <a:t>Nonprime</a:t>
            </a:r>
            <a:r>
              <a:rPr lang="en-US" sz="1200" b="0" i="0" u="none" strike="noStrike" cap="none" baseline="0" dirty="0">
                <a:solidFill>
                  <a:schemeClr val="dk1"/>
                </a:solidFill>
                <a:effectLst/>
                <a:latin typeface="Calibri"/>
                <a:cs typeface="Calibri"/>
                <a:sym typeface="Calibri"/>
              </a:rPr>
              <a:t> active duty generally have lower early delinquency rates</a:t>
            </a:r>
          </a:p>
          <a:p>
            <a:pPr marL="914400" marR="0" lvl="1" indent="-22860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200" b="0" i="0" u="none" strike="noStrike" cap="none" dirty="0">
                <a:solidFill>
                  <a:schemeClr val="dk1"/>
                </a:solidFill>
                <a:effectLst/>
                <a:latin typeface="Calibri"/>
                <a:ea typeface="Calibri"/>
                <a:cs typeface="Calibri"/>
                <a:sym typeface="Calibri"/>
              </a:rPr>
              <a:t>Delinquency rates are declining for both groups: from 5.9 percent in 2008 down to 2.7 percent in 2016 for active-duty borrowers, compared to 6.8 percent in 2008 down to 3.6 percent in 2016 for veteran borrowers. </a:t>
            </a:r>
          </a:p>
          <a:p>
            <a:pPr marL="4000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200" b="0" i="0" u="none" strike="noStrike" cap="none" dirty="0">
                <a:solidFill>
                  <a:schemeClr val="dk1"/>
                </a:solidFill>
                <a:effectLst/>
                <a:latin typeface="Calibri"/>
                <a:ea typeface="Calibri"/>
                <a:cs typeface="Calibri"/>
                <a:sym typeface="Calibri"/>
              </a:rPr>
              <a:t>prime borrowers (right panel), </a:t>
            </a:r>
          </a:p>
          <a:p>
            <a:pPr marL="857250" marR="0" lvl="1"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200" b="0" i="0" u="none" strike="noStrike" cap="none" dirty="0">
                <a:solidFill>
                  <a:schemeClr val="dk1"/>
                </a:solidFill>
                <a:effectLst/>
                <a:latin typeface="Calibri"/>
                <a:ea typeface="Calibri"/>
                <a:cs typeface="Calibri"/>
                <a:sym typeface="Calibri"/>
              </a:rPr>
              <a:t>delinquency rates for all origination years are all below one percent for VA loans, and there is no material difference in VA loan performance for active-duty versus veteran servicemembers.</a:t>
            </a:r>
          </a:p>
          <a:p>
            <a:pPr>
              <a:buFontTx/>
              <a:buChar cha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5600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1227"/>
            <a:ext cx="5852160" cy="4803878"/>
          </a:xfrm>
        </p:spPr>
        <p:txBody>
          <a:bodyPr>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800" b="0" i="0" u="none" strike="noStrike" kern="0" cap="none" spc="0" normalizeH="0" baseline="0" noProof="0" dirty="0">
                <a:ln>
                  <a:noFill/>
                </a:ln>
                <a:solidFill>
                  <a:srgbClr val="000000"/>
                </a:solidFill>
                <a:effectLst/>
                <a:uLnTx/>
                <a:uFillTx/>
                <a:latin typeface="Calibri" pitchFamily="34" charset="0"/>
                <a:cs typeface="Calibri" pitchFamily="34" charset="0"/>
                <a:sym typeface="Calibri"/>
              </a:rPr>
              <a:t>Source: Cleared from CEE slides</a:t>
            </a:r>
            <a:endParaRPr kumimoji="0" lang="en-US" sz="1800" b="0" i="0" u="none" strike="noStrike" kern="0" cap="none" spc="0" normalizeH="0" baseline="0" noProof="0" dirty="0">
              <a:ln>
                <a:noFill/>
              </a:ln>
              <a:solidFill>
                <a:schemeClr val="dk1"/>
              </a:solidFill>
              <a:effectLst/>
              <a:uLnTx/>
              <a:uFillTx/>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800" b="0" i="0" u="none" strike="noStrike" kern="0" cap="none" spc="0" normalizeH="0" baseline="0" noProof="0" dirty="0">
              <a:ln>
                <a:noFill/>
              </a:ln>
              <a:solidFill>
                <a:srgbClr val="000000"/>
              </a:solidFill>
              <a:effectLst/>
              <a:uLnTx/>
              <a:uFillTx/>
              <a:latin typeface="Calibri" pitchFamily="34" charset="0"/>
              <a:cs typeface="Calibri"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800" b="0" i="0" u="none" strike="noStrike" kern="0" cap="none" spc="0" normalizeH="0" baseline="0" noProof="0" dirty="0">
                <a:ln>
                  <a:noFill/>
                </a:ln>
                <a:solidFill>
                  <a:srgbClr val="000000"/>
                </a:solidFill>
                <a:effectLst/>
                <a:uLnTx/>
                <a:uFillTx/>
                <a:latin typeface="Calibri" pitchFamily="34" charset="0"/>
                <a:cs typeface="Calibri" pitchFamily="34" charset="0"/>
                <a:sym typeface="Calibri"/>
              </a:rPr>
              <a:t>Talking Points: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800" b="0" i="0" u="none" strike="noStrike" kern="0" cap="none" spc="0" normalizeH="0" baseline="0" noProof="0" dirty="0">
                <a:ln>
                  <a:noFill/>
                </a:ln>
                <a:solidFill>
                  <a:srgbClr val="000000"/>
                </a:solidFill>
                <a:effectLst/>
                <a:uLnTx/>
                <a:uFillTx/>
                <a:latin typeface="Calibri" pitchFamily="34" charset="0"/>
                <a:cs typeface="Calibri" pitchFamily="34" charset="0"/>
                <a:sym typeface="Calibri"/>
              </a:rPr>
              <a:t>- OSA is the only CFPB office to have its own social media accounts!  Please stay connected to us through FB and Twitter to see what’s new in the area of consumer finance for SMs/Vets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800" b="0" i="0" u="none" strike="noStrike" kern="0" cap="none" spc="0" normalizeH="0" baseline="0" noProof="0" dirty="0">
                <a:ln>
                  <a:noFill/>
                </a:ln>
                <a:solidFill>
                  <a:srgbClr val="000000"/>
                </a:solidFill>
                <a:effectLst/>
                <a:uLnTx/>
                <a:uFillTx/>
                <a:latin typeface="Calibri" pitchFamily="34" charset="0"/>
                <a:cs typeface="Calibri" pitchFamily="34" charset="0"/>
                <a:sym typeface="Calibri"/>
              </a:rPr>
              <a:t>- Please add a link to us on your website and/or any intranet pages;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800" b="0" i="0" u="none" strike="noStrike" kern="0" cap="none" spc="0" normalizeH="0" baseline="0" noProof="0" dirty="0">
                <a:ln>
                  <a:noFill/>
                </a:ln>
                <a:solidFill>
                  <a:srgbClr val="000000"/>
                </a:solidFill>
                <a:effectLst/>
                <a:uLnTx/>
                <a:uFillTx/>
                <a:latin typeface="Calibri" pitchFamily="34" charset="0"/>
                <a:cs typeface="Calibri" pitchFamily="34" charset="0"/>
                <a:sym typeface="Calibri"/>
              </a:rPr>
              <a:t>- Send a message to our org inbox to receive the latest info on enforcement actions, trending data, etc;</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800" b="0" i="0" u="none" strike="noStrike" kern="0" cap="none" spc="0" normalizeH="0" baseline="0" noProof="0" dirty="0">
                <a:ln>
                  <a:noFill/>
                </a:ln>
                <a:solidFill>
                  <a:srgbClr val="000000"/>
                </a:solidFill>
                <a:effectLst/>
                <a:uLnTx/>
                <a:uFillTx/>
                <a:latin typeface="Calibri" pitchFamily="34" charset="0"/>
                <a:cs typeface="Calibri" pitchFamily="34" charset="0"/>
                <a:sym typeface="Calibri"/>
              </a:rPr>
              <a:t>- We want to hear from active duty, Guard, Reserve, retirees, family members, and veterans – the whole military community;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800" b="0" i="0" u="none" strike="noStrike" kern="0" cap="none" spc="0" normalizeH="0" baseline="0" noProof="0" dirty="0">
                <a:ln>
                  <a:noFill/>
                </a:ln>
                <a:solidFill>
                  <a:srgbClr val="000000"/>
                </a:solidFill>
                <a:effectLst/>
                <a:uLnTx/>
                <a:uFillTx/>
                <a:latin typeface="Calibri" pitchFamily="34" charset="0"/>
                <a:cs typeface="Calibri" pitchFamily="34" charset="0"/>
                <a:sym typeface="Calibri"/>
              </a:rPr>
              <a:t>- Order free Bureau brochures to distribute to your SMs, veterans and families.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800" b="0" i="0" u="none" strike="noStrike" kern="0" cap="none" spc="0" normalizeH="0" baseline="0" noProof="0" dirty="0">
              <a:ln>
                <a:noFill/>
              </a:ln>
              <a:solidFill>
                <a:srgbClr val="000000"/>
              </a:solidFill>
              <a:effectLst/>
              <a:uLnTx/>
              <a:uFillTx/>
              <a:latin typeface="Calibri" pitchFamily="34" charset="0"/>
              <a:cs typeface="Calibri" pitchFamily="34" charset="0"/>
              <a:sym typeface="Calibri"/>
            </a:endParaRPr>
          </a:p>
        </p:txBody>
      </p:sp>
      <p:sp>
        <p:nvSpPr>
          <p:cNvPr id="4" name="Slide Number Placeholder 3"/>
          <p:cNvSpPr>
            <a:spLocks noGrp="1"/>
          </p:cNvSpPr>
          <p:nvPr>
            <p:ph type="sldNum" sz="quarter" idx="10"/>
          </p:nvPr>
        </p:nvSpPr>
        <p:spPr/>
        <p:txBody>
          <a:bodyPr/>
          <a:lstStyle/>
          <a:p>
            <a:pPr>
              <a:defRPr/>
            </a:pPr>
            <a:fld id="{C1DFC732-DDF3-4F21-8FF3-50CD4DDC32C2}"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208697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00000000-1234-1234-1234-123412341234}" type="slidenum">
              <a:rPr lang="en-US" sz="1300" smtClean="0">
                <a:solidFill>
                  <a:schemeClr val="dk1"/>
                </a:solidFill>
                <a:latin typeface="Calibri"/>
                <a:ea typeface="Calibri"/>
                <a:cs typeface="Calibri"/>
                <a:sym typeface="Calibri"/>
              </a:rPr>
              <a:pPr algn="r"/>
              <a:t>4</a:t>
            </a:fld>
            <a:endParaRPr lang="en-US"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723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endParaRPr dirty="0"/>
          </a:p>
        </p:txBody>
      </p:sp>
      <p:sp>
        <p:nvSpPr>
          <p:cNvPr id="84" name="Google Shape;84;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4462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lvl="1" indent="-241653" defTabSz="955362">
              <a:spcBef>
                <a:spcPts val="627"/>
              </a:spcBef>
              <a:buClr>
                <a:srgbClr val="245D21"/>
              </a:buClr>
              <a:buSzPct val="120000"/>
              <a:defRPr/>
            </a:pPr>
            <a:r>
              <a:rPr lang="en-US" sz="1500" dirty="0"/>
              <a:t>Source: Cleared from CEE slides</a:t>
            </a:r>
          </a:p>
          <a:p>
            <a:pPr marL="0" lvl="1" indent="-241653" defTabSz="955362">
              <a:spcBef>
                <a:spcPts val="627"/>
              </a:spcBef>
              <a:buClr>
                <a:srgbClr val="245D21"/>
              </a:buClr>
              <a:buSzPct val="120000"/>
              <a:defRPr/>
            </a:pPr>
            <a:endParaRPr lang="en-US" sz="1500" dirty="0"/>
          </a:p>
          <a:p>
            <a:pPr marL="0" lvl="1" defTabSz="955362">
              <a:spcBef>
                <a:spcPts val="627"/>
              </a:spcBef>
              <a:buClr>
                <a:srgbClr val="245D21"/>
              </a:buClr>
              <a:buSzPct val="120000"/>
              <a:defRPr/>
            </a:pPr>
            <a:r>
              <a:rPr lang="en-US" sz="1500" dirty="0"/>
              <a:t>Talking Points:</a:t>
            </a:r>
          </a:p>
          <a:p>
            <a:pPr marL="0" lvl="1" defTabSz="955362">
              <a:spcBef>
                <a:spcPts val="627"/>
              </a:spcBef>
              <a:buClr>
                <a:srgbClr val="245D21"/>
              </a:buClr>
              <a:buSzPct val="120000"/>
              <a:defRPr/>
            </a:pPr>
            <a:r>
              <a:rPr lang="en-US" sz="1500" dirty="0"/>
              <a:t>- OSA’s first</a:t>
            </a:r>
            <a:r>
              <a:rPr lang="en-US" sz="1500" baseline="0" dirty="0"/>
              <a:t> statutory mission is to educate and empower </a:t>
            </a:r>
            <a:r>
              <a:rPr lang="en-US" sz="1500" baseline="0" dirty="0" err="1"/>
              <a:t>servicemembers</a:t>
            </a:r>
            <a:r>
              <a:rPr lang="en-US" sz="1500" baseline="0" dirty="0"/>
              <a:t>, veterans, and their families (and those that serve them) about financial products and services.  We do that through a number of ways like this webinar for instance, or blog posts about how topics, or creating educational brochures that provide accurate, thorough and specific advice on hundreds of topics.</a:t>
            </a:r>
          </a:p>
          <a:p>
            <a:pPr marL="0" lvl="1" defTabSz="955362">
              <a:spcBef>
                <a:spcPts val="627"/>
              </a:spcBef>
              <a:buClr>
                <a:srgbClr val="245D21"/>
              </a:buClr>
              <a:buSzPct val="120000"/>
              <a:defRPr/>
            </a:pPr>
            <a:r>
              <a:rPr lang="en-US" sz="1500" dirty="0"/>
              <a:t>- These brochures are available for order consumers</a:t>
            </a:r>
            <a:r>
              <a:rPr lang="en-US" sz="1500" baseline="0" dirty="0"/>
              <a:t> and </a:t>
            </a:r>
            <a:r>
              <a:rPr lang="en-US" sz="1500" dirty="0"/>
              <a:t>stakeholders to ensure everyone is getting the most objective information that exists, and because we are part of the Federal government there is no cost to order our brochures in mass quantities.  </a:t>
            </a:r>
          </a:p>
          <a:p>
            <a:pPr marL="0" lvl="1" defTabSz="955362">
              <a:spcBef>
                <a:spcPts val="627"/>
              </a:spcBef>
              <a:buClr>
                <a:srgbClr val="245D21"/>
              </a:buClr>
              <a:buSzPct val="120000"/>
              <a:defRPr/>
            </a:pPr>
            <a:r>
              <a:rPr lang="en-US" sz="1500" dirty="0"/>
              <a:t>- You can order</a:t>
            </a:r>
            <a:r>
              <a:rPr lang="en-US" sz="1500" baseline="0" dirty="0"/>
              <a:t> brochures at the website provided on this slide or by sending us an </a:t>
            </a:r>
            <a:r>
              <a:rPr lang="en-US" sz="1500" dirty="0"/>
              <a:t>e-mail request to: military@cfpb.gov </a:t>
            </a:r>
          </a:p>
        </p:txBody>
      </p:sp>
      <p:sp>
        <p:nvSpPr>
          <p:cNvPr id="4" name="Slide Number Placeholder 3"/>
          <p:cNvSpPr>
            <a:spLocks noGrp="1"/>
          </p:cNvSpPr>
          <p:nvPr>
            <p:ph type="sldNum" sz="quarter" idx="10"/>
          </p:nvPr>
        </p:nvSpPr>
        <p:spPr/>
        <p:txBody>
          <a:bodyPr/>
          <a:lstStyle/>
          <a:p>
            <a:pPr>
              <a:defRPr/>
            </a:pPr>
            <a:fld id="{C1DFC732-DDF3-4F21-8FF3-50CD4DDC32C2}"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24362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1228"/>
            <a:ext cx="5852160" cy="4567784"/>
          </a:xfrm>
        </p:spPr>
        <p:txBody>
          <a:bodyPr>
            <a:noAutofit/>
          </a:bodyPr>
          <a:lstStyle/>
          <a:p>
            <a:pPr marL="483306" indent="-241653" defTabSz="333381">
              <a:defRPr/>
            </a:pPr>
            <a:r>
              <a:rPr lang="en-US" sz="1600" dirty="0"/>
              <a:t>Source: Cleared from 2018 OSA report </a:t>
            </a:r>
          </a:p>
          <a:p>
            <a:pPr marL="483306" indent="-241653" defTabSz="333381">
              <a:defRPr/>
            </a:pPr>
            <a:endParaRPr lang="en-US" sz="1600" dirty="0"/>
          </a:p>
          <a:p>
            <a:pPr defTabSz="333381">
              <a:defRPr/>
            </a:pPr>
            <a:r>
              <a:rPr lang="en-US" sz="1600" dirty="0"/>
              <a:t>Talking Points:</a:t>
            </a:r>
          </a:p>
          <a:p>
            <a:pPr defTabSz="333381">
              <a:defRPr/>
            </a:pPr>
            <a:r>
              <a:rPr lang="en-US" sz="1600" dirty="0"/>
              <a:t>- OSA’s second</a:t>
            </a:r>
            <a:r>
              <a:rPr lang="en-US" sz="1600" baseline="0" dirty="0"/>
              <a:t> mission is to monitor complaints received by SMs, vets, and their families.  Later I will discuss how our complaint process works at the CFPB and walk you through how to submit a complaint, but for now it’s important to note that OSA personally reviews every single complaint we received from SMs, Vets and families.</a:t>
            </a:r>
            <a:endParaRPr lang="en-US" sz="1600" dirty="0"/>
          </a:p>
          <a:p>
            <a:pPr defTabSz="333381">
              <a:defRPr/>
            </a:pPr>
            <a:r>
              <a:rPr lang="en-US" sz="1600" dirty="0"/>
              <a:t>- More than 123K total complaints from SMs since the Bureau started and the trend line shows increase.</a:t>
            </a:r>
          </a:p>
          <a:p>
            <a:pPr defTabSz="333381">
              <a:defRPr/>
            </a:pPr>
            <a:r>
              <a:rPr lang="en-US" sz="1600" dirty="0"/>
              <a:t>- #1 complaint for SMs is debt collection (same as general population);</a:t>
            </a:r>
          </a:p>
          <a:p>
            <a:pPr defTabSz="333381">
              <a:defRPr/>
            </a:pPr>
            <a:r>
              <a:rPr lang="en-US" sz="1600" dirty="0"/>
              <a:t>  -- But debt collection is much larger category for SM than general population;</a:t>
            </a:r>
          </a:p>
          <a:p>
            <a:pPr defTabSz="333381">
              <a:defRPr/>
            </a:pPr>
            <a:r>
              <a:rPr lang="en-US" sz="1600" dirty="0"/>
              <a:t>  -- Why? We don’t have any hard answers, but our hypothesis is that SMs are attractive targets.</a:t>
            </a:r>
          </a:p>
        </p:txBody>
      </p:sp>
      <p:sp>
        <p:nvSpPr>
          <p:cNvPr id="4" name="Slide Number Placeholder 3"/>
          <p:cNvSpPr>
            <a:spLocks noGrp="1"/>
          </p:cNvSpPr>
          <p:nvPr>
            <p:ph type="sldNum" sz="quarter" idx="10"/>
          </p:nvPr>
        </p:nvSpPr>
        <p:spPr/>
        <p:txBody>
          <a:bodyPr/>
          <a:lstStyle/>
          <a:p>
            <a:pPr>
              <a:defRPr/>
            </a:pPr>
            <a:fld id="{C1DFC732-DDF3-4F21-8FF3-50CD4DDC32C2}"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71795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1231"/>
            <a:ext cx="5852160" cy="4961275"/>
          </a:xfrm>
        </p:spPr>
        <p:txBody>
          <a:bodyPr>
            <a:noAutofit/>
          </a:bodyPr>
          <a:lstStyle/>
          <a:p>
            <a:pPr marL="483306" indent="-241653" defTabSz="966612"/>
            <a:r>
              <a:rPr lang="en-US" sz="1900" dirty="0"/>
              <a:t>Source: Cleared from CEE slides</a:t>
            </a:r>
          </a:p>
          <a:p>
            <a:pPr marL="483306" indent="-241653" defTabSz="966612"/>
            <a:endParaRPr lang="en-US" sz="1900" dirty="0"/>
          </a:p>
          <a:p>
            <a:r>
              <a:rPr lang="en-US" sz="1900" dirty="0"/>
              <a:t>Talking Points:</a:t>
            </a:r>
          </a:p>
          <a:p>
            <a:r>
              <a:rPr lang="en-US" sz="1900" dirty="0"/>
              <a:t>- OSA Mission #3 under DFA:  Coordinating with other Federal, state and local govt agencies on military consumer protection measures.</a:t>
            </a:r>
          </a:p>
          <a:p>
            <a:r>
              <a:rPr lang="en-US" sz="1900" dirty="0"/>
              <a:t>- Some ways that we’ve done that:</a:t>
            </a:r>
          </a:p>
          <a:p>
            <a:r>
              <a:rPr lang="en-US" sz="1900" dirty="0"/>
              <a:t>  -- student loan servicing &amp; SCRA report;</a:t>
            </a:r>
          </a:p>
          <a:p>
            <a:r>
              <a:rPr lang="en-US" sz="1900" dirty="0"/>
              <a:t>  -- DoEd Policy changes regarding servicemembers; </a:t>
            </a:r>
          </a:p>
          <a:p>
            <a:r>
              <a:rPr lang="en-US" sz="1900" dirty="0"/>
              <a:t>  -- Allotment Abuses-DoD policy change; </a:t>
            </a:r>
          </a:p>
          <a:p>
            <a:r>
              <a:rPr lang="en-US" sz="1900" dirty="0"/>
              <a:t>  -- MLA Final Rule – consulted with DoD</a:t>
            </a:r>
          </a:p>
          <a:p>
            <a:r>
              <a:rPr lang="en-US" sz="1900" dirty="0"/>
              <a:t>  -- Auto-lending</a:t>
            </a:r>
            <a:r>
              <a:rPr lang="en-US" sz="1900" baseline="0" dirty="0"/>
              <a:t> blog series with FTC</a:t>
            </a:r>
          </a:p>
          <a:p>
            <a:r>
              <a:rPr lang="en-US" sz="1900" baseline="0" dirty="0"/>
              <a:t>  -- Collaborative blogs with DoD and VA</a:t>
            </a:r>
            <a:endParaRPr lang="en-US" sz="1900" dirty="0"/>
          </a:p>
          <a:p>
            <a:endParaRPr lang="en-US" sz="1900" dirty="0"/>
          </a:p>
        </p:txBody>
      </p:sp>
      <p:sp>
        <p:nvSpPr>
          <p:cNvPr id="4" name="Slide Number Placeholder 3"/>
          <p:cNvSpPr>
            <a:spLocks noGrp="1"/>
          </p:cNvSpPr>
          <p:nvPr>
            <p:ph type="sldNum" sz="quarter" idx="10"/>
          </p:nvPr>
        </p:nvSpPr>
        <p:spPr/>
        <p:txBody>
          <a:bodyPr/>
          <a:lstStyle/>
          <a:p>
            <a:pPr>
              <a:defRPr/>
            </a:pPr>
            <a:fld id="{C1DFC732-DDF3-4F21-8FF3-50CD4DDC32C2}"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221750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endParaRPr dirty="0"/>
          </a:p>
        </p:txBody>
      </p:sp>
      <p:sp>
        <p:nvSpPr>
          <p:cNvPr id="84" name="Google Shape;84;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36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dirty="0">
                <a:solidFill>
                  <a:schemeClr val="tx1"/>
                </a:solidFill>
              </a:rPr>
              <a:t>Source: Cleared from CEE slides</a:t>
            </a:r>
          </a:p>
          <a:p>
            <a:pPr marL="0"/>
            <a:endParaRPr lang="en-US" sz="1600" dirty="0">
              <a:solidFill>
                <a:schemeClr val="tx1"/>
              </a:solidFill>
              <a:latin typeface="Calibri" panose="020F0502020204030204" pitchFamily="34" charset="0"/>
              <a:ea typeface="Calibri" panose="020F0502020204030204" pitchFamily="34" charset="0"/>
            </a:endParaRPr>
          </a:p>
          <a:p>
            <a:pPr marL="0"/>
            <a:r>
              <a:rPr lang="en-US" sz="1600" dirty="0">
                <a:solidFill>
                  <a:schemeClr val="tx1"/>
                </a:solidFill>
                <a:latin typeface="Calibri" panose="020F0502020204030204" pitchFamily="34" charset="0"/>
                <a:ea typeface="Calibri" panose="020F0502020204030204" pitchFamily="34" charset="0"/>
              </a:rPr>
              <a:t>- Our Buying a House tool prepares homebuyers by helping you</a:t>
            </a:r>
          </a:p>
          <a:p>
            <a:pPr marL="0" indent="0">
              <a:buFont typeface="Arial" panose="020B0604020202020204" pitchFamily="34" charset="0"/>
              <a:buNone/>
              <a:tabLst>
                <a:tab pos="483306" algn="l"/>
              </a:tabLst>
            </a:pPr>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 Prepare to shop for a mortgage and explore loan choices</a:t>
            </a:r>
          </a:p>
          <a:p>
            <a:pPr marL="0" indent="0">
              <a:buFont typeface="Arial" panose="020B0604020202020204" pitchFamily="34" charset="0"/>
              <a:buNone/>
              <a:tabLst>
                <a:tab pos="483306" algn="l"/>
              </a:tabLst>
            </a:pPr>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 Compare your loan choices and get ready to close on your new home</a:t>
            </a:r>
          </a:p>
          <a:p>
            <a:pPr marL="0" indent="0">
              <a:tabLst>
                <a:tab pos="483306" algn="l"/>
              </a:tabLst>
            </a:pPr>
            <a:endPar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a:r>
              <a:rPr lang="en-US" sz="1600" dirty="0">
                <a:solidFill>
                  <a:schemeClr val="tx1"/>
                </a:solidFill>
                <a:latin typeface="Calibri" panose="020F0502020204030204" pitchFamily="34" charset="0"/>
                <a:ea typeface="Calibri" panose="020F0502020204030204" pitchFamily="34" charset="0"/>
              </a:rPr>
              <a:t>- Our Loan Estimate Explainer and Closing Disclosure Explainer help you understand your loan estimates and closing disclosure forms so you know what to look for and so you can double</a:t>
            </a:r>
            <a:r>
              <a:rPr lang="en-US" sz="1600" baseline="0" dirty="0">
                <a:solidFill>
                  <a:schemeClr val="tx1"/>
                </a:solidFill>
                <a:latin typeface="Calibri" panose="020F0502020204030204" pitchFamily="34" charset="0"/>
                <a:ea typeface="Calibri" panose="020F0502020204030204" pitchFamily="34" charset="0"/>
              </a:rPr>
              <a:t> </a:t>
            </a:r>
            <a:r>
              <a:rPr lang="en-US" sz="1600" dirty="0">
                <a:solidFill>
                  <a:schemeClr val="tx1"/>
                </a:solidFill>
                <a:latin typeface="Calibri" panose="020F0502020204030204" pitchFamily="34" charset="0"/>
                <a:ea typeface="Calibri" panose="020F0502020204030204" pitchFamily="34" charset="0"/>
              </a:rPr>
              <a:t>check that all the details are correct with your loan.</a:t>
            </a:r>
          </a:p>
          <a:p>
            <a:pPr marL="0"/>
            <a:endParaRPr lang="en-US" sz="1600" dirty="0">
              <a:solidFill>
                <a:schemeClr val="tx1"/>
              </a:solidFill>
              <a:latin typeface="Calibri" panose="020F0502020204030204" pitchFamily="34" charset="0"/>
              <a:ea typeface="Calibri" panose="020F0502020204030204" pitchFamily="34" charset="0"/>
            </a:endParaRPr>
          </a:p>
          <a:p>
            <a:pPr marL="0"/>
            <a:r>
              <a:rPr lang="en-US" sz="1600" dirty="0">
                <a:solidFill>
                  <a:schemeClr val="tx1"/>
                </a:solidFill>
                <a:latin typeface="Calibri" panose="020F0502020204030204" pitchFamily="34" charset="0"/>
                <a:ea typeface="Calibri" panose="020F0502020204030204" pitchFamily="34" charset="0"/>
              </a:rPr>
              <a:t>- Our Home closing checklist is an easy-to-use, downloadable tool to help prepare you for the big day.</a:t>
            </a:r>
          </a:p>
        </p:txBody>
      </p:sp>
      <p:sp>
        <p:nvSpPr>
          <p:cNvPr id="4" name="Slide Number Placeholder 3"/>
          <p:cNvSpPr>
            <a:spLocks noGrp="1"/>
          </p:cNvSpPr>
          <p:nvPr>
            <p:ph type="sldNum" sz="quarter" idx="10"/>
          </p:nvPr>
        </p:nvSpPr>
        <p:spPr/>
        <p:txBody>
          <a:bodyPr/>
          <a:lstStyle/>
          <a:p>
            <a:fld id="{4BAF53EF-993C-FF42-8B62-CEF57763A78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11722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641193" y="2164953"/>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101820"/>
              </a:buClr>
              <a:buSzPts val="4000"/>
              <a:buFont typeface="Arial"/>
              <a:buNone/>
              <a:defRPr sz="4000" b="0" i="0" u="none" strike="noStrike" cap="none">
                <a:solidFill>
                  <a:srgbClr val="10182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
          <p:cNvSpPr txBox="1">
            <a:spLocks noGrp="1"/>
          </p:cNvSpPr>
          <p:nvPr>
            <p:ph type="body" idx="1"/>
          </p:nvPr>
        </p:nvSpPr>
        <p:spPr>
          <a:xfrm>
            <a:off x="646352" y="2895600"/>
            <a:ext cx="8031561" cy="520700"/>
          </a:xfrm>
          <a:prstGeom prst="rect">
            <a:avLst/>
          </a:prstGeom>
          <a:noFill/>
          <a:ln>
            <a:noFill/>
          </a:ln>
        </p:spPr>
        <p:txBody>
          <a:bodyPr spcFirstLastPara="1" wrap="square" lIns="91425" tIns="45700" rIns="91425" bIns="45700" anchor="t" anchorCtr="0"/>
          <a:lstStyle>
            <a:lvl1pPr marL="457200" marR="0" lvl="0" indent="-228600" algn="l" rtl="0">
              <a:lnSpc>
                <a:spcPct val="162500"/>
              </a:lnSpc>
              <a:spcBef>
                <a:spcPts val="1000"/>
              </a:spcBef>
              <a:spcAft>
                <a:spcPts val="0"/>
              </a:spcAft>
              <a:buClr>
                <a:schemeClr val="dk2"/>
              </a:buClr>
              <a:buSzPts val="1600"/>
              <a:buFont typeface="Noto Sans Symbols"/>
              <a:buNone/>
              <a:defRPr sz="1600" b="0" i="0" u="none" strike="noStrike" cap="none">
                <a:solidFill>
                  <a:srgbClr val="43484E"/>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pic>
        <p:nvPicPr>
          <p:cNvPr id="23" name="Google Shape;23;p2"/>
          <p:cNvPicPr preferRelativeResize="0"/>
          <p:nvPr/>
        </p:nvPicPr>
        <p:blipFill>
          <a:blip r:embed="rId2"/>
          <a:stretch>
            <a:fillRect/>
          </a:stretch>
        </p:blipFill>
        <p:spPr>
          <a:xfrm>
            <a:off x="545039" y="5001237"/>
            <a:ext cx="2679700" cy="926882"/>
          </a:xfrm>
          <a:prstGeom prst="rect">
            <a:avLst/>
          </a:prstGeom>
          <a:noFill/>
          <a:ln>
            <a:noFill/>
          </a:ln>
        </p:spPr>
      </p:pic>
      <p:pic>
        <p:nvPicPr>
          <p:cNvPr id="24" name="Google Shape;24;p2"/>
          <p:cNvPicPr preferRelativeResize="0"/>
          <p:nvPr/>
        </p:nvPicPr>
        <p:blipFill rotWithShape="1">
          <a:blip r:embed="rId3">
            <a:alphaModFix/>
          </a:blip>
          <a:srcRect/>
          <a:stretch/>
        </p:blipFill>
        <p:spPr>
          <a:xfrm>
            <a:off x="0" y="5328740"/>
            <a:ext cx="9157662" cy="18854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4"/>
          <p:cNvSpPr txBox="1">
            <a:spLocks noGrp="1"/>
          </p:cNvSpPr>
          <p:nvPr>
            <p:ph type="body" idx="1"/>
          </p:nvPr>
        </p:nvSpPr>
        <p:spPr>
          <a:xfrm>
            <a:off x="553641" y="1524000"/>
            <a:ext cx="8036720" cy="4106412"/>
          </a:xfrm>
          <a:prstGeom prst="rect">
            <a:avLst/>
          </a:prstGeom>
          <a:noFill/>
          <a:ln>
            <a:noFill/>
          </a:ln>
        </p:spPr>
        <p:txBody>
          <a:bodyPr spcFirstLastPara="1" wrap="square" lIns="91425" tIns="45700" rIns="91425" bIns="45700" anchor="t" anchorCtr="0"/>
          <a:lstStyle>
            <a:lvl1pPr marL="457200" marR="0" lvl="0" indent="-368300" algn="l" rtl="0">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4" name="Google Shape;34;p4"/>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dirty="0"/>
          </a:p>
        </p:txBody>
      </p:sp>
      <p:sp>
        <p:nvSpPr>
          <p:cNvPr id="35" name="Google Shape;35;p4"/>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9"/>
        <p:cNvGrpSpPr/>
        <p:nvPr/>
      </p:nvGrpSpPr>
      <p:grpSpPr>
        <a:xfrm>
          <a:off x="0" y="0"/>
          <a:ext cx="0" cy="0"/>
          <a:chOff x="0" y="0"/>
          <a:chExt cx="0" cy="0"/>
        </a:xfrm>
      </p:grpSpPr>
      <p:sp>
        <p:nvSpPr>
          <p:cNvPr id="70" name="Google Shape;70;p11"/>
          <p:cNvSpPr txBox="1">
            <a:spLocks noGrp="1"/>
          </p:cNvSpPr>
          <p:nvPr>
            <p:ph type="body" idx="1"/>
          </p:nvPr>
        </p:nvSpPr>
        <p:spPr>
          <a:xfrm>
            <a:off x="544512" y="1549400"/>
            <a:ext cx="3951287" cy="4199647"/>
          </a:xfrm>
          <a:prstGeom prst="rect">
            <a:avLst/>
          </a:prstGeom>
          <a:noFill/>
          <a:ln>
            <a:noFill/>
          </a:ln>
        </p:spPr>
        <p:txBody>
          <a:bodyPr spcFirstLastPara="1" wrap="square" lIns="91425" tIns="45700" rIns="91425" bIns="45700" anchor="t" anchorCtr="0"/>
          <a:lstStyle>
            <a:lvl1pPr marL="457200" marR="0" lvl="0" indent="-355600" algn="l" rtl="0">
              <a:lnSpc>
                <a:spcPct val="130000"/>
              </a:lnSpc>
              <a:spcBef>
                <a:spcPts val="1000"/>
              </a:spcBef>
              <a:spcAft>
                <a:spcPts val="0"/>
              </a:spcAft>
              <a:buClr>
                <a:schemeClr val="dk2"/>
              </a:buClr>
              <a:buSzPts val="2000"/>
              <a:buFont typeface="Noto Sans Symbols"/>
              <a:buChar char="▪"/>
              <a:defRPr sz="2000" b="0" i="0" u="none" strike="noStrike" cap="none">
                <a:solidFill>
                  <a:schemeClr val="dk1"/>
                </a:solidFill>
                <a:latin typeface="Georgia"/>
                <a:ea typeface="Georgia"/>
                <a:cs typeface="Georgia"/>
                <a:sym typeface="Georgia"/>
              </a:defRPr>
            </a:lvl1pPr>
            <a:lvl2pPr marL="914400" marR="0" lvl="1" indent="-285750" algn="l" rtl="0">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600" marR="0" lvl="2" indent="-330200" algn="l" rtl="0">
              <a:spcBef>
                <a:spcPts val="100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71" name="Google Shape;71;p11"/>
          <p:cNvSpPr txBox="1">
            <a:spLocks noGrp="1"/>
          </p:cNvSpPr>
          <p:nvPr>
            <p:ph type="body" idx="2"/>
          </p:nvPr>
        </p:nvSpPr>
        <p:spPr>
          <a:xfrm>
            <a:off x="4735512" y="1549400"/>
            <a:ext cx="3951287" cy="4199647"/>
          </a:xfrm>
          <a:prstGeom prst="rect">
            <a:avLst/>
          </a:prstGeom>
          <a:noFill/>
          <a:ln>
            <a:noFill/>
          </a:ln>
        </p:spPr>
        <p:txBody>
          <a:bodyPr spcFirstLastPara="1" wrap="square" lIns="91425" tIns="45700" rIns="91425" bIns="45700" anchor="t" anchorCtr="0"/>
          <a:lstStyle>
            <a:lvl1pPr marL="457200" marR="0" lvl="0" indent="-355600" algn="l" rtl="0">
              <a:lnSpc>
                <a:spcPct val="130000"/>
              </a:lnSpc>
              <a:spcBef>
                <a:spcPts val="1000"/>
              </a:spcBef>
              <a:spcAft>
                <a:spcPts val="0"/>
              </a:spcAft>
              <a:buClr>
                <a:schemeClr val="dk2"/>
              </a:buClr>
              <a:buSzPts val="2000"/>
              <a:buFont typeface="Noto Sans Symbols"/>
              <a:buChar char="▪"/>
              <a:defRPr sz="2000" b="0" i="0" u="none" strike="noStrike" cap="none">
                <a:solidFill>
                  <a:schemeClr val="dk1"/>
                </a:solidFill>
                <a:latin typeface="Georgia"/>
                <a:ea typeface="Georgia"/>
                <a:cs typeface="Georgia"/>
                <a:sym typeface="Georgia"/>
              </a:defRPr>
            </a:lvl1pPr>
            <a:lvl2pPr marL="914400" marR="0" lvl="1" indent="-285750" algn="l" rtl="0">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600" marR="0" lvl="2" indent="-330200" algn="l" rtl="0">
              <a:spcBef>
                <a:spcPts val="100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72" name="Google Shape;72;p11"/>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11"/>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dirty="0"/>
          </a:p>
        </p:txBody>
      </p:sp>
      <p:sp>
        <p:nvSpPr>
          <p:cNvPr id="74" name="Google Shape;74;p11"/>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2"/>
          <p:cNvSpPr/>
          <p:nvPr/>
        </p:nvSpPr>
        <p:spPr>
          <a:xfrm>
            <a:off x="0" y="0"/>
            <a:ext cx="9144000" cy="6858000"/>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2400" b="0" i="0" u="none" strike="noStrike" cap="none" dirty="0">
              <a:solidFill>
                <a:srgbClr val="000000"/>
              </a:solidFill>
              <a:latin typeface="Arial"/>
              <a:ea typeface="Arial"/>
              <a:cs typeface="Arial"/>
              <a:sym typeface="Arial"/>
            </a:endParaRPr>
          </a:p>
        </p:txBody>
      </p:sp>
      <p:sp>
        <p:nvSpPr>
          <p:cNvPr id="77" name="Google Shape;77;p12"/>
          <p:cNvSpPr txBox="1"/>
          <p:nvPr/>
        </p:nvSpPr>
        <p:spPr>
          <a:xfrm>
            <a:off x="5847160" y="6326188"/>
            <a:ext cx="2895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98A"/>
                </a:solidFill>
                <a:latin typeface="Arial"/>
                <a:ea typeface="Arial"/>
                <a:cs typeface="Arial"/>
                <a:sym typeface="Arial"/>
              </a:rPr>
              <a:t>‹#›</a:t>
            </a:fld>
            <a:endParaRPr sz="1200" dirty="0">
              <a:solidFill>
                <a:srgbClr val="88898A"/>
              </a:solidFill>
              <a:latin typeface="Arial"/>
              <a:ea typeface="Arial"/>
              <a:cs typeface="Arial"/>
              <a:sym typeface="Arial"/>
            </a:endParaRPr>
          </a:p>
        </p:txBody>
      </p:sp>
      <p:sp>
        <p:nvSpPr>
          <p:cNvPr id="78" name="Google Shape;78;p12"/>
          <p:cNvSpPr/>
          <p:nvPr/>
        </p:nvSpPr>
        <p:spPr>
          <a:xfrm>
            <a:off x="0" y="0"/>
            <a:ext cx="9144000" cy="6858000"/>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2400" b="0" i="0" u="none" strike="noStrike" cap="none" dirty="0">
              <a:solidFill>
                <a:srgbClr val="000000"/>
              </a:solidFill>
              <a:latin typeface="Arial"/>
              <a:ea typeface="Arial"/>
              <a:cs typeface="Arial"/>
              <a:sym typeface="Arial"/>
            </a:endParaRPr>
          </a:p>
        </p:txBody>
      </p:sp>
      <p:sp>
        <p:nvSpPr>
          <p:cNvPr id="79" name="Google Shape;79;p12"/>
          <p:cNvSpPr txBox="1"/>
          <p:nvPr/>
        </p:nvSpPr>
        <p:spPr>
          <a:xfrm>
            <a:off x="5847160" y="6326188"/>
            <a:ext cx="2895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98A"/>
                </a:solidFill>
                <a:latin typeface="Arial"/>
                <a:ea typeface="Arial"/>
                <a:cs typeface="Arial"/>
                <a:sym typeface="Arial"/>
              </a:rPr>
              <a:t>‹#›</a:t>
            </a:fld>
            <a:endParaRPr sz="1200" dirty="0">
              <a:solidFill>
                <a:srgbClr val="88898A"/>
              </a:solidFill>
              <a:latin typeface="Arial"/>
              <a:ea typeface="Arial"/>
              <a:cs typeface="Arial"/>
              <a:sym typeface="Arial"/>
            </a:endParaRPr>
          </a:p>
        </p:txBody>
      </p:sp>
      <p:sp>
        <p:nvSpPr>
          <p:cNvPr id="80" name="Google Shape;80;p12"/>
          <p:cNvSpPr/>
          <p:nvPr/>
        </p:nvSpPr>
        <p:spPr>
          <a:xfrm>
            <a:off x="0" y="0"/>
            <a:ext cx="9144000" cy="6858000"/>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2400" b="0" i="0" u="none" strike="noStrike" cap="none" dirty="0">
              <a:solidFill>
                <a:srgbClr val="000000"/>
              </a:solidFill>
              <a:latin typeface="Arial"/>
              <a:ea typeface="Arial"/>
              <a:cs typeface="Arial"/>
              <a:sym typeface="Arial"/>
            </a:endParaRPr>
          </a:p>
        </p:txBody>
      </p:sp>
      <p:sp>
        <p:nvSpPr>
          <p:cNvPr id="81" name="Google Shape;81;p12"/>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4512" y="1549400"/>
            <a:ext cx="3951287" cy="4326746"/>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735512" y="1549400"/>
            <a:ext cx="3951287" cy="4326746"/>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14" name="Date Placeholder 3"/>
          <p:cNvSpPr>
            <a:spLocks noGrp="1"/>
          </p:cNvSpPr>
          <p:nvPr>
            <p:ph type="dt" sz="half" idx="10"/>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7"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8"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4079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6"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8223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dirty="0"/>
          </a:p>
        </p:txBody>
      </p:sp>
      <p:sp>
        <p:nvSpPr>
          <p:cNvPr id="11" name="Google Shape;11;p1"/>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 name="Google Shape;12;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sp>
        <p:nvSpPr>
          <p:cNvPr id="13" name="Google Shape;13;p1"/>
          <p:cNvSpPr txBox="1">
            <a:spLocks noGrp="1"/>
          </p:cNvSpPr>
          <p:nvPr>
            <p:ph type="body" idx="1"/>
          </p:nvPr>
        </p:nvSpPr>
        <p:spPr>
          <a:xfrm>
            <a:off x="553641" y="1524000"/>
            <a:ext cx="8036720" cy="4106412"/>
          </a:xfrm>
          <a:prstGeom prst="rect">
            <a:avLst/>
          </a:prstGeom>
          <a:noFill/>
          <a:ln>
            <a:noFill/>
          </a:ln>
        </p:spPr>
        <p:txBody>
          <a:bodyPr spcFirstLastPara="1" wrap="square" lIns="91425" tIns="45700" rIns="91425" bIns="45700" anchor="t" anchorCtr="0"/>
          <a:lstStyle>
            <a:lvl1pPr marL="457200" marR="0" lvl="0" indent="-368300" algn="l" rtl="0">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 name="Google Shape;14;p1"/>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dirty="0"/>
          </a:p>
        </p:txBody>
      </p:sp>
      <p:pic>
        <p:nvPicPr>
          <p:cNvPr id="15" name="Google Shape;15;p1"/>
          <p:cNvPicPr preferRelativeResize="0"/>
          <p:nvPr/>
        </p:nvPicPr>
        <p:blipFill>
          <a:blip r:embed="rId8"/>
          <a:stretch>
            <a:fillRect/>
          </a:stretch>
        </p:blipFill>
        <p:spPr>
          <a:xfrm>
            <a:off x="478944" y="5765633"/>
            <a:ext cx="2679700" cy="926882"/>
          </a:xfrm>
          <a:prstGeom prst="rect">
            <a:avLst/>
          </a:prstGeom>
          <a:noFill/>
          <a:ln>
            <a:noFill/>
          </a:ln>
        </p:spPr>
      </p:pic>
      <p:cxnSp>
        <p:nvCxnSpPr>
          <p:cNvPr id="16" name="Google Shape;16;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cxnSp>
        <p:nvCxnSpPr>
          <p:cNvPr id="18" name="Google Shape;18;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7" r:id="rId3"/>
    <p:sldLayoutId id="2147483658" r:id="rId4"/>
    <p:sldLayoutId id="2147483660" r:id="rId5"/>
    <p:sldLayoutId id="2147483661"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hyperlink" Target="https://www.consumerfinance.gov/owning-a-hom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www.consumerfinance.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onsumerfinance.gov/consumer-tools/mortgage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www.consumerfinance.gov/askcfpb/"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military@cfpb.gov"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consumerfinance.gov/owning-a-home/" TargetMode="External"/><Relationship Id="rId5" Type="http://schemas.openxmlformats.org/officeDocument/2006/relationships/image" Target="../media/image5.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641193" y="2164953"/>
            <a:ext cx="8036720" cy="74334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01820"/>
              </a:buClr>
              <a:buSzPts val="4000"/>
              <a:buFont typeface="Arial"/>
              <a:buNone/>
            </a:pPr>
            <a:r>
              <a:rPr lang="en-US" dirty="0"/>
              <a:t>Recent mortgage complaints and a report on mortgages to first-time </a:t>
            </a:r>
            <a:r>
              <a:rPr lang="en-US" dirty="0" err="1"/>
              <a:t>homebuying</a:t>
            </a:r>
            <a:r>
              <a:rPr lang="en-US" dirty="0"/>
              <a:t> </a:t>
            </a:r>
            <a:r>
              <a:rPr lang="en-US" dirty="0" err="1"/>
              <a:t>servicemembers</a:t>
            </a:r>
            <a:endParaRPr b="0" i="0" u="none" strike="noStrike" cap="none" dirty="0">
              <a:solidFill>
                <a:srgbClr val="101820"/>
              </a:solidFill>
              <a:sym typeface="Arial"/>
            </a:endParaRPr>
          </a:p>
        </p:txBody>
      </p:sp>
      <p:sp>
        <p:nvSpPr>
          <p:cNvPr id="87" name="Google Shape;87;p13"/>
          <p:cNvSpPr txBox="1">
            <a:spLocks noGrp="1"/>
          </p:cNvSpPr>
          <p:nvPr>
            <p:ph type="body" idx="1"/>
          </p:nvPr>
        </p:nvSpPr>
        <p:spPr>
          <a:xfrm>
            <a:off x="646352" y="3548361"/>
            <a:ext cx="8031561" cy="520700"/>
          </a:xfrm>
          <a:prstGeom prst="rect">
            <a:avLst/>
          </a:prstGeom>
          <a:noFill/>
          <a:ln>
            <a:noFill/>
          </a:ln>
        </p:spPr>
        <p:txBody>
          <a:bodyPr spcFirstLastPara="1" wrap="square" lIns="91425" tIns="45700" rIns="91425" bIns="45700" anchor="t" anchorCtr="0">
            <a:noAutofit/>
          </a:bodyPr>
          <a:lstStyle/>
          <a:p>
            <a:pPr marL="0" marR="0" lvl="0" indent="0" algn="l" rtl="0">
              <a:lnSpc>
                <a:spcPct val="162500"/>
              </a:lnSpc>
              <a:spcBef>
                <a:spcPts val="0"/>
              </a:spcBef>
              <a:spcAft>
                <a:spcPts val="0"/>
              </a:spcAft>
              <a:buClr>
                <a:schemeClr val="dk2"/>
              </a:buClr>
              <a:buSzPts val="1600"/>
              <a:buFont typeface="Noto Sans Symbols"/>
              <a:buNone/>
            </a:pPr>
            <a:r>
              <a:rPr lang="en-US" sz="1600" b="0" i="0" u="none" strike="noStrike" cap="none" dirty="0">
                <a:solidFill>
                  <a:srgbClr val="43484E"/>
                </a:solidFill>
                <a:latin typeface="Georgia"/>
                <a:ea typeface="Georgia"/>
                <a:cs typeface="Georgia"/>
                <a:sym typeface="Georgia"/>
              </a:rPr>
              <a:t>VA </a:t>
            </a:r>
            <a:r>
              <a:rPr lang="en-US" dirty="0"/>
              <a:t>lenders conference</a:t>
            </a:r>
            <a:r>
              <a:rPr lang="en-US" sz="1600" b="0" i="0" u="none" strike="noStrike" cap="none" dirty="0">
                <a:solidFill>
                  <a:srgbClr val="43484E"/>
                </a:solidFill>
                <a:latin typeface="Georgia"/>
                <a:ea typeface="Georgia"/>
                <a:cs typeface="Georgia"/>
                <a:sym typeface="Georgia"/>
              </a:rPr>
              <a:t> | April 24, 2019</a:t>
            </a:r>
            <a:endParaRPr sz="1600" b="0" i="0" u="none" strike="noStrike" cap="none" dirty="0">
              <a:solidFill>
                <a:srgbClr val="43484E"/>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70" y="1391859"/>
            <a:ext cx="3581400" cy="449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Buying a House</a:t>
            </a:r>
            <a:endParaRPr lang="en-US" dirty="0"/>
          </a:p>
        </p:txBody>
      </p:sp>
      <p:sp>
        <p:nvSpPr>
          <p:cNvPr id="6" name="TextBox 5">
            <a:hlinkClick r:id="rId4"/>
          </p:cNvPr>
          <p:cNvSpPr txBox="1"/>
          <p:nvPr/>
        </p:nvSpPr>
        <p:spPr>
          <a:xfrm>
            <a:off x="4044042" y="6296026"/>
            <a:ext cx="4974076" cy="369332"/>
          </a:xfrm>
          <a:prstGeom prst="rect">
            <a:avLst/>
          </a:prstGeom>
          <a:noFill/>
        </p:spPr>
        <p:txBody>
          <a:bodyPr wrap="square" rtlCol="0">
            <a:spAutoFit/>
          </a:bodyPr>
          <a:lstStyle/>
          <a:p>
            <a:pPr algn="ctr" defTabSz="457200"/>
            <a:r>
              <a:rPr lang="en-US" b="1" u="sng" dirty="0">
                <a:solidFill>
                  <a:srgbClr val="2CB34A"/>
                </a:solidFill>
                <a:hlinkClick r:id="rId4"/>
              </a:rPr>
              <a:t>consumerfinance.gov/owning-a-home</a:t>
            </a:r>
            <a:endParaRPr lang="en-US" b="1" u="sng" dirty="0">
              <a:solidFill>
                <a:srgbClr val="2CB34A"/>
              </a:solidFill>
            </a:endParaRPr>
          </a:p>
        </p:txBody>
      </p:sp>
      <p:pic>
        <p:nvPicPr>
          <p:cNvPr id="48131"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92889" y="1496481"/>
            <a:ext cx="3476383" cy="44988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3247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Grp="1" noChangeAspect="1" noChangeArrowheads="1"/>
          </p:cNvPicPr>
          <p:nvPr>
            <p:ph sz="half" idx="1"/>
          </p:nvPr>
        </p:nvPicPr>
        <p:blipFill rotWithShape="1">
          <a:blip r:embed="rId3"/>
          <a:stretch/>
        </p:blipFill>
        <p:spPr bwMode="auto">
          <a:xfrm>
            <a:off x="846031" y="1549400"/>
            <a:ext cx="3348250" cy="4327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Content Placeholder 4"/>
          <p:cNvSpPr>
            <a:spLocks noGrp="1"/>
          </p:cNvSpPr>
          <p:nvPr>
            <p:ph sz="half" idx="2"/>
          </p:nvPr>
        </p:nvSpPr>
        <p:spPr>
          <a:xfrm>
            <a:off x="4419600" y="1549400"/>
            <a:ext cx="4170761" cy="4327525"/>
          </a:xfrm>
        </p:spPr>
        <p:txBody>
          <a:bodyPr>
            <a:normAutofit lnSpcReduction="10000"/>
          </a:bodyPr>
          <a:lstStyle/>
          <a:p>
            <a:r>
              <a:rPr lang="en-US"/>
              <a:t>Worksheets, tips, and research starters to help people shop for a home loan</a:t>
            </a:r>
          </a:p>
          <a:p>
            <a:r>
              <a:rPr lang="en-US"/>
              <a:t>Available in Spanish and English</a:t>
            </a:r>
          </a:p>
          <a:p>
            <a:r>
              <a:rPr lang="en-US"/>
              <a:t>At </a:t>
            </a:r>
            <a:r>
              <a:rPr lang="en-US" u="sng">
                <a:solidFill>
                  <a:srgbClr val="2CB34A"/>
                </a:solidFill>
                <a:hlinkClick r:id="rId4"/>
              </a:rPr>
              <a:t>consumerfinance.gov</a:t>
            </a:r>
            <a:r>
              <a:rPr lang="en-US"/>
              <a:t>: More mortgage help </a:t>
            </a:r>
          </a:p>
          <a:p>
            <a:pPr lvl="1"/>
            <a:r>
              <a:rPr lang="en-US"/>
              <a:t>Under Consumer Tools, click Mortgages </a:t>
            </a:r>
          </a:p>
          <a:p>
            <a:pPr lvl="1"/>
            <a:r>
              <a:rPr lang="en-US"/>
              <a:t>Under Practitioner Resources, click Free Brochures</a:t>
            </a:r>
          </a:p>
          <a:p>
            <a:endParaRPr lang="en-US" dirty="0"/>
          </a:p>
        </p:txBody>
      </p:sp>
      <p:sp>
        <p:nvSpPr>
          <p:cNvPr id="16386" name="Title 1"/>
          <p:cNvSpPr>
            <a:spLocks noGrp="1"/>
          </p:cNvSpPr>
          <p:nvPr>
            <p:ph type="title"/>
          </p:nvPr>
        </p:nvSpPr>
        <p:spPr/>
        <p:txBody>
          <a:bodyPr/>
          <a:lstStyle/>
          <a:p>
            <a:r>
              <a:rPr lang="en-US" altLang="en-US"/>
              <a:t>Your Home Loan Toolkit</a:t>
            </a:r>
            <a:endParaRPr lang="en-US" altLang="en-US" dirty="0"/>
          </a:p>
        </p:txBody>
      </p:sp>
      <p:sp>
        <p:nvSpPr>
          <p:cNvPr id="16387" name="TextBox 5"/>
          <p:cNvSpPr txBox="1">
            <a:spLocks noChangeArrowheads="1"/>
          </p:cNvSpPr>
          <p:nvPr/>
        </p:nvSpPr>
        <p:spPr bwMode="auto">
          <a:xfrm>
            <a:off x="8382000" y="3306719"/>
            <a:ext cx="38909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eaLnBrk="0" hangingPunct="0">
              <a:lnSpc>
                <a:spcPts val="2600"/>
              </a:lnSpc>
              <a:spcBef>
                <a:spcPts val="1000"/>
              </a:spcBef>
              <a:buClr>
                <a:schemeClr val="tx2"/>
              </a:buClr>
              <a:buFont typeface="Wingdings" pitchFamily="2" charset="2"/>
              <a:buChar char="§"/>
              <a:defRPr sz="2200">
                <a:solidFill>
                  <a:schemeClr val="tx1"/>
                </a:solidFill>
                <a:latin typeface="Georgia" pitchFamily="18" charset="0"/>
              </a:defRPr>
            </a:lvl1pPr>
            <a:lvl2pPr marL="742950" indent="-285750" defTabSz="457200" eaLnBrk="0" hangingPunct="0">
              <a:spcBef>
                <a:spcPts val="1000"/>
              </a:spcBef>
              <a:buClr>
                <a:schemeClr val="tx2"/>
              </a:buClr>
              <a:buSzPct val="50000"/>
              <a:buFont typeface="Wingdings" pitchFamily="2" charset="2"/>
              <a:buChar char=""/>
              <a:defRPr sz="2000">
                <a:solidFill>
                  <a:schemeClr val="tx1"/>
                </a:solidFill>
                <a:latin typeface="Georgia" pitchFamily="18" charset="0"/>
              </a:defRPr>
            </a:lvl2pPr>
            <a:lvl3pPr marL="1143000" indent="-228600" defTabSz="457200" eaLnBrk="0" hangingPunct="0">
              <a:spcBef>
                <a:spcPts val="1000"/>
              </a:spcBef>
              <a:buFont typeface="Arial" pitchFamily="34" charset="0"/>
              <a:buChar char="•"/>
              <a:defRPr>
                <a:solidFill>
                  <a:schemeClr val="tx1"/>
                </a:solidFill>
                <a:latin typeface="Georgia" pitchFamily="18" charset="0"/>
              </a:defRPr>
            </a:lvl3pPr>
            <a:lvl4pPr marL="1600200" indent="-228600" defTabSz="457200" eaLnBrk="0" hangingPunct="0">
              <a:spcBef>
                <a:spcPct val="20000"/>
              </a:spcBef>
              <a:buFont typeface="Arial" pitchFamily="34" charset="0"/>
              <a:buChar char="–"/>
              <a:defRPr sz="2000">
                <a:solidFill>
                  <a:schemeClr val="tx1"/>
                </a:solidFill>
                <a:latin typeface="Georgia" pitchFamily="18" charset="0"/>
              </a:defRPr>
            </a:lvl4pPr>
            <a:lvl5pPr marL="2057400" indent="-228600" defTabSz="457200" eaLnBrk="0" hangingPunct="0">
              <a:spcBef>
                <a:spcPct val="20000"/>
              </a:spcBef>
              <a:buFont typeface="Arial" pitchFamily="34" charset="0"/>
              <a:buChar char="»"/>
              <a:defRPr sz="2000">
                <a:solidFill>
                  <a:schemeClr val="tx1"/>
                </a:solidFill>
                <a:latin typeface="Georgia" pitchFamily="18"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Georgia" pitchFamily="18"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Georgia" pitchFamily="18"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Georgia" pitchFamily="18"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Georgia" pitchFamily="18" charset="0"/>
              </a:defRPr>
            </a:lvl9pPr>
          </a:lstStyle>
          <a:p>
            <a:pPr eaLnBrk="1" hangingPunct="1">
              <a:lnSpc>
                <a:spcPct val="100000"/>
              </a:lnSpc>
              <a:spcBef>
                <a:spcPts val="600"/>
              </a:spcBef>
              <a:spcAft>
                <a:spcPts val="600"/>
              </a:spcAft>
              <a:buClr>
                <a:srgbClr val="2CB34A"/>
              </a:buClr>
            </a:pPr>
            <a:endParaRPr lang="en-US" altLang="en-US" sz="1400" dirty="0">
              <a:solidFill>
                <a:srgbClr val="101820"/>
              </a:solidFill>
            </a:endParaRPr>
          </a:p>
        </p:txBody>
      </p:sp>
    </p:spTree>
    <p:extLst>
      <p:ext uri="{BB962C8B-B14F-4D97-AF65-F5344CB8AC3E}">
        <p14:creationId xmlns:p14="http://schemas.microsoft.com/office/powerpoint/2010/main" val="1485232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Money Topic Resource Portals – Mortgages</a:t>
            </a:r>
            <a:endParaRPr lang="en-US" dirty="0"/>
          </a:p>
        </p:txBody>
      </p:sp>
      <p:sp>
        <p:nvSpPr>
          <p:cNvPr id="4" name="Rectangle 3"/>
          <p:cNvSpPr/>
          <p:nvPr/>
        </p:nvSpPr>
        <p:spPr>
          <a:xfrm>
            <a:off x="2478535" y="6042734"/>
            <a:ext cx="6743700" cy="369332"/>
          </a:xfrm>
          <a:prstGeom prst="rect">
            <a:avLst/>
          </a:prstGeom>
        </p:spPr>
        <p:txBody>
          <a:bodyPr wrap="square">
            <a:spAutoFit/>
          </a:bodyPr>
          <a:lstStyle/>
          <a:p>
            <a:pPr algn="ctr"/>
            <a:r>
              <a:rPr lang="en-US" b="1" u="sng" dirty="0">
                <a:solidFill>
                  <a:srgbClr val="2CB34A"/>
                </a:solidFill>
                <a:hlinkClick r:id="rId3"/>
              </a:rPr>
              <a:t>consumerfinance.gov/consumer-tools/mortgages</a:t>
            </a:r>
            <a:r>
              <a:rPr lang="en-US" b="1" u="sng" dirty="0">
                <a:hlinkClick r:id="rId3"/>
              </a:rPr>
              <a:t>/ </a:t>
            </a:r>
            <a:endParaRPr lang="en-US" b="1" u="sng" dirty="0"/>
          </a:p>
        </p:txBody>
      </p:sp>
      <p:pic>
        <p:nvPicPr>
          <p:cNvPr id="48130" name="Picture 2" descr="C:\Users\McDonnellK\Desktop\New Picture.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0"/>
            <a:ext cx="8077200" cy="40577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48400" y="4124368"/>
            <a:ext cx="2057400" cy="120963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731029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3B3C3E"/>
                </a:solidFill>
              </a:rPr>
              <a:t>Ask CFPB</a:t>
            </a:r>
            <a:endParaRPr lang="en-US" strike="sngStrike" dirty="0">
              <a:solidFill>
                <a:srgbClr val="3B3C3E"/>
              </a:solidFill>
            </a:endParaRPr>
          </a:p>
        </p:txBody>
      </p:sp>
      <p:sp>
        <p:nvSpPr>
          <p:cNvPr id="5" name="TextBox 4"/>
          <p:cNvSpPr txBox="1"/>
          <p:nvPr/>
        </p:nvSpPr>
        <p:spPr>
          <a:xfrm>
            <a:off x="2100857" y="6114863"/>
            <a:ext cx="4942286" cy="307777"/>
          </a:xfrm>
          <a:prstGeom prst="rect">
            <a:avLst/>
          </a:prstGeom>
          <a:noFill/>
        </p:spPr>
        <p:txBody>
          <a:bodyPr wrap="square" rtlCol="0">
            <a:spAutoFit/>
          </a:bodyPr>
          <a:lstStyle/>
          <a:p>
            <a:pPr algn="ctr" defTabSz="457200"/>
            <a:r>
              <a:rPr lang="en-US" b="1" dirty="0">
                <a:solidFill>
                  <a:srgbClr val="101820"/>
                </a:solidFill>
                <a:hlinkClick r:id="rId3"/>
              </a:rPr>
              <a:t>consumerfinance.gov/askcfpb</a:t>
            </a:r>
            <a:endParaRPr lang="en-US" b="1" dirty="0">
              <a:solidFill>
                <a:srgbClr val="101820"/>
              </a:solidFill>
            </a:endParaRPr>
          </a:p>
        </p:txBody>
      </p:sp>
      <p:pic>
        <p:nvPicPr>
          <p:cNvPr id="129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2758" r="1724" b="27655"/>
          <a:stretch/>
        </p:blipFill>
        <p:spPr bwMode="auto">
          <a:xfrm>
            <a:off x="653796" y="1828800"/>
            <a:ext cx="7836408" cy="3960824"/>
          </a:xfrm>
          <a:prstGeom prst="rect">
            <a:avLst/>
          </a:prstGeom>
          <a:noFill/>
          <a:ln w="9525">
            <a:solidFill>
              <a:schemeClr val="tx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48676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641193" y="2164953"/>
            <a:ext cx="8036720" cy="74334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01820"/>
              </a:buClr>
              <a:buSzPts val="4000"/>
              <a:buFont typeface="Arial"/>
              <a:buNone/>
            </a:pPr>
            <a:r>
              <a:rPr lang="en-US" sz="2800" b="0" i="0" u="none" strike="noStrike" cap="none" dirty="0">
                <a:solidFill>
                  <a:srgbClr val="101820"/>
                </a:solidFill>
                <a:latin typeface="Arial"/>
                <a:ea typeface="Arial"/>
                <a:cs typeface="Arial"/>
                <a:sym typeface="Arial"/>
              </a:rPr>
              <a:t>Recent mortgage lending issues reported to us</a:t>
            </a:r>
            <a:endParaRPr sz="2800" b="0" i="0" u="none" strike="noStrike" cap="none" dirty="0">
              <a:solidFill>
                <a:srgbClr val="101820"/>
              </a:solidFill>
              <a:latin typeface="Arial"/>
              <a:ea typeface="Arial"/>
              <a:cs typeface="Arial"/>
              <a:sym typeface="Arial"/>
            </a:endParaRPr>
          </a:p>
        </p:txBody>
      </p:sp>
    </p:spTree>
    <p:extLst>
      <p:ext uri="{BB962C8B-B14F-4D97-AF65-F5344CB8AC3E}">
        <p14:creationId xmlns:p14="http://schemas.microsoft.com/office/powerpoint/2010/main" val="562477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Complaints received by product*</a:t>
            </a:r>
          </a:p>
        </p:txBody>
      </p:sp>
      <p:sp>
        <p:nvSpPr>
          <p:cNvPr id="6" name="TextBox 5"/>
          <p:cNvSpPr txBox="1"/>
          <p:nvPr/>
        </p:nvSpPr>
        <p:spPr>
          <a:xfrm>
            <a:off x="6458858" y="6019800"/>
            <a:ext cx="2124794" cy="276999"/>
          </a:xfrm>
          <a:prstGeom prst="rect">
            <a:avLst/>
          </a:prstGeom>
          <a:noFill/>
        </p:spPr>
        <p:txBody>
          <a:bodyPr wrap="square" rtlCol="0">
            <a:spAutoFit/>
          </a:bodyPr>
          <a:lstStyle/>
          <a:p>
            <a:r>
              <a:rPr lang="en-US" sz="1200" dirty="0">
                <a:solidFill>
                  <a:srgbClr val="101820"/>
                </a:solidFill>
              </a:rPr>
              <a:t>*Apr 1, 2017 – Aug 31, 2018</a:t>
            </a:r>
          </a:p>
        </p:txBody>
      </p:sp>
      <p:pic>
        <p:nvPicPr>
          <p:cNvPr id="4" name="Picture 3"/>
          <p:cNvPicPr>
            <a:picLocks noChangeAspect="1"/>
          </p:cNvPicPr>
          <p:nvPr/>
        </p:nvPicPr>
        <p:blipFill>
          <a:blip r:embed="rId3"/>
          <a:stretch>
            <a:fillRect/>
          </a:stretch>
        </p:blipFill>
        <p:spPr>
          <a:xfrm>
            <a:off x="553641" y="1457935"/>
            <a:ext cx="8036720" cy="4405835"/>
          </a:xfrm>
          <a:prstGeom prst="rect">
            <a:avLst/>
          </a:prstGeom>
        </p:spPr>
      </p:pic>
      <p:sp>
        <p:nvSpPr>
          <p:cNvPr id="3" name="Oval 2"/>
          <p:cNvSpPr/>
          <p:nvPr/>
        </p:nvSpPr>
        <p:spPr>
          <a:xfrm>
            <a:off x="2409370" y="2242457"/>
            <a:ext cx="2888343" cy="4281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4856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mortgage complaints and products from </a:t>
            </a:r>
            <a:r>
              <a:rPr lang="en-US" dirty="0" err="1"/>
              <a:t>servicemembers</a:t>
            </a:r>
            <a:r>
              <a:rPr lang="en-US" dirty="0"/>
              <a:t>, veterans and military families*</a:t>
            </a:r>
          </a:p>
        </p:txBody>
      </p:sp>
      <p:sp>
        <p:nvSpPr>
          <p:cNvPr id="6" name="TextBox 5"/>
          <p:cNvSpPr txBox="1"/>
          <p:nvPr/>
        </p:nvSpPr>
        <p:spPr>
          <a:xfrm>
            <a:off x="6458858" y="6019800"/>
            <a:ext cx="2124794" cy="276999"/>
          </a:xfrm>
          <a:prstGeom prst="rect">
            <a:avLst/>
          </a:prstGeom>
          <a:noFill/>
        </p:spPr>
        <p:txBody>
          <a:bodyPr wrap="square" rtlCol="0">
            <a:spAutoFit/>
          </a:bodyPr>
          <a:lstStyle/>
          <a:p>
            <a:r>
              <a:rPr lang="en-US" sz="1200" dirty="0">
                <a:solidFill>
                  <a:srgbClr val="101820"/>
                </a:solidFill>
              </a:rPr>
              <a:t>*Apr 1, 2017 – Aug 31, 2018</a:t>
            </a:r>
          </a:p>
        </p:txBody>
      </p:sp>
      <p:pic>
        <p:nvPicPr>
          <p:cNvPr id="4" name="Picture 3"/>
          <p:cNvPicPr>
            <a:picLocks noChangeAspect="1"/>
          </p:cNvPicPr>
          <p:nvPr/>
        </p:nvPicPr>
        <p:blipFill>
          <a:blip r:embed="rId3"/>
          <a:stretch>
            <a:fillRect/>
          </a:stretch>
        </p:blipFill>
        <p:spPr>
          <a:xfrm>
            <a:off x="320040" y="1561970"/>
            <a:ext cx="8549640" cy="3890140"/>
          </a:xfrm>
          <a:prstGeom prst="rect">
            <a:avLst/>
          </a:prstGeom>
        </p:spPr>
      </p:pic>
    </p:spTree>
    <p:extLst>
      <p:ext uri="{BB962C8B-B14F-4D97-AF65-F5344CB8AC3E}">
        <p14:creationId xmlns:p14="http://schemas.microsoft.com/office/powerpoint/2010/main" val="2326985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2496" y="1670786"/>
            <a:ext cx="8659009" cy="3849904"/>
          </a:xfrm>
          <a:prstGeom prst="rect">
            <a:avLst/>
          </a:prstGeom>
        </p:spPr>
      </p:pic>
      <p:sp>
        <p:nvSpPr>
          <p:cNvPr id="2" name="Title 1"/>
          <p:cNvSpPr>
            <a:spLocks noGrp="1"/>
          </p:cNvSpPr>
          <p:nvPr>
            <p:ph type="title"/>
          </p:nvPr>
        </p:nvSpPr>
        <p:spPr/>
        <p:txBody>
          <a:bodyPr/>
          <a:lstStyle/>
          <a:p>
            <a:r>
              <a:rPr lang="en-US" dirty="0"/>
              <a:t>Types of mortgage complaints and products from </a:t>
            </a:r>
            <a:r>
              <a:rPr lang="en-US" dirty="0" err="1"/>
              <a:t>servicemembers</a:t>
            </a:r>
            <a:r>
              <a:rPr lang="en-US" dirty="0"/>
              <a:t>, veterans and military families*</a:t>
            </a:r>
          </a:p>
        </p:txBody>
      </p:sp>
      <p:sp>
        <p:nvSpPr>
          <p:cNvPr id="6" name="TextBox 5"/>
          <p:cNvSpPr txBox="1"/>
          <p:nvPr/>
        </p:nvSpPr>
        <p:spPr>
          <a:xfrm>
            <a:off x="6458858" y="6019800"/>
            <a:ext cx="2124794" cy="276999"/>
          </a:xfrm>
          <a:prstGeom prst="rect">
            <a:avLst/>
          </a:prstGeom>
          <a:noFill/>
        </p:spPr>
        <p:txBody>
          <a:bodyPr wrap="square" rtlCol="0">
            <a:spAutoFit/>
          </a:bodyPr>
          <a:lstStyle/>
          <a:p>
            <a:r>
              <a:rPr lang="en-US" sz="1200" dirty="0">
                <a:solidFill>
                  <a:srgbClr val="101820"/>
                </a:solidFill>
              </a:rPr>
              <a:t>*Apr 1, 2017 – Aug 31, 2018</a:t>
            </a:r>
          </a:p>
        </p:txBody>
      </p:sp>
      <p:sp>
        <p:nvSpPr>
          <p:cNvPr id="7" name="Oval 6"/>
          <p:cNvSpPr/>
          <p:nvPr/>
        </p:nvSpPr>
        <p:spPr>
          <a:xfrm>
            <a:off x="1967022" y="2191624"/>
            <a:ext cx="5931108" cy="9401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5722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hearing …</a:t>
            </a:r>
          </a:p>
        </p:txBody>
      </p:sp>
      <p:sp>
        <p:nvSpPr>
          <p:cNvPr id="8" name="Content Placeholder 2"/>
          <p:cNvSpPr txBox="1">
            <a:spLocks/>
          </p:cNvSpPr>
          <p:nvPr/>
        </p:nvSpPr>
        <p:spPr>
          <a:xfrm>
            <a:off x="553641" y="1305059"/>
            <a:ext cx="8036720" cy="4106412"/>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68300" algn="l" rtl="0">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a:lnSpc>
                <a:spcPct val="100000"/>
              </a:lnSpc>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r>
              <a:rPr lang="en-US" sz="1700" dirty="0"/>
              <a:t>Complaint #1:  “I am at a complete and total loss. I need help. I am trying to serve my country, but it is difficult to concentrate on that when in the back of my head I know my family is in jeopardy of being homeless because of the unresponsive, unethical and illegal practices of _____________.”</a:t>
            </a:r>
          </a:p>
          <a:p>
            <a:r>
              <a:rPr lang="en-US" sz="1700" dirty="0"/>
              <a:t>Complaint #2:  “It was terrifying to live everyday with the possibility of being forced out of your home even you sought assistance and assistance was there but not for me, a veteran.”</a:t>
            </a:r>
          </a:p>
          <a:p>
            <a:r>
              <a:rPr lang="en-US" sz="1700" dirty="0"/>
              <a:t>Complaint #3:  “This has been our primary home since 2008 and were up to date with our mortgage company ________ up to hurricane Irma. We are a military family with girls under the age of 6. … I am filing this complaint because due to the lack of attention to our case this is affecting us and they have denied to reopen my case for the disaster modification.”</a:t>
            </a:r>
          </a:p>
        </p:txBody>
      </p:sp>
    </p:spTree>
    <p:extLst>
      <p:ext uri="{BB962C8B-B14F-4D97-AF65-F5344CB8AC3E}">
        <p14:creationId xmlns:p14="http://schemas.microsoft.com/office/powerpoint/2010/main" val="82489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641193" y="2164953"/>
            <a:ext cx="8036720" cy="74334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01820"/>
              </a:buClr>
              <a:buSzPts val="4000"/>
              <a:buFont typeface="Arial"/>
              <a:buNone/>
            </a:pPr>
            <a:r>
              <a:rPr lang="en-US" sz="2800" b="0" i="0" u="none" strike="noStrike" cap="none" dirty="0">
                <a:solidFill>
                  <a:srgbClr val="101820"/>
                </a:solidFill>
                <a:latin typeface="Arial"/>
                <a:ea typeface="Arial"/>
                <a:cs typeface="Arial"/>
                <a:sym typeface="Arial"/>
              </a:rPr>
              <a:t>Mortgages to First-Time </a:t>
            </a:r>
            <a:r>
              <a:rPr lang="en-US" sz="2800" b="0" i="0" u="none" strike="noStrike" cap="none" dirty="0" err="1">
                <a:solidFill>
                  <a:srgbClr val="101820"/>
                </a:solidFill>
                <a:latin typeface="Arial"/>
                <a:ea typeface="Arial"/>
                <a:cs typeface="Arial"/>
                <a:sym typeface="Arial"/>
              </a:rPr>
              <a:t>Homebuying</a:t>
            </a:r>
            <a:r>
              <a:rPr lang="en-US" sz="2800" b="0" i="0" u="none" strike="noStrike" cap="none" dirty="0">
                <a:solidFill>
                  <a:srgbClr val="101820"/>
                </a:solidFill>
                <a:latin typeface="Arial"/>
                <a:ea typeface="Arial"/>
                <a:cs typeface="Arial"/>
                <a:sym typeface="Arial"/>
              </a:rPr>
              <a:t> </a:t>
            </a:r>
            <a:r>
              <a:rPr lang="en-US" sz="2800" b="0" i="0" u="none" strike="noStrike" cap="none" dirty="0" err="1">
                <a:solidFill>
                  <a:srgbClr val="101820"/>
                </a:solidFill>
                <a:latin typeface="Arial"/>
                <a:ea typeface="Arial"/>
                <a:cs typeface="Arial"/>
                <a:sym typeface="Arial"/>
              </a:rPr>
              <a:t>Servicemembers</a:t>
            </a:r>
            <a:endParaRPr sz="2800" b="0" i="0" u="none" strike="noStrike" cap="none" dirty="0">
              <a:solidFill>
                <a:srgbClr val="101820"/>
              </a:solidFill>
              <a:latin typeface="Arial"/>
              <a:ea typeface="Arial"/>
              <a:cs typeface="Arial"/>
              <a:sym typeface="Arial"/>
            </a:endParaRPr>
          </a:p>
        </p:txBody>
      </p:sp>
    </p:spTree>
    <p:extLst>
      <p:ext uri="{BB962C8B-B14F-4D97-AF65-F5344CB8AC3E}">
        <p14:creationId xmlns:p14="http://schemas.microsoft.com/office/powerpoint/2010/main" val="3364577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dirty="0"/>
              <a:t>This presentation is being made by Consumer Financial Protection Bureau representatives on behalf of the Bureau.  It does not constitute legal interpretation, guidance or advice of the Bureau.  Any opinions or views stated by the presenters are the presenters’ own and may not represent the Bureau’s views.</a:t>
            </a:r>
            <a:endParaRPr lang="en-US" dirty="0"/>
          </a:p>
          <a:p>
            <a:pPr marL="0" indent="0">
              <a:buNone/>
            </a:pPr>
            <a:endParaRPr lang="en-US" dirty="0"/>
          </a:p>
          <a:p>
            <a:pPr marL="0" indent="0">
              <a:buNone/>
            </a:pPr>
            <a:r>
              <a:rPr lang="en-US" i="1" dirty="0"/>
              <a:t>This document was used in support of a live discussion.  As such, it does not necessarily express the entirety of that discussion nor the relative emphasis of topics therein. </a:t>
            </a:r>
            <a:endParaRPr lang="en-US" dirty="0"/>
          </a:p>
          <a:p>
            <a:endParaRPr lang="en-US" dirty="0"/>
          </a:p>
        </p:txBody>
      </p:sp>
    </p:spTree>
    <p:extLst>
      <p:ext uri="{BB962C8B-B14F-4D97-AF65-F5344CB8AC3E}">
        <p14:creationId xmlns:p14="http://schemas.microsoft.com/office/powerpoint/2010/main" val="2201782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dirty="0">
                <a:solidFill>
                  <a:schemeClr val="dk1"/>
                </a:solidFill>
                <a:latin typeface="Georgia"/>
                <a:ea typeface="Georgia"/>
                <a:cs typeface="Georgia"/>
                <a:sym typeface="Georgia"/>
              </a:rPr>
              <a:t>Report in brief</a:t>
            </a:r>
            <a:endParaRPr sz="2800" b="0" i="0" u="none" strike="noStrike" cap="none" dirty="0">
              <a:solidFill>
                <a:schemeClr val="dk1"/>
              </a:solidFill>
              <a:latin typeface="Georgia"/>
              <a:ea typeface="Georgia"/>
              <a:cs typeface="Georgia"/>
              <a:sym typeface="Georgia"/>
            </a:endParaRPr>
          </a:p>
        </p:txBody>
      </p:sp>
      <p:sp>
        <p:nvSpPr>
          <p:cNvPr id="101" name="Google Shape;101;p15"/>
          <p:cNvSpPr txBox="1">
            <a:spLocks noGrp="1"/>
          </p:cNvSpPr>
          <p:nvPr>
            <p:ph type="body" idx="1"/>
          </p:nvPr>
        </p:nvSpPr>
        <p:spPr>
          <a:xfrm>
            <a:off x="553641" y="1524000"/>
            <a:ext cx="8036720" cy="4106412"/>
          </a:xfrm>
          <a:prstGeom prst="rect">
            <a:avLst/>
          </a:prstGeom>
          <a:noFill/>
          <a:ln>
            <a:noFill/>
          </a:ln>
        </p:spPr>
        <p:txBody>
          <a:bodyPr spcFirstLastPara="1" wrap="square" lIns="91425" tIns="45700" rIns="91425" bIns="45700" anchor="t" anchorCtr="0">
            <a:normAutofit/>
          </a:bodyPr>
          <a:lstStyle/>
          <a:p>
            <a:r>
              <a:rPr lang="en-US" dirty="0"/>
              <a:t>How have first-time homebuying servicemembers’ (veterans and active duty) home loan choices evolved from 2006 to 2016?</a:t>
            </a:r>
          </a:p>
          <a:p>
            <a:r>
              <a:rPr lang="en-US" dirty="0"/>
              <a:t>Comparisons across the following areas:</a:t>
            </a:r>
          </a:p>
          <a:p>
            <a:pPr lvl="1"/>
            <a:r>
              <a:rPr lang="en-US" dirty="0"/>
              <a:t>Loan types (VA, conventional, FHA/USDA)</a:t>
            </a:r>
          </a:p>
          <a:p>
            <a:pPr lvl="1"/>
            <a:r>
              <a:rPr lang="en-US" dirty="0"/>
              <a:t>Median loan amounts at origination</a:t>
            </a:r>
          </a:p>
          <a:p>
            <a:pPr lvl="1"/>
            <a:r>
              <a:rPr lang="en-US" dirty="0"/>
              <a:t>Early delinquency rates: 60+ days within one year of origination</a:t>
            </a:r>
          </a:p>
          <a:p>
            <a:pPr lvl="1"/>
            <a:endParaRPr lang="en-US" dirty="0"/>
          </a:p>
        </p:txBody>
      </p:sp>
      <p:sp>
        <p:nvSpPr>
          <p:cNvPr id="102" name="Google Shape;102;p15"/>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A0013407-D7A9-411C-85D7-ADD7DF8EDF26}" type="slidenum">
              <a:rPr lang="en-US" sz="1200" b="0" i="0" u="none" strike="noStrike" cap="none" smtClean="0">
                <a:solidFill>
                  <a:srgbClr val="88898A"/>
                </a:solidFill>
                <a:latin typeface="Arial"/>
                <a:ea typeface="Arial"/>
                <a:cs typeface="Arial"/>
                <a:sym typeface="Arial"/>
              </a:rPr>
              <a:t>20</a:t>
            </a:fld>
            <a:endParaRPr sz="1200" b="0" i="0" u="none" strike="noStrike" cap="none" dirty="0">
              <a:solidFill>
                <a:srgbClr val="88898A"/>
              </a:solidFill>
              <a:latin typeface="Arial"/>
              <a:ea typeface="Arial"/>
              <a:cs typeface="Arial"/>
              <a:sym typeface="Arial"/>
            </a:endParaRPr>
          </a:p>
        </p:txBody>
      </p:sp>
    </p:spTree>
    <p:extLst>
      <p:ext uri="{BB962C8B-B14F-4D97-AF65-F5344CB8AC3E}">
        <p14:creationId xmlns:p14="http://schemas.microsoft.com/office/powerpoint/2010/main" val="3914376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dirty="0">
                <a:solidFill>
                  <a:schemeClr val="dk1"/>
                </a:solidFill>
                <a:latin typeface="Georgia"/>
                <a:ea typeface="Georgia"/>
                <a:cs typeface="Georgia"/>
                <a:sym typeface="Georgia"/>
              </a:rPr>
              <a:t>Data description and sample selection</a:t>
            </a:r>
            <a:endParaRPr sz="2800" b="0" i="0" u="none" strike="noStrike" cap="none" dirty="0">
              <a:solidFill>
                <a:schemeClr val="dk1"/>
              </a:solidFill>
              <a:latin typeface="Georgia"/>
              <a:ea typeface="Georgia"/>
              <a:cs typeface="Georgia"/>
              <a:sym typeface="Georgia"/>
            </a:endParaRPr>
          </a:p>
        </p:txBody>
      </p:sp>
      <p:sp>
        <p:nvSpPr>
          <p:cNvPr id="101" name="Google Shape;101;p15"/>
          <p:cNvSpPr txBox="1">
            <a:spLocks noGrp="1"/>
          </p:cNvSpPr>
          <p:nvPr>
            <p:ph type="body" idx="1"/>
          </p:nvPr>
        </p:nvSpPr>
        <p:spPr>
          <a:xfrm>
            <a:off x="553641" y="1524000"/>
            <a:ext cx="8036720" cy="4106412"/>
          </a:xfrm>
          <a:prstGeom prst="rect">
            <a:avLst/>
          </a:prstGeom>
          <a:noFill/>
          <a:ln>
            <a:noFill/>
          </a:ln>
        </p:spPr>
        <p:txBody>
          <a:bodyPr spcFirstLastPara="1" wrap="square" lIns="91425" tIns="45700" rIns="91425" bIns="45700" anchor="t" anchorCtr="0">
            <a:normAutofit fontScale="92500" lnSpcReduction="10000"/>
          </a:bodyPr>
          <a:lstStyle/>
          <a:p>
            <a:r>
              <a:rPr lang="en-US" dirty="0"/>
              <a:t>Consumer Credit Panel (CCP): 1-in-48 sample of de-identified consumer credit records </a:t>
            </a:r>
          </a:p>
          <a:p>
            <a:r>
              <a:rPr lang="en-US" dirty="0"/>
              <a:t>Servicemember Civil Relief Act (SCRA) database match</a:t>
            </a:r>
          </a:p>
          <a:p>
            <a:pPr lvl="1"/>
            <a:r>
              <a:rPr lang="en-US" dirty="0"/>
              <a:t>Performed by consumer reporting agency  </a:t>
            </a:r>
          </a:p>
          <a:p>
            <a:r>
              <a:rPr lang="en-US" dirty="0"/>
              <a:t>Sample for analysis: </a:t>
            </a:r>
            <a:r>
              <a:rPr lang="en-US" b="1" dirty="0"/>
              <a:t>first-time home buyers, age 42 and younger, who took out a home loan between 2006-2016</a:t>
            </a:r>
          </a:p>
          <a:p>
            <a:pPr lvl="1"/>
            <a:r>
              <a:rPr lang="en-US" dirty="0"/>
              <a:t>Servicemember status from SCRA</a:t>
            </a:r>
          </a:p>
          <a:p>
            <a:pPr lvl="1"/>
            <a:r>
              <a:rPr lang="en-US" dirty="0"/>
              <a:t>First-time home buyer: no prior home loan as of 2005 Q1</a:t>
            </a:r>
          </a:p>
          <a:p>
            <a:pPr lvl="1"/>
            <a:r>
              <a:rPr lang="en-US" dirty="0"/>
              <a:t>Age ≤ 42: SCRA data requires military service after September 1985; older servicemembers not identified in CCP/SCRA match</a:t>
            </a:r>
          </a:p>
          <a:p>
            <a:pPr marL="342900" marR="0" lvl="0" indent="-203200" algn="l" rtl="0">
              <a:lnSpc>
                <a:spcPct val="118181"/>
              </a:lnSpc>
              <a:spcBef>
                <a:spcPts val="1000"/>
              </a:spcBef>
              <a:spcAft>
                <a:spcPts val="0"/>
              </a:spcAft>
              <a:buClr>
                <a:schemeClr val="dk2"/>
              </a:buClr>
              <a:buSzPts val="2200"/>
              <a:buFont typeface="Noto Sans Symbols"/>
              <a:buNone/>
            </a:pPr>
            <a:endParaRPr sz="2200" b="0" i="0" u="none" strike="noStrike" cap="none" dirty="0">
              <a:solidFill>
                <a:schemeClr val="dk1"/>
              </a:solidFill>
              <a:latin typeface="Georgia"/>
              <a:ea typeface="Georgia"/>
              <a:cs typeface="Georgia"/>
              <a:sym typeface="Georgia"/>
            </a:endParaRPr>
          </a:p>
        </p:txBody>
      </p:sp>
      <p:sp>
        <p:nvSpPr>
          <p:cNvPr id="102" name="Google Shape;102;p15"/>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21FAC40C-0541-40F9-ABC8-7CCA8A05DA38}" type="slidenum">
              <a:rPr lang="en-US" sz="1200" b="0" i="0" u="none" strike="noStrike" cap="none" smtClean="0">
                <a:solidFill>
                  <a:srgbClr val="88898A"/>
                </a:solidFill>
                <a:latin typeface="Arial"/>
                <a:ea typeface="Arial"/>
                <a:cs typeface="Arial"/>
                <a:sym typeface="Arial"/>
              </a:rPr>
              <a:t>21</a:t>
            </a:fld>
            <a:endParaRPr sz="1200" b="0" i="0" u="none" strike="noStrike" cap="none" dirty="0">
              <a:solidFill>
                <a:srgbClr val="88898A"/>
              </a:solidFill>
              <a:latin typeface="Arial"/>
              <a:ea typeface="Arial"/>
              <a:cs typeface="Arial"/>
              <a:sym typeface="Arial"/>
            </a:endParaRPr>
          </a:p>
        </p:txBody>
      </p:sp>
    </p:spTree>
    <p:extLst>
      <p:ext uri="{BB962C8B-B14F-4D97-AF65-F5344CB8AC3E}">
        <p14:creationId xmlns:p14="http://schemas.microsoft.com/office/powerpoint/2010/main" val="4069937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loan shares to first-time homebuyers</a:t>
            </a:r>
          </a:p>
        </p:txBody>
      </p:sp>
      <p:graphicFrame>
        <p:nvGraphicFramePr>
          <p:cNvPr id="9" name="Google Shape;187;p24"/>
          <p:cNvGraphicFramePr/>
          <p:nvPr>
            <p:extLst/>
          </p:nvPr>
        </p:nvGraphicFramePr>
        <p:xfrm>
          <a:off x="553641" y="1417722"/>
          <a:ext cx="8036720" cy="3004030"/>
        </p:xfrm>
        <a:graphic>
          <a:graphicData uri="http://schemas.openxmlformats.org/drawingml/2006/table">
            <a:tbl>
              <a:tblPr firstRow="1" bandRow="1">
                <a:noFill/>
                <a:tableStyleId>{05B96D8B-66B1-4798-876F-329478C7A52C}</a:tableStyleId>
              </a:tblPr>
              <a:tblGrid>
                <a:gridCol w="2009180">
                  <a:extLst>
                    <a:ext uri="{9D8B030D-6E8A-4147-A177-3AD203B41FA5}">
                      <a16:colId xmlns:a16="http://schemas.microsoft.com/office/drawing/2014/main" val="20000"/>
                    </a:ext>
                  </a:extLst>
                </a:gridCol>
                <a:gridCol w="2009180">
                  <a:extLst>
                    <a:ext uri="{9D8B030D-6E8A-4147-A177-3AD203B41FA5}">
                      <a16:colId xmlns:a16="http://schemas.microsoft.com/office/drawing/2014/main" val="20001"/>
                    </a:ext>
                  </a:extLst>
                </a:gridCol>
                <a:gridCol w="2009180">
                  <a:extLst>
                    <a:ext uri="{9D8B030D-6E8A-4147-A177-3AD203B41FA5}">
                      <a16:colId xmlns:a16="http://schemas.microsoft.com/office/drawing/2014/main" val="20002"/>
                    </a:ext>
                  </a:extLst>
                </a:gridCol>
                <a:gridCol w="2009180">
                  <a:extLst>
                    <a:ext uri="{9D8B030D-6E8A-4147-A177-3AD203B41FA5}">
                      <a16:colId xmlns:a16="http://schemas.microsoft.com/office/drawing/2014/main" val="20003"/>
                    </a:ext>
                  </a:extLst>
                </a:gridCol>
              </a:tblGrid>
              <a:tr h="465675">
                <a:tc>
                  <a:txBody>
                    <a:bodyPr/>
                    <a:lstStyle/>
                    <a:p>
                      <a:pPr marL="0" marR="0" lvl="0" indent="0" algn="ctr" rtl="0">
                        <a:spcBef>
                          <a:spcPts val="0"/>
                        </a:spcBef>
                        <a:spcAft>
                          <a:spcPts val="0"/>
                        </a:spcAft>
                        <a:buNone/>
                      </a:pPr>
                      <a:r>
                        <a:rPr lang="en-US" sz="1600" u="none" strike="noStrike" cap="none">
                          <a:solidFill>
                            <a:srgbClr val="000000"/>
                          </a:solidFill>
                          <a:latin typeface="Arial"/>
                          <a:ea typeface="Arial"/>
                          <a:cs typeface="Arial"/>
                          <a:sym typeface="Arial"/>
                        </a:rPr>
                        <a:t>(1) Time period</a:t>
                      </a:r>
                      <a:endParaRPr sz="1600" dirty="0">
                        <a:solidFill>
                          <a:srgbClr val="000000"/>
                        </a:solidFill>
                        <a:latin typeface="Arial"/>
                        <a:ea typeface="Arial"/>
                        <a:cs typeface="Arial"/>
                        <a:sym typeface="Arial"/>
                      </a:endParaRPr>
                    </a:p>
                  </a:txBody>
                  <a:tcPr marL="91450" marR="9145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636463"/>
                      </a:solidFill>
                      <a:prstDash val="solid"/>
                      <a:round/>
                      <a:headEnd type="none" w="sm" len="sm"/>
                      <a:tailEnd type="none" w="sm" len="sm"/>
                    </a:lnB>
                    <a:solidFill>
                      <a:schemeClr val="lt2"/>
                    </a:solidFill>
                  </a:tcPr>
                </a:tc>
                <a:tc>
                  <a:txBody>
                    <a:bodyPr/>
                    <a:lstStyle/>
                    <a:p>
                      <a:pPr marL="0" marR="0" lvl="0" indent="0" algn="ctr" rtl="0">
                        <a:spcBef>
                          <a:spcPts val="0"/>
                        </a:spcBef>
                        <a:spcAft>
                          <a:spcPts val="0"/>
                        </a:spcAft>
                        <a:buNone/>
                      </a:pPr>
                      <a:r>
                        <a:rPr lang="en-US" sz="1600" dirty="0">
                          <a:solidFill>
                            <a:srgbClr val="000000"/>
                          </a:solidFill>
                          <a:latin typeface="Arial"/>
                          <a:ea typeface="Arial"/>
                          <a:cs typeface="Arial"/>
                          <a:sym typeface="Arial"/>
                        </a:rPr>
                        <a:t>(2) First-time</a:t>
                      </a:r>
                      <a:r>
                        <a:rPr lang="en-US" sz="1600" baseline="0" dirty="0">
                          <a:solidFill>
                            <a:srgbClr val="000000"/>
                          </a:solidFill>
                          <a:latin typeface="Arial"/>
                          <a:ea typeface="Arial"/>
                          <a:cs typeface="Arial"/>
                          <a:sym typeface="Arial"/>
                        </a:rPr>
                        <a:t> homebuyer share of all new home loans</a:t>
                      </a:r>
                      <a:endParaRPr sz="1600" dirty="0">
                        <a:solidFill>
                          <a:srgbClr val="000000"/>
                        </a:solidFill>
                        <a:latin typeface="Arial"/>
                        <a:ea typeface="Arial"/>
                        <a:cs typeface="Arial"/>
                        <a:sym typeface="Arial"/>
                      </a:endParaRPr>
                    </a:p>
                  </a:txBody>
                  <a:tcPr marL="91450" marR="9145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636463"/>
                      </a:solidFill>
                      <a:prstDash val="solid"/>
                      <a:round/>
                      <a:headEnd type="none" w="sm" len="sm"/>
                      <a:tailEnd type="none" w="sm" len="sm"/>
                    </a:lnB>
                    <a:solidFill>
                      <a:schemeClr val="lt2"/>
                    </a:solidFill>
                  </a:tcPr>
                </a:tc>
                <a:tc>
                  <a:txBody>
                    <a:bodyPr/>
                    <a:lstStyle/>
                    <a:p>
                      <a:pPr marL="0" marR="0" lvl="0" indent="0" algn="ctr" rtl="0">
                        <a:spcBef>
                          <a:spcPts val="0"/>
                        </a:spcBef>
                        <a:spcAft>
                          <a:spcPts val="0"/>
                        </a:spcAft>
                        <a:buNone/>
                      </a:pPr>
                      <a:r>
                        <a:rPr lang="en-US" sz="1600" dirty="0">
                          <a:solidFill>
                            <a:srgbClr val="000000"/>
                          </a:solidFill>
                          <a:latin typeface="Arial"/>
                          <a:ea typeface="Arial"/>
                          <a:cs typeface="Arial"/>
                          <a:sym typeface="Arial"/>
                        </a:rPr>
                        <a:t>(3)</a:t>
                      </a:r>
                      <a:r>
                        <a:rPr lang="en-US" sz="1600" baseline="0" dirty="0">
                          <a:solidFill>
                            <a:srgbClr val="000000"/>
                          </a:solidFill>
                          <a:latin typeface="Arial"/>
                          <a:ea typeface="Arial"/>
                          <a:cs typeface="Arial"/>
                          <a:sym typeface="Arial"/>
                        </a:rPr>
                        <a:t> </a:t>
                      </a:r>
                      <a:r>
                        <a:rPr lang="en-US" sz="1600" dirty="0">
                          <a:solidFill>
                            <a:srgbClr val="000000"/>
                          </a:solidFill>
                          <a:latin typeface="Arial"/>
                          <a:ea typeface="Arial"/>
                          <a:cs typeface="Arial"/>
                          <a:sym typeface="Arial"/>
                        </a:rPr>
                        <a:t>Servicemember share of all first-time homebuyers</a:t>
                      </a:r>
                      <a:r>
                        <a:rPr lang="en-US" sz="1600" baseline="0" dirty="0">
                          <a:solidFill>
                            <a:srgbClr val="000000"/>
                          </a:solidFill>
                          <a:latin typeface="Arial"/>
                          <a:ea typeface="Arial"/>
                          <a:cs typeface="Arial"/>
                          <a:sym typeface="Arial"/>
                        </a:rPr>
                        <a:t> (in column 2)</a:t>
                      </a:r>
                      <a:endParaRPr sz="1600" dirty="0">
                        <a:solidFill>
                          <a:srgbClr val="000000"/>
                        </a:solidFill>
                        <a:latin typeface="Arial"/>
                        <a:ea typeface="Arial"/>
                        <a:cs typeface="Arial"/>
                        <a:sym typeface="Arial"/>
                      </a:endParaRPr>
                    </a:p>
                  </a:txBody>
                  <a:tcPr marL="91450" marR="9145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636463"/>
                      </a:solidFill>
                      <a:prstDash val="solid"/>
                      <a:round/>
                      <a:headEnd type="none" w="sm" len="sm"/>
                      <a:tailEnd type="none" w="sm" len="sm"/>
                    </a:lnB>
                    <a:solidFill>
                      <a:schemeClr val="lt2"/>
                    </a:solidFill>
                  </a:tcPr>
                </a:tc>
                <a:tc>
                  <a:txBody>
                    <a:bodyPr/>
                    <a:lstStyle/>
                    <a:p>
                      <a:pPr marL="0" marR="0" lvl="0" indent="0" algn="ctr" rtl="0">
                        <a:spcBef>
                          <a:spcPts val="0"/>
                        </a:spcBef>
                        <a:spcAft>
                          <a:spcPts val="0"/>
                        </a:spcAft>
                        <a:buNone/>
                      </a:pPr>
                      <a:r>
                        <a:rPr lang="en-US" sz="1600">
                          <a:solidFill>
                            <a:srgbClr val="000000"/>
                          </a:solidFill>
                          <a:latin typeface="Arial"/>
                          <a:ea typeface="Arial"/>
                          <a:cs typeface="Arial"/>
                          <a:sym typeface="Arial"/>
                        </a:rPr>
                        <a:t>(4) Active-duty share of all first-time homebuying servicemembers (in column 3)</a:t>
                      </a:r>
                      <a:endParaRPr sz="1600" dirty="0">
                        <a:solidFill>
                          <a:srgbClr val="000000"/>
                        </a:solidFill>
                        <a:latin typeface="Arial"/>
                        <a:ea typeface="Arial"/>
                        <a:cs typeface="Arial"/>
                        <a:sym typeface="Arial"/>
                      </a:endParaRPr>
                    </a:p>
                  </a:txBody>
                  <a:tcPr marL="91450" marR="9145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636463"/>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65675">
                <a:tc>
                  <a:txBody>
                    <a:bodyPr/>
                    <a:lstStyle/>
                    <a:p>
                      <a:pPr marL="0" marR="0" lvl="0" indent="0" algn="l" rtl="0">
                        <a:spcBef>
                          <a:spcPts val="0"/>
                        </a:spcBef>
                        <a:spcAft>
                          <a:spcPts val="0"/>
                        </a:spcAft>
                        <a:buNone/>
                      </a:pPr>
                      <a:r>
                        <a:rPr lang="en-US" sz="1600" dirty="0">
                          <a:solidFill>
                            <a:srgbClr val="000000"/>
                          </a:solidFill>
                          <a:latin typeface="Arial"/>
                          <a:ea typeface="Arial"/>
                          <a:cs typeface="Arial"/>
                          <a:sym typeface="Arial"/>
                        </a:rPr>
                        <a:t>2006-2007 </a:t>
                      </a:r>
                      <a:endParaRPr sz="1600" dirty="0">
                        <a:solidFill>
                          <a:srgbClr val="000000"/>
                        </a:solidFill>
                        <a:latin typeface="Arial"/>
                        <a:ea typeface="Arial"/>
                        <a:cs typeface="Arial"/>
                        <a:sym typeface="Arial"/>
                      </a:endParaRPr>
                    </a:p>
                  </a:txBody>
                  <a:tcPr marL="91450" marR="9145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636463"/>
                      </a:solidFill>
                      <a:prstDash val="solid"/>
                      <a:round/>
                      <a:headEnd type="none" w="sm" len="sm"/>
                      <a:tailEnd type="none" w="sm" len="sm"/>
                    </a:lnT>
                    <a:lnB w="12700" cap="flat" cmpd="sng">
                      <a:solidFill>
                        <a:srgbClr val="636463"/>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rgbClr val="000000"/>
                          </a:solidFill>
                          <a:latin typeface="Arial"/>
                          <a:ea typeface="Arial"/>
                          <a:cs typeface="Arial"/>
                          <a:sym typeface="Arial"/>
                        </a:rPr>
                        <a:t>16</a:t>
                      </a:r>
                      <a:endParaRPr sz="1600" dirty="0">
                        <a:solidFill>
                          <a:srgbClr val="000000"/>
                        </a:solidFill>
                        <a:latin typeface="Arial"/>
                        <a:ea typeface="Arial"/>
                        <a:cs typeface="Arial"/>
                        <a:sym typeface="Arial"/>
                      </a:endParaRPr>
                    </a:p>
                  </a:txBody>
                  <a:tcPr marL="91450" marR="9145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636463"/>
                      </a:solidFill>
                      <a:prstDash val="solid"/>
                      <a:round/>
                      <a:headEnd type="none" w="sm" len="sm"/>
                      <a:tailEnd type="none" w="sm" len="sm"/>
                    </a:lnT>
                    <a:lnB w="12700" cap="flat" cmpd="sng">
                      <a:solidFill>
                        <a:srgbClr val="636463"/>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rgbClr val="000000"/>
                          </a:solidFill>
                          <a:latin typeface="Arial"/>
                          <a:ea typeface="Arial"/>
                          <a:cs typeface="Arial"/>
                          <a:sym typeface="Arial"/>
                        </a:rPr>
                        <a:t>7.3</a:t>
                      </a:r>
                      <a:endParaRPr sz="1600" dirty="0">
                        <a:solidFill>
                          <a:srgbClr val="000000"/>
                        </a:solidFill>
                        <a:latin typeface="Arial"/>
                        <a:ea typeface="Arial"/>
                        <a:cs typeface="Arial"/>
                        <a:sym typeface="Arial"/>
                      </a:endParaRPr>
                    </a:p>
                  </a:txBody>
                  <a:tcPr marL="91450" marR="9145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636463"/>
                      </a:solidFill>
                      <a:prstDash val="solid"/>
                      <a:round/>
                      <a:headEnd type="none" w="sm" len="sm"/>
                      <a:tailEnd type="none" w="sm" len="sm"/>
                    </a:lnT>
                    <a:lnB w="12700" cap="flat" cmpd="sng">
                      <a:solidFill>
                        <a:srgbClr val="636463"/>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rgbClr val="000000"/>
                          </a:solidFill>
                          <a:latin typeface="Arial"/>
                          <a:ea typeface="Arial"/>
                          <a:cs typeface="Arial"/>
                          <a:sym typeface="Arial"/>
                        </a:rPr>
                        <a:t>N/A</a:t>
                      </a:r>
                      <a:endParaRPr sz="1600" dirty="0">
                        <a:solidFill>
                          <a:srgbClr val="000000"/>
                        </a:solidFill>
                        <a:latin typeface="Arial"/>
                        <a:ea typeface="Arial"/>
                        <a:cs typeface="Arial"/>
                        <a:sym typeface="Arial"/>
                      </a:endParaRPr>
                    </a:p>
                  </a:txBody>
                  <a:tcPr marL="91450" marR="9145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636463"/>
                      </a:solidFill>
                      <a:prstDash val="solid"/>
                      <a:round/>
                      <a:headEnd type="none" w="sm" len="sm"/>
                      <a:tailEnd type="none" w="sm" len="sm"/>
                    </a:lnT>
                    <a:lnB w="12700" cap="flat" cmpd="sng">
                      <a:solidFill>
                        <a:srgbClr val="636463"/>
                      </a:solidFill>
                      <a:prstDash val="solid"/>
                      <a:round/>
                      <a:headEnd type="none" w="sm" len="sm"/>
                      <a:tailEnd type="none" w="sm" len="sm"/>
                    </a:lnB>
                  </a:tcPr>
                </a:tc>
                <a:extLst>
                  <a:ext uri="{0D108BD9-81ED-4DB2-BD59-A6C34878D82A}">
                    <a16:rowId xmlns:a16="http://schemas.microsoft.com/office/drawing/2014/main" val="10001"/>
                  </a:ext>
                </a:extLst>
              </a:tr>
              <a:tr h="465675">
                <a:tc>
                  <a:txBody>
                    <a:bodyPr/>
                    <a:lstStyle/>
                    <a:p>
                      <a:pPr marL="0" marR="0" lvl="0" indent="0" algn="l" rtl="0">
                        <a:spcBef>
                          <a:spcPts val="0"/>
                        </a:spcBef>
                        <a:spcAft>
                          <a:spcPts val="0"/>
                        </a:spcAft>
                        <a:buNone/>
                      </a:pPr>
                      <a:r>
                        <a:rPr lang="en-US" sz="1600" dirty="0">
                          <a:solidFill>
                            <a:srgbClr val="000000"/>
                          </a:solidFill>
                          <a:latin typeface="Arial"/>
                          <a:ea typeface="Arial"/>
                          <a:cs typeface="Arial"/>
                          <a:sym typeface="Arial"/>
                        </a:rPr>
                        <a:t>2008-2011</a:t>
                      </a:r>
                    </a:p>
                    <a:p>
                      <a:pPr marL="0" marR="0" lvl="0" indent="0" algn="l" rtl="0">
                        <a:spcBef>
                          <a:spcPts val="0"/>
                        </a:spcBef>
                        <a:spcAft>
                          <a:spcPts val="0"/>
                        </a:spcAft>
                        <a:buNone/>
                      </a:pPr>
                      <a:r>
                        <a:rPr lang="en-US" sz="1600" dirty="0">
                          <a:solidFill>
                            <a:srgbClr val="000000"/>
                          </a:solidFill>
                          <a:latin typeface="Arial"/>
                          <a:ea typeface="Arial"/>
                          <a:cs typeface="Arial"/>
                          <a:sym typeface="Arial"/>
                        </a:rPr>
                        <a:t>(housing crisis)</a:t>
                      </a:r>
                      <a:endParaRPr sz="1600" dirty="0">
                        <a:solidFill>
                          <a:srgbClr val="000000"/>
                        </a:solidFill>
                        <a:latin typeface="Arial"/>
                        <a:ea typeface="Arial"/>
                        <a:cs typeface="Arial"/>
                        <a:sym typeface="Arial"/>
                      </a:endParaRPr>
                    </a:p>
                  </a:txBody>
                  <a:tcPr marL="91450" marR="9145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636463"/>
                      </a:solidFill>
                      <a:prstDash val="solid"/>
                      <a:round/>
                      <a:headEnd type="none" w="sm" len="sm"/>
                      <a:tailEnd type="none" w="sm" len="sm"/>
                    </a:lnT>
                    <a:lnB w="12700" cap="flat" cmpd="sng">
                      <a:solidFill>
                        <a:srgbClr val="6364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dirty="0">
                          <a:solidFill>
                            <a:srgbClr val="000000"/>
                          </a:solidFill>
                          <a:latin typeface="Arial"/>
                          <a:ea typeface="Arial"/>
                          <a:cs typeface="Arial"/>
                          <a:sym typeface="Arial"/>
                        </a:rPr>
                        <a:t>13</a:t>
                      </a:r>
                      <a:endParaRPr dirty="0"/>
                    </a:p>
                  </a:txBody>
                  <a:tcPr marL="91450" marR="9145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636463"/>
                      </a:solidFill>
                      <a:prstDash val="solid"/>
                      <a:round/>
                      <a:headEnd type="none" w="sm" len="sm"/>
                      <a:tailEnd type="none" w="sm" len="sm"/>
                    </a:lnT>
                    <a:lnB w="12700" cap="flat" cmpd="sng">
                      <a:solidFill>
                        <a:srgbClr val="636463"/>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rgbClr val="000000"/>
                          </a:solidFill>
                          <a:latin typeface="Arial"/>
                          <a:ea typeface="Arial"/>
                          <a:cs typeface="Arial"/>
                          <a:sym typeface="Arial"/>
                        </a:rPr>
                        <a:t>7.3</a:t>
                      </a:r>
                      <a:endParaRPr sz="1600" dirty="0">
                        <a:solidFill>
                          <a:srgbClr val="000000"/>
                        </a:solidFill>
                        <a:latin typeface="Arial"/>
                        <a:ea typeface="Arial"/>
                        <a:cs typeface="Arial"/>
                        <a:sym typeface="Arial"/>
                      </a:endParaRPr>
                    </a:p>
                  </a:txBody>
                  <a:tcPr marL="91450" marR="9145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636463"/>
                      </a:solidFill>
                      <a:prstDash val="solid"/>
                      <a:round/>
                      <a:headEnd type="none" w="sm" len="sm"/>
                      <a:tailEnd type="none" w="sm" len="sm"/>
                    </a:lnT>
                    <a:lnB w="12700" cap="flat" cmpd="sng">
                      <a:solidFill>
                        <a:srgbClr val="636463"/>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rgbClr val="000000"/>
                          </a:solidFill>
                          <a:latin typeface="Arial"/>
                          <a:ea typeface="Arial"/>
                          <a:cs typeface="Arial"/>
                          <a:sym typeface="Arial"/>
                        </a:rPr>
                        <a:t>37</a:t>
                      </a:r>
                      <a:endParaRPr sz="1600" dirty="0">
                        <a:solidFill>
                          <a:srgbClr val="000000"/>
                        </a:solidFill>
                        <a:latin typeface="Arial"/>
                        <a:ea typeface="Arial"/>
                        <a:cs typeface="Arial"/>
                        <a:sym typeface="Arial"/>
                      </a:endParaRPr>
                    </a:p>
                  </a:txBody>
                  <a:tcPr marL="91450" marR="9145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636463"/>
                      </a:solidFill>
                      <a:prstDash val="solid"/>
                      <a:round/>
                      <a:headEnd type="none" w="sm" len="sm"/>
                      <a:tailEnd type="none" w="sm" len="sm"/>
                    </a:lnT>
                    <a:lnB w="12700" cap="flat" cmpd="sng">
                      <a:solidFill>
                        <a:srgbClr val="636463"/>
                      </a:solidFill>
                      <a:prstDash val="solid"/>
                      <a:round/>
                      <a:headEnd type="none" w="sm" len="sm"/>
                      <a:tailEnd type="none" w="sm" len="sm"/>
                    </a:lnB>
                  </a:tcPr>
                </a:tc>
                <a:extLst>
                  <a:ext uri="{0D108BD9-81ED-4DB2-BD59-A6C34878D82A}">
                    <a16:rowId xmlns:a16="http://schemas.microsoft.com/office/drawing/2014/main" val="10002"/>
                  </a:ext>
                </a:extLst>
              </a:tr>
              <a:tr h="465675">
                <a:tc>
                  <a:txBody>
                    <a:bodyPr/>
                    <a:lstStyle/>
                    <a:p>
                      <a:pPr marL="0" marR="0" lvl="0" indent="0" algn="l" rtl="0">
                        <a:spcBef>
                          <a:spcPts val="0"/>
                        </a:spcBef>
                        <a:spcAft>
                          <a:spcPts val="0"/>
                        </a:spcAft>
                        <a:buNone/>
                      </a:pPr>
                      <a:r>
                        <a:rPr lang="en-US" sz="1600" dirty="0">
                          <a:solidFill>
                            <a:srgbClr val="000000"/>
                          </a:solidFill>
                          <a:latin typeface="Arial"/>
                          <a:ea typeface="Arial"/>
                          <a:cs typeface="Arial"/>
                          <a:sym typeface="Arial"/>
                        </a:rPr>
                        <a:t>2012-2016</a:t>
                      </a:r>
                      <a:endParaRPr sz="1600" dirty="0">
                        <a:solidFill>
                          <a:srgbClr val="000000"/>
                        </a:solidFill>
                        <a:latin typeface="Arial"/>
                        <a:ea typeface="Arial"/>
                        <a:cs typeface="Arial"/>
                        <a:sym typeface="Arial"/>
                      </a:endParaRPr>
                    </a:p>
                  </a:txBody>
                  <a:tcPr marL="91450" marR="9145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636463"/>
                      </a:solidFill>
                      <a:prstDash val="solid"/>
                      <a:round/>
                      <a:headEnd type="none" w="sm" len="sm"/>
                      <a:tailEnd type="none" w="sm" len="sm"/>
                    </a:lnT>
                    <a:lnB w="12700" cap="flat" cmpd="sng">
                      <a:solidFill>
                        <a:srgbClr val="636463"/>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rgbClr val="000000"/>
                          </a:solidFill>
                          <a:latin typeface="Arial"/>
                          <a:ea typeface="Arial"/>
                          <a:cs typeface="Arial"/>
                          <a:sym typeface="Arial"/>
                        </a:rPr>
                        <a:t>14</a:t>
                      </a:r>
                      <a:endParaRPr sz="1600" dirty="0">
                        <a:solidFill>
                          <a:srgbClr val="000000"/>
                        </a:solidFill>
                        <a:latin typeface="Arial"/>
                        <a:ea typeface="Arial"/>
                        <a:cs typeface="Arial"/>
                        <a:sym typeface="Arial"/>
                      </a:endParaRPr>
                    </a:p>
                  </a:txBody>
                  <a:tcPr marL="91450" marR="9145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636463"/>
                      </a:solidFill>
                      <a:prstDash val="solid"/>
                      <a:round/>
                      <a:headEnd type="none" w="sm" len="sm"/>
                      <a:tailEnd type="none" w="sm" len="sm"/>
                    </a:lnT>
                    <a:lnB w="12700" cap="flat" cmpd="sng">
                      <a:solidFill>
                        <a:srgbClr val="6364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dirty="0">
                          <a:solidFill>
                            <a:srgbClr val="000000"/>
                          </a:solidFill>
                          <a:latin typeface="Arial"/>
                          <a:ea typeface="Arial"/>
                          <a:cs typeface="Arial"/>
                          <a:sym typeface="Arial"/>
                        </a:rPr>
                        <a:t>7.5</a:t>
                      </a:r>
                      <a:endParaRPr dirty="0"/>
                    </a:p>
                  </a:txBody>
                  <a:tcPr marL="91450" marR="9145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636463"/>
                      </a:solidFill>
                      <a:prstDash val="solid"/>
                      <a:round/>
                      <a:headEnd type="none" w="sm" len="sm"/>
                      <a:tailEnd type="none" w="sm" len="sm"/>
                    </a:lnT>
                    <a:lnB w="12700" cap="flat" cmpd="sng">
                      <a:solidFill>
                        <a:srgbClr val="636463"/>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rgbClr val="000000"/>
                          </a:solidFill>
                          <a:latin typeface="Arial"/>
                          <a:ea typeface="Arial"/>
                          <a:cs typeface="Arial"/>
                          <a:sym typeface="Arial"/>
                        </a:rPr>
                        <a:t>32</a:t>
                      </a:r>
                      <a:endParaRPr sz="1600" dirty="0">
                        <a:solidFill>
                          <a:srgbClr val="000000"/>
                        </a:solidFill>
                        <a:latin typeface="Arial"/>
                        <a:ea typeface="Arial"/>
                        <a:cs typeface="Arial"/>
                        <a:sym typeface="Arial"/>
                      </a:endParaRPr>
                    </a:p>
                  </a:txBody>
                  <a:tcPr marL="91450" marR="91450" marT="91450" marB="91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636463"/>
                      </a:solidFill>
                      <a:prstDash val="solid"/>
                      <a:round/>
                      <a:headEnd type="none" w="sm" len="sm"/>
                      <a:tailEnd type="none" w="sm" len="sm"/>
                    </a:lnT>
                    <a:lnB w="12700" cap="flat" cmpd="sng">
                      <a:solidFill>
                        <a:srgbClr val="63646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1" name="Google Shape;101;p15"/>
          <p:cNvSpPr txBox="1">
            <a:spLocks/>
          </p:cNvSpPr>
          <p:nvPr/>
        </p:nvSpPr>
        <p:spPr>
          <a:xfrm>
            <a:off x="553641" y="4625789"/>
            <a:ext cx="8036720" cy="104645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68300">
              <a:spcBef>
                <a:spcPts val="1000"/>
              </a:spcBef>
              <a:buClr>
                <a:srgbClr val="20AA3F"/>
              </a:buClr>
              <a:buSzPts val="2200"/>
              <a:buFont typeface="Noto Sans Symbols"/>
              <a:buChar char="▪"/>
            </a:pPr>
            <a:r>
              <a:rPr lang="en-US" sz="1800" dirty="0">
                <a:solidFill>
                  <a:srgbClr val="101820"/>
                </a:solidFill>
                <a:latin typeface="Georgia"/>
                <a:sym typeface="Georgia"/>
              </a:rPr>
              <a:t>All values expressed as percentage points</a:t>
            </a:r>
          </a:p>
          <a:p>
            <a:pPr marL="457200" lvl="0" indent="-368300">
              <a:spcBef>
                <a:spcPts val="1000"/>
              </a:spcBef>
              <a:buClr>
                <a:srgbClr val="20AA3F"/>
              </a:buClr>
              <a:buSzPts val="2200"/>
              <a:buFont typeface="Noto Sans Symbols"/>
              <a:buChar char="▪"/>
            </a:pPr>
            <a:r>
              <a:rPr lang="en-US" sz="1800" dirty="0">
                <a:solidFill>
                  <a:srgbClr val="101820"/>
                </a:solidFill>
                <a:latin typeface="Georgia"/>
                <a:sym typeface="Georgia"/>
              </a:rPr>
              <a:t>Active-duty status only known from 2008 onward</a:t>
            </a:r>
          </a:p>
          <a:p>
            <a:pPr lvl="1"/>
            <a:endParaRPr lang="en-US" sz="1100" dirty="0"/>
          </a:p>
        </p:txBody>
      </p:sp>
      <p:sp>
        <p:nvSpPr>
          <p:cNvPr id="12" name="Footer Placeholder 11"/>
          <p:cNvSpPr>
            <a:spLocks noGrp="1"/>
          </p:cNvSpPr>
          <p:nvPr>
            <p:ph type="ftr" idx="4294967295"/>
          </p:nvPr>
        </p:nvSpPr>
        <p:spPr/>
        <p:txBody>
          <a:bodyPr/>
          <a:lstStyle/>
          <a:p>
            <a:fld id="{D5EFC4E3-3AB7-4340-BC54-07E3BB7C233A}" type="slidenum">
              <a:rPr lang="en-US" smtClean="0"/>
              <a:t>22</a:t>
            </a:fld>
            <a:endParaRPr lang="en-US" dirty="0"/>
          </a:p>
        </p:txBody>
      </p:sp>
    </p:spTree>
    <p:extLst>
      <p:ext uri="{BB962C8B-B14F-4D97-AF65-F5344CB8AC3E}">
        <p14:creationId xmlns:p14="http://schemas.microsoft.com/office/powerpoint/2010/main" val="19217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Home loan shares: </a:t>
            </a:r>
            <a:r>
              <a:rPr lang="en-US" dirty="0"/>
              <a:t>first-time homebuyers, servicemembers vs. non-servicemembers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41" y="1345673"/>
            <a:ext cx="8036720" cy="4592411"/>
          </a:xfrm>
          <a:prstGeom prst="rect">
            <a:avLst/>
          </a:prstGeom>
        </p:spPr>
      </p:pic>
      <p:sp>
        <p:nvSpPr>
          <p:cNvPr id="5" name="Footer Placeholder 4"/>
          <p:cNvSpPr>
            <a:spLocks noGrp="1"/>
          </p:cNvSpPr>
          <p:nvPr>
            <p:ph type="ftr" idx="4294967295"/>
          </p:nvPr>
        </p:nvSpPr>
        <p:spPr/>
        <p:txBody>
          <a:bodyPr/>
          <a:lstStyle/>
          <a:p>
            <a:fld id="{81F2C202-CBFC-48EB-A209-CCD2D07A099A}" type="slidenum">
              <a:rPr lang="en-US" smtClean="0"/>
              <a:t>23</a:t>
            </a:fld>
            <a:endParaRPr lang="en-US" dirty="0"/>
          </a:p>
        </p:txBody>
      </p:sp>
    </p:spTree>
    <p:extLst>
      <p:ext uri="{BB962C8B-B14F-4D97-AF65-F5344CB8AC3E}">
        <p14:creationId xmlns:p14="http://schemas.microsoft.com/office/powerpoint/2010/main" val="683345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t>Home loans to servicemembers</a:t>
            </a:r>
            <a:r>
              <a:rPr lang="en-US" dirty="0"/>
              <a:t>: by credit category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41" y="1374164"/>
            <a:ext cx="8036720" cy="4592411"/>
          </a:xfrm>
          <a:prstGeom prst="rect">
            <a:avLst/>
          </a:prstGeom>
        </p:spPr>
      </p:pic>
      <p:sp>
        <p:nvSpPr>
          <p:cNvPr id="3" name="Footer Placeholder 2"/>
          <p:cNvSpPr>
            <a:spLocks noGrp="1"/>
          </p:cNvSpPr>
          <p:nvPr>
            <p:ph type="ftr" idx="4294967295"/>
          </p:nvPr>
        </p:nvSpPr>
        <p:spPr/>
        <p:txBody>
          <a:bodyPr/>
          <a:lstStyle/>
          <a:p>
            <a:fld id="{4526FC42-1ED3-4549-B65C-64BDD4AC549D}" type="slidenum">
              <a:rPr lang="en-US" smtClean="0"/>
              <a:t>24</a:t>
            </a:fld>
            <a:endParaRPr lang="en-US" dirty="0"/>
          </a:p>
        </p:txBody>
      </p:sp>
    </p:spTree>
    <p:extLst>
      <p:ext uri="{BB962C8B-B14F-4D97-AF65-F5344CB8AC3E}">
        <p14:creationId xmlns:p14="http://schemas.microsoft.com/office/powerpoint/2010/main" val="2146659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Median loan amounts</a:t>
            </a:r>
            <a:r>
              <a:rPr lang="en-US" dirty="0"/>
              <a:t>: </a:t>
            </a:r>
            <a:br>
              <a:rPr lang="en-US" dirty="0"/>
            </a:br>
            <a:r>
              <a:rPr lang="en-US" dirty="0"/>
              <a:t>by loan type and servicemember status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41" y="1353615"/>
            <a:ext cx="8036720" cy="4592411"/>
          </a:xfrm>
          <a:prstGeom prst="rect">
            <a:avLst/>
          </a:prstGeom>
        </p:spPr>
      </p:pic>
      <p:sp>
        <p:nvSpPr>
          <p:cNvPr id="5" name="Footer Placeholder 4"/>
          <p:cNvSpPr>
            <a:spLocks noGrp="1"/>
          </p:cNvSpPr>
          <p:nvPr>
            <p:ph type="ftr" idx="4294967295"/>
          </p:nvPr>
        </p:nvSpPr>
        <p:spPr/>
        <p:txBody>
          <a:bodyPr/>
          <a:lstStyle/>
          <a:p>
            <a:fld id="{3DCD9D06-3D54-45F5-80F2-20A5CF7CEFF0}" type="slidenum">
              <a:rPr lang="en-US" smtClean="0"/>
              <a:t>25</a:t>
            </a:fld>
            <a:endParaRPr lang="en-US" dirty="0"/>
          </a:p>
        </p:txBody>
      </p:sp>
    </p:spTree>
    <p:extLst>
      <p:ext uri="{BB962C8B-B14F-4D97-AF65-F5344CB8AC3E}">
        <p14:creationId xmlns:p14="http://schemas.microsoft.com/office/powerpoint/2010/main" val="823452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Early delinquency rates</a:t>
            </a:r>
            <a:r>
              <a:rPr lang="en-US" dirty="0"/>
              <a:t>: </a:t>
            </a:r>
            <a:br>
              <a:rPr lang="en-US" dirty="0"/>
            </a:br>
            <a:r>
              <a:rPr lang="en-US" dirty="0"/>
              <a:t>by servicemember status, credit category, and loan type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41" y="1390993"/>
            <a:ext cx="8036720" cy="4592411"/>
          </a:xfrm>
          <a:prstGeom prst="rect">
            <a:avLst/>
          </a:prstGeom>
        </p:spPr>
      </p:pic>
      <p:sp>
        <p:nvSpPr>
          <p:cNvPr id="5" name="Footer Placeholder 4"/>
          <p:cNvSpPr>
            <a:spLocks noGrp="1"/>
          </p:cNvSpPr>
          <p:nvPr>
            <p:ph type="ftr" idx="4294967295"/>
          </p:nvPr>
        </p:nvSpPr>
        <p:spPr/>
        <p:txBody>
          <a:bodyPr/>
          <a:lstStyle/>
          <a:p>
            <a:fld id="{326D2FC2-D442-41CD-AA12-0F0F91EA1764}" type="slidenum">
              <a:rPr lang="en-US" smtClean="0"/>
              <a:t>26</a:t>
            </a:fld>
            <a:endParaRPr lang="en-US" dirty="0"/>
          </a:p>
        </p:txBody>
      </p:sp>
    </p:spTree>
    <p:extLst>
      <p:ext uri="{BB962C8B-B14F-4D97-AF65-F5344CB8AC3E}">
        <p14:creationId xmlns:p14="http://schemas.microsoft.com/office/powerpoint/2010/main" val="1586729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VA early delinquency rates</a:t>
            </a:r>
            <a:r>
              <a:rPr lang="en-US" dirty="0"/>
              <a:t>: </a:t>
            </a:r>
            <a:br>
              <a:rPr lang="en-US" dirty="0"/>
            </a:br>
            <a:r>
              <a:rPr lang="en-US" dirty="0"/>
              <a:t>by active duty status and credit score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41" y="1333068"/>
            <a:ext cx="8036720" cy="4592411"/>
          </a:xfrm>
          <a:prstGeom prst="rect">
            <a:avLst/>
          </a:prstGeom>
        </p:spPr>
      </p:pic>
      <p:sp>
        <p:nvSpPr>
          <p:cNvPr id="3" name="Footer Placeholder 2"/>
          <p:cNvSpPr>
            <a:spLocks noGrp="1"/>
          </p:cNvSpPr>
          <p:nvPr>
            <p:ph type="ftr" idx="4294967295"/>
          </p:nvPr>
        </p:nvSpPr>
        <p:spPr/>
        <p:txBody>
          <a:bodyPr/>
          <a:lstStyle/>
          <a:p>
            <a:fld id="{2A7F64E5-EB73-4DB3-8C9D-C6F3D20632E7}" type="slidenum">
              <a:rPr lang="en-US" smtClean="0"/>
              <a:t>27</a:t>
            </a:fld>
            <a:endParaRPr lang="en-US" dirty="0"/>
          </a:p>
        </p:txBody>
      </p:sp>
    </p:spTree>
    <p:extLst>
      <p:ext uri="{BB962C8B-B14F-4D97-AF65-F5344CB8AC3E}">
        <p14:creationId xmlns:p14="http://schemas.microsoft.com/office/powerpoint/2010/main" val="1947447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idx="1"/>
          </p:nvPr>
        </p:nvSpPr>
        <p:spPr/>
        <p:txBody>
          <a:bodyPr>
            <a:normAutofit fontScale="92500" lnSpcReduction="10000"/>
          </a:bodyPr>
          <a:lstStyle/>
          <a:p>
            <a:r>
              <a:rPr lang="en-US" dirty="0"/>
              <a:t>VA loans among servicemembers doubled in market share from 2007 to 2009; rose to almost 80% by 2016</a:t>
            </a:r>
          </a:p>
          <a:p>
            <a:pPr lvl="1"/>
            <a:r>
              <a:rPr lang="en-US" dirty="0"/>
              <a:t>Conventional loan share among servicemembers declined in response</a:t>
            </a:r>
          </a:p>
          <a:p>
            <a:pPr lvl="1"/>
            <a:r>
              <a:rPr lang="en-US" dirty="0"/>
              <a:t>Similar increase in market share across servicemembers with nonprime and prime credit scores</a:t>
            </a:r>
          </a:p>
          <a:p>
            <a:r>
              <a:rPr lang="en-US" dirty="0"/>
              <a:t>Early delinquency rates for VA loans for nonprime borrowers: </a:t>
            </a:r>
          </a:p>
          <a:p>
            <a:pPr lvl="1"/>
            <a:r>
              <a:rPr lang="en-US" dirty="0"/>
              <a:t>Lower rates compared to other loan types up to 2009</a:t>
            </a:r>
          </a:p>
          <a:p>
            <a:pPr lvl="1"/>
            <a:r>
              <a:rPr lang="en-US" dirty="0"/>
              <a:t>After 2009, lower than FHA/USDA, higher than conv. loans</a:t>
            </a:r>
          </a:p>
          <a:p>
            <a:pPr lvl="1"/>
            <a:r>
              <a:rPr lang="en-US" dirty="0"/>
              <a:t>Active-duty borrowers have lower delinquency rates compared to veterans</a:t>
            </a:r>
          </a:p>
        </p:txBody>
      </p:sp>
      <p:sp>
        <p:nvSpPr>
          <p:cNvPr id="4" name="Footer Placeholder 3"/>
          <p:cNvSpPr>
            <a:spLocks noGrp="1"/>
          </p:cNvSpPr>
          <p:nvPr>
            <p:ph type="ftr" idx="11"/>
          </p:nvPr>
        </p:nvSpPr>
        <p:spPr/>
        <p:txBody>
          <a:bodyPr/>
          <a:lstStyle/>
          <a:p>
            <a:fld id="{F3A230EC-65C2-4786-B1AC-E7D4116C3A2D}" type="slidenum">
              <a:rPr lang="en-US" smtClean="0"/>
              <a:t>28</a:t>
            </a:fld>
            <a:endParaRPr lang="en-US" dirty="0"/>
          </a:p>
        </p:txBody>
      </p:sp>
    </p:spTree>
    <p:extLst>
      <p:ext uri="{BB962C8B-B14F-4D97-AF65-F5344CB8AC3E}">
        <p14:creationId xmlns:p14="http://schemas.microsoft.com/office/powerpoint/2010/main" val="3594533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757932" y="2599407"/>
            <a:ext cx="2938785" cy="3604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Users\camillia\Desktop\twitter-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1397325"/>
            <a:ext cx="2567450" cy="9658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86000" y="1455208"/>
            <a:ext cx="4572000" cy="646331"/>
          </a:xfrm>
          <a:prstGeom prst="rect">
            <a:avLst/>
          </a:prstGeom>
          <a:noFill/>
        </p:spPr>
        <p:txBody>
          <a:bodyPr wrap="square" rtlCol="0">
            <a:spAutoFit/>
          </a:bodyPr>
          <a:lstStyle/>
          <a:p>
            <a:pPr algn="ctr"/>
            <a:r>
              <a:rPr lang="en-US" sz="1800" u="sng" dirty="0">
                <a:solidFill>
                  <a:srgbClr val="101820"/>
                </a:solidFill>
              </a:rPr>
              <a:t>@CFPB</a:t>
            </a:r>
          </a:p>
          <a:p>
            <a:pPr algn="ctr"/>
            <a:r>
              <a:rPr lang="en-US" sz="1800" u="sng" dirty="0">
                <a:solidFill>
                  <a:srgbClr val="101820"/>
                </a:solidFill>
              </a:rPr>
              <a:t>@CFPBmilitary</a:t>
            </a:r>
          </a:p>
        </p:txBody>
      </p:sp>
      <p:sp>
        <p:nvSpPr>
          <p:cNvPr id="18" name="TextBox 17"/>
          <p:cNvSpPr txBox="1"/>
          <p:nvPr/>
        </p:nvSpPr>
        <p:spPr>
          <a:xfrm>
            <a:off x="2286000" y="2977441"/>
            <a:ext cx="4572000" cy="369332"/>
          </a:xfrm>
          <a:prstGeom prst="rect">
            <a:avLst/>
          </a:prstGeom>
          <a:noFill/>
        </p:spPr>
        <p:txBody>
          <a:bodyPr wrap="square" rtlCol="0">
            <a:spAutoFit/>
          </a:bodyPr>
          <a:lstStyle/>
          <a:p>
            <a:pPr algn="ctr"/>
            <a:r>
              <a:rPr lang="en-US" sz="1800" u="sng" dirty="0">
                <a:solidFill>
                  <a:srgbClr val="101820"/>
                </a:solidFill>
              </a:rPr>
              <a:t>military@cfpb.gov</a:t>
            </a:r>
          </a:p>
        </p:txBody>
      </p:sp>
      <p:pic>
        <p:nvPicPr>
          <p:cNvPr id="11" name="Picture 3" descr="C:\Users\duboisd\Desktop\downloa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402" y="4050322"/>
            <a:ext cx="2065669" cy="67977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286000" y="4360764"/>
            <a:ext cx="4572000" cy="369332"/>
          </a:xfrm>
          <a:prstGeom prst="rect">
            <a:avLst/>
          </a:prstGeom>
          <a:noFill/>
        </p:spPr>
        <p:txBody>
          <a:bodyPr wrap="square" rtlCol="0">
            <a:spAutoFit/>
          </a:bodyPr>
          <a:lstStyle/>
          <a:p>
            <a:pPr algn="ctr"/>
            <a:r>
              <a:rPr lang="en-US" sz="1800" u="sng" dirty="0">
                <a:solidFill>
                  <a:srgbClr val="101820"/>
                </a:solidFill>
              </a:rPr>
              <a:t>E-mail distribution</a:t>
            </a:r>
          </a:p>
        </p:txBody>
      </p:sp>
      <p:pic>
        <p:nvPicPr>
          <p:cNvPr id="14" name="Picture 3" descr="C:\Users\camillia\Desktop\F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512" y="1397325"/>
            <a:ext cx="256745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camillia\Desktop\Email-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9824" y="2667000"/>
            <a:ext cx="1054823" cy="10548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a:t>Connect with the CFPB &amp; the Office of </a:t>
            </a:r>
            <a:r>
              <a:rPr lang="en-US" dirty="0" err="1"/>
              <a:t>Servicemember</a:t>
            </a:r>
            <a:r>
              <a:rPr lang="en-US" dirty="0"/>
              <a:t> Affairs</a:t>
            </a:r>
          </a:p>
        </p:txBody>
      </p:sp>
    </p:spTree>
    <p:extLst>
      <p:ext uri="{BB962C8B-B14F-4D97-AF65-F5344CB8AC3E}">
        <p14:creationId xmlns:p14="http://schemas.microsoft.com/office/powerpoint/2010/main" val="26565548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Bureau representatives</a:t>
            </a:r>
          </a:p>
        </p:txBody>
      </p:sp>
      <p:sp>
        <p:nvSpPr>
          <p:cNvPr id="3" name="Content Placeholder 2"/>
          <p:cNvSpPr>
            <a:spLocks noGrp="1"/>
          </p:cNvSpPr>
          <p:nvPr>
            <p:ph type="body" idx="1"/>
          </p:nvPr>
        </p:nvSpPr>
        <p:spPr/>
        <p:txBody>
          <a:bodyPr/>
          <a:lstStyle/>
          <a:p>
            <a:pPr marL="88900" indent="0">
              <a:buNone/>
            </a:pPr>
            <a:r>
              <a:rPr lang="en-US" dirty="0"/>
              <a:t>Tony Camilli, Lt Col, USAFR</a:t>
            </a:r>
          </a:p>
          <a:p>
            <a:pPr marL="114300" indent="0">
              <a:buNone/>
            </a:pPr>
            <a:r>
              <a:rPr lang="en-US" dirty="0"/>
              <a:t>Policy and Outreach Specialist</a:t>
            </a:r>
          </a:p>
          <a:p>
            <a:pPr marL="114300" indent="0">
              <a:buNone/>
            </a:pPr>
            <a:r>
              <a:rPr lang="en-US" dirty="0"/>
              <a:t>Office of </a:t>
            </a:r>
            <a:r>
              <a:rPr lang="en-US" dirty="0" err="1"/>
              <a:t>Servicemember</a:t>
            </a:r>
            <a:r>
              <a:rPr lang="en-US" dirty="0"/>
              <a:t> Affairs</a:t>
            </a:r>
          </a:p>
          <a:p>
            <a:pPr marL="88900" indent="0">
              <a:buNone/>
            </a:pPr>
            <a:endParaRPr lang="en-US" dirty="0"/>
          </a:p>
          <a:p>
            <a:pPr marL="88900" indent="0">
              <a:buNone/>
            </a:pPr>
            <a:r>
              <a:rPr lang="en-US" dirty="0"/>
              <a:t>Patrick Lapid, Ph.D. (USMCR Veteran)</a:t>
            </a:r>
          </a:p>
          <a:p>
            <a:pPr marL="114300" indent="0">
              <a:buNone/>
            </a:pPr>
            <a:r>
              <a:rPr lang="en-US" dirty="0"/>
              <a:t>Economist</a:t>
            </a:r>
          </a:p>
          <a:p>
            <a:pPr marL="114300" indent="0">
              <a:buNone/>
            </a:pPr>
            <a:r>
              <a:rPr lang="en-US" dirty="0"/>
              <a:t>Office of Research</a:t>
            </a:r>
          </a:p>
          <a:p>
            <a:pPr marL="88900" indent="0">
              <a:buNone/>
            </a:pPr>
            <a:endParaRPr lang="en-US" dirty="0"/>
          </a:p>
        </p:txBody>
      </p:sp>
    </p:spTree>
    <p:extLst>
      <p:ext uri="{BB962C8B-B14F-4D97-AF65-F5344CB8AC3E}">
        <p14:creationId xmlns:p14="http://schemas.microsoft.com/office/powerpoint/2010/main" val="210571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a:t>
            </a:r>
            <a:endParaRPr lang="en-US" dirty="0"/>
          </a:p>
        </p:txBody>
      </p:sp>
      <p:sp>
        <p:nvSpPr>
          <p:cNvPr id="3" name="Content Placeholder 2"/>
          <p:cNvSpPr>
            <a:spLocks noGrp="1"/>
          </p:cNvSpPr>
          <p:nvPr>
            <p:ph idx="1"/>
          </p:nvPr>
        </p:nvSpPr>
        <p:spPr/>
        <p:txBody>
          <a:bodyPr/>
          <a:lstStyle/>
          <a:p>
            <a:r>
              <a:rPr lang="en-US" dirty="0"/>
              <a:t>Background on the OSA</a:t>
            </a:r>
            <a:endParaRPr lang="en-US" strike="sngStrike" dirty="0"/>
          </a:p>
          <a:p>
            <a:r>
              <a:rPr lang="en-US" dirty="0"/>
              <a:t>Home buying education tools and resources</a:t>
            </a:r>
          </a:p>
          <a:p>
            <a:r>
              <a:rPr lang="en-US" dirty="0"/>
              <a:t>Recent mortgage lending issues reported to the OSA</a:t>
            </a:r>
          </a:p>
          <a:p>
            <a:r>
              <a:rPr lang="en-US" dirty="0"/>
              <a:t>Report on Mortgages to First-Time </a:t>
            </a:r>
            <a:r>
              <a:rPr lang="en-US" dirty="0" err="1"/>
              <a:t>Homebuying</a:t>
            </a:r>
            <a:r>
              <a:rPr lang="en-US" dirty="0"/>
              <a:t> </a:t>
            </a:r>
            <a:r>
              <a:rPr lang="en-US" dirty="0" err="1"/>
              <a:t>Servicemembers</a:t>
            </a:r>
            <a:r>
              <a:rPr lang="en-US" dirty="0"/>
              <a:t> and Veterans</a:t>
            </a:r>
          </a:p>
          <a:p>
            <a:endParaRPr lang="en-US" dirty="0"/>
          </a:p>
          <a:p>
            <a:endParaRPr lang="en-US" dirty="0"/>
          </a:p>
        </p:txBody>
      </p:sp>
    </p:spTree>
    <p:extLst>
      <p:ext uri="{BB962C8B-B14F-4D97-AF65-F5344CB8AC3E}">
        <p14:creationId xmlns:p14="http://schemas.microsoft.com/office/powerpoint/2010/main" val="1020083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641193" y="2164953"/>
            <a:ext cx="8036720" cy="74334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01820"/>
              </a:buClr>
              <a:buSzPts val="4000"/>
              <a:buFont typeface="Arial"/>
              <a:buNone/>
            </a:pPr>
            <a:r>
              <a:rPr lang="en-US" sz="3600" b="0" i="0" u="none" strike="noStrike" cap="none" dirty="0">
                <a:solidFill>
                  <a:srgbClr val="101820"/>
                </a:solidFill>
                <a:latin typeface="Arial"/>
                <a:ea typeface="Arial"/>
                <a:cs typeface="Arial"/>
                <a:sym typeface="Arial"/>
              </a:rPr>
              <a:t>Background on the OSA</a:t>
            </a:r>
            <a:endParaRPr sz="3600" b="0" i="0" u="none" strike="noStrike" cap="none" dirty="0">
              <a:solidFill>
                <a:srgbClr val="101820"/>
              </a:solidFill>
              <a:latin typeface="Arial"/>
              <a:ea typeface="Arial"/>
              <a:cs typeface="Arial"/>
              <a:sym typeface="Arial"/>
            </a:endParaRPr>
          </a:p>
        </p:txBody>
      </p:sp>
    </p:spTree>
    <p:extLst>
      <p:ext uri="{BB962C8B-B14F-4D97-AF65-F5344CB8AC3E}">
        <p14:creationId xmlns:p14="http://schemas.microsoft.com/office/powerpoint/2010/main" val="1311864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OSA mission #1: Financial Education</a:t>
            </a:r>
            <a:endParaRPr lang="en-US" dirty="0"/>
          </a:p>
        </p:txBody>
      </p:sp>
      <p:pic>
        <p:nvPicPr>
          <p:cNvPr id="542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75425" y="1549400"/>
            <a:ext cx="3071463"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Content Placeholder 10"/>
          <p:cNvPicPr>
            <a:picLocks noGrp="1" noChangeAspect="1"/>
          </p:cNvPicPr>
          <p:nvPr>
            <p:ph sz="half" idx="1"/>
          </p:nvPr>
        </p:nvPicPr>
        <p:blipFill>
          <a:blip r:embed="rId4"/>
          <a:stretch>
            <a:fillRect/>
          </a:stretch>
        </p:blipFill>
        <p:spPr>
          <a:xfrm>
            <a:off x="562606" y="1513541"/>
            <a:ext cx="2832151" cy="3657600"/>
          </a:xfrm>
          <a:prstGeom prst="rect">
            <a:avLst/>
          </a:prstGeom>
          <a:ln>
            <a:solidFill>
              <a:schemeClr val="tx1"/>
            </a:solidFill>
          </a:ln>
        </p:spPr>
      </p:pic>
      <p:pic>
        <p:nvPicPr>
          <p:cNvPr id="12" name="Picture 11"/>
          <p:cNvPicPr>
            <a:picLocks noChangeAspect="1"/>
          </p:cNvPicPr>
          <p:nvPr/>
        </p:nvPicPr>
        <p:blipFill>
          <a:blip r:embed="rId5"/>
          <a:stretch>
            <a:fillRect/>
          </a:stretch>
        </p:blipFill>
        <p:spPr>
          <a:xfrm>
            <a:off x="1978681" y="2219325"/>
            <a:ext cx="2832151" cy="3657600"/>
          </a:xfrm>
          <a:prstGeom prst="rect">
            <a:avLst/>
          </a:prstGeom>
          <a:ln>
            <a:solidFill>
              <a:schemeClr val="tx1"/>
            </a:solidFill>
          </a:ln>
        </p:spPr>
      </p:pic>
      <p:sp>
        <p:nvSpPr>
          <p:cNvPr id="13" name="TextBox 12">
            <a:hlinkClick r:id="rId6"/>
          </p:cNvPr>
          <p:cNvSpPr txBox="1"/>
          <p:nvPr/>
        </p:nvSpPr>
        <p:spPr>
          <a:xfrm>
            <a:off x="3025995" y="6059489"/>
            <a:ext cx="4974076" cy="523220"/>
          </a:xfrm>
          <a:prstGeom prst="rect">
            <a:avLst/>
          </a:prstGeom>
          <a:noFill/>
        </p:spPr>
        <p:txBody>
          <a:bodyPr wrap="square" rtlCol="0">
            <a:spAutoFit/>
          </a:bodyPr>
          <a:lstStyle/>
          <a:p>
            <a:pPr algn="ctr" defTabSz="457200"/>
            <a:r>
              <a:rPr lang="en-US" b="1" u="sng" dirty="0">
                <a:solidFill>
                  <a:srgbClr val="2CB34A"/>
                </a:solidFill>
                <a:hlinkClick r:id="rId7"/>
              </a:rPr>
              <a:t>Order at:</a:t>
            </a:r>
          </a:p>
          <a:p>
            <a:pPr algn="ctr" defTabSz="457200"/>
            <a:r>
              <a:rPr lang="en-US" b="1" u="sng" dirty="0">
                <a:solidFill>
                  <a:srgbClr val="2CB34A"/>
                </a:solidFill>
                <a:hlinkClick r:id="rId7"/>
              </a:rPr>
              <a:t>https://pueblo.gpo.gov/CFPBPubs/CFPBPubs.php</a:t>
            </a:r>
            <a:endParaRPr lang="en-US" b="1" u="sng" dirty="0">
              <a:solidFill>
                <a:srgbClr val="2CB34A"/>
              </a:solidFill>
            </a:endParaRPr>
          </a:p>
        </p:txBody>
      </p:sp>
    </p:spTree>
    <p:extLst>
      <p:ext uri="{BB962C8B-B14F-4D97-AF65-F5344CB8AC3E}">
        <p14:creationId xmlns:p14="http://schemas.microsoft.com/office/powerpoint/2010/main" val="3858552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OSA mission #2:  Monitor complaints</a:t>
            </a:r>
            <a:endParaRPr lang="en-US" dirty="0"/>
          </a:p>
        </p:txBody>
      </p:sp>
      <p:pic>
        <p:nvPicPr>
          <p:cNvPr id="7" name="Picture 6"/>
          <p:cNvPicPr>
            <a:picLocks noChangeAspect="1"/>
          </p:cNvPicPr>
          <p:nvPr/>
        </p:nvPicPr>
        <p:blipFill>
          <a:blip r:embed="rId3"/>
          <a:stretch>
            <a:fillRect/>
          </a:stretch>
        </p:blipFill>
        <p:spPr>
          <a:xfrm>
            <a:off x="553642" y="1502229"/>
            <a:ext cx="8036720" cy="4093028"/>
          </a:xfrm>
          <a:prstGeom prst="rect">
            <a:avLst/>
          </a:prstGeom>
        </p:spPr>
      </p:pic>
    </p:spTree>
    <p:extLst>
      <p:ext uri="{BB962C8B-B14F-4D97-AF65-F5344CB8AC3E}">
        <p14:creationId xmlns:p14="http://schemas.microsoft.com/office/powerpoint/2010/main" val="1497816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US"/>
              <a:t>OSA mission #3:  Improve consumer protection</a:t>
            </a:r>
            <a:endParaRPr lang="en-US" dirty="0"/>
          </a:p>
        </p:txBody>
      </p:sp>
      <p:pic>
        <p:nvPicPr>
          <p:cNvPr id="6" name="Picture 2" descr="C:\Users\duboisd\Desktop\servicemembers_voices.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9615" y="1524000"/>
            <a:ext cx="6844771" cy="410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679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641193" y="2164953"/>
            <a:ext cx="8036720" cy="74334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01820"/>
              </a:buClr>
              <a:buSzPts val="4000"/>
              <a:buFont typeface="Arial"/>
              <a:buNone/>
            </a:pPr>
            <a:r>
              <a:rPr lang="en-US" sz="2800" b="0" i="0" u="none" strike="noStrike" cap="none">
                <a:solidFill>
                  <a:srgbClr val="101820"/>
                </a:solidFill>
                <a:latin typeface="Arial"/>
                <a:ea typeface="Arial"/>
                <a:cs typeface="Arial"/>
                <a:sym typeface="Arial"/>
              </a:rPr>
              <a:t>Home buying education tools and resources</a:t>
            </a:r>
            <a:endParaRPr sz="2800" b="0" i="0" u="none" strike="noStrike" cap="none" dirty="0">
              <a:solidFill>
                <a:srgbClr val="101820"/>
              </a:solidFill>
              <a:latin typeface="Arial"/>
              <a:ea typeface="Arial"/>
              <a:cs typeface="Arial"/>
              <a:sym typeface="Arial"/>
            </a:endParaRPr>
          </a:p>
        </p:txBody>
      </p:sp>
    </p:spTree>
    <p:extLst>
      <p:ext uri="{BB962C8B-B14F-4D97-AF65-F5344CB8AC3E}">
        <p14:creationId xmlns:p14="http://schemas.microsoft.com/office/powerpoint/2010/main" val="3637502517"/>
      </p:ext>
    </p:extLst>
  </p:cSld>
  <p:clrMapOvr>
    <a:masterClrMapping/>
  </p:clrMapOvr>
</p:sld>
</file>

<file path=ppt/theme/theme1.xml><?xml version="1.0" encoding="utf-8"?>
<a:theme xmlns:a="http://schemas.openxmlformats.org/drawingml/2006/main" name="BCFP 2018">
  <a:themeElements>
    <a:clrScheme name="bcfp palette 2018">
      <a:dk1>
        <a:srgbClr val="101820"/>
      </a:dk1>
      <a:lt1>
        <a:srgbClr val="FFFFFF"/>
      </a:lt1>
      <a:dk2>
        <a:srgbClr val="20AA3F"/>
      </a:dk2>
      <a:lt2>
        <a:srgbClr val="ADDC91"/>
      </a:lt2>
      <a:accent1>
        <a:srgbClr val="E2EFD8"/>
      </a:accent1>
      <a:accent2>
        <a:srgbClr val="5A5D61"/>
      </a:accent2>
      <a:accent3>
        <a:srgbClr val="E7E7E9"/>
      </a:accent3>
      <a:accent4>
        <a:srgbClr val="244B86"/>
      </a:accent4>
      <a:accent5>
        <a:srgbClr val="0072CE"/>
      </a:accent5>
      <a:accent6>
        <a:srgbClr val="247675"/>
      </a:accent6>
      <a:hlink>
        <a:srgbClr val="0071CE"/>
      </a:hlink>
      <a:folHlink>
        <a:srgbClr val="2476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2819</Words>
  <Application>Microsoft Office PowerPoint</Application>
  <PresentationFormat>On-screen Show (4:3)</PresentationFormat>
  <Paragraphs>270</Paragraphs>
  <Slides>29</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Georgia</vt:lpstr>
      <vt:lpstr>Noto Sans Symbols</vt:lpstr>
      <vt:lpstr>Times New Roman</vt:lpstr>
      <vt:lpstr>Wingdings</vt:lpstr>
      <vt:lpstr>BCFP 2018</vt:lpstr>
      <vt:lpstr>Recent mortgage complaints and a report on mortgages to first-time homebuying servicemembers</vt:lpstr>
      <vt:lpstr>Disclaimer</vt:lpstr>
      <vt:lpstr>Bureau representatives</vt:lpstr>
      <vt:lpstr>Overview </vt:lpstr>
      <vt:lpstr>Background on the OSA</vt:lpstr>
      <vt:lpstr>OSA mission #1: Financial Education</vt:lpstr>
      <vt:lpstr>OSA mission #2:  Monitor complaints</vt:lpstr>
      <vt:lpstr>OSA mission #3:  Improve consumer protection</vt:lpstr>
      <vt:lpstr>Home buying education tools and resources</vt:lpstr>
      <vt:lpstr>Buying a House</vt:lpstr>
      <vt:lpstr>Your Home Loan Toolkit</vt:lpstr>
      <vt:lpstr>Money Topic Resource Portals – Mortgages</vt:lpstr>
      <vt:lpstr>Ask CFPB</vt:lpstr>
      <vt:lpstr>Recent mortgage lending issues reported to us</vt:lpstr>
      <vt:lpstr>Complaints received by product*</vt:lpstr>
      <vt:lpstr>Types of mortgage complaints and products from servicemembers, veterans and military families*</vt:lpstr>
      <vt:lpstr>Types of mortgage complaints and products from servicemembers, veterans and military families*</vt:lpstr>
      <vt:lpstr>What we’re hearing …</vt:lpstr>
      <vt:lpstr>Mortgages to First-Time Homebuying Servicemembers</vt:lpstr>
      <vt:lpstr>Report in brief</vt:lpstr>
      <vt:lpstr>Data description and sample selection</vt:lpstr>
      <vt:lpstr>Home loan shares to first-time homebuyers</vt:lpstr>
      <vt:lpstr>Home loan shares: first-time homebuyers, servicemembers vs. non-servicemembers</vt:lpstr>
      <vt:lpstr>Home loans to servicemembers: by credit category</vt:lpstr>
      <vt:lpstr>Median loan amounts:  by loan type and servicemember status</vt:lpstr>
      <vt:lpstr>Early delinquency rates:  by servicemember status, credit category, and loan type</vt:lpstr>
      <vt:lpstr>VA early delinquency rates:  by active duty status and credit score</vt:lpstr>
      <vt:lpstr>Summary</vt:lpstr>
      <vt:lpstr>Connect with the CFPB &amp; the Office of Servicemember Affairs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Camilli, Anthony (CFPB)</dc:creator>
  <cp:lastModifiedBy>Sniegon, Paul, VBAVACO</cp:lastModifiedBy>
  <cp:revision>113</cp:revision>
  <cp:lastPrinted>2019-02-04T20:19:11Z</cp:lastPrinted>
  <dcterms:modified xsi:type="dcterms:W3CDTF">2019-04-25T00:03:23Z</dcterms:modified>
</cp:coreProperties>
</file>