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0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1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4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2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2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22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23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24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25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26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27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28.xml" ContentType="application/vnd.openxmlformats-officedocument.theme+xml"/>
  <Override PartName="/ppt/theme/theme2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4"/>
    <p:sldMasterId id="2147483671" r:id="rId5"/>
    <p:sldMasterId id="2147483706" r:id="rId6"/>
    <p:sldMasterId id="2147483810" r:id="rId7"/>
    <p:sldMasterId id="2147483892" r:id="rId8"/>
    <p:sldMasterId id="2147484113" r:id="rId9"/>
    <p:sldMasterId id="2147484123" r:id="rId10"/>
    <p:sldMasterId id="2147484136" r:id="rId11"/>
    <p:sldMasterId id="2147484140" r:id="rId12"/>
    <p:sldMasterId id="2147484162" r:id="rId13"/>
    <p:sldMasterId id="2147484166" r:id="rId14"/>
    <p:sldMasterId id="2147484170" r:id="rId15"/>
    <p:sldMasterId id="2147484174" r:id="rId16"/>
    <p:sldMasterId id="2147484215" r:id="rId17"/>
    <p:sldMasterId id="2147484240" r:id="rId18"/>
    <p:sldMasterId id="2147484342" r:id="rId19"/>
    <p:sldMasterId id="2147484371" r:id="rId20"/>
    <p:sldMasterId id="2147484430" r:id="rId21"/>
    <p:sldMasterId id="2147484438" r:id="rId22"/>
    <p:sldMasterId id="2147484472" r:id="rId23"/>
    <p:sldMasterId id="2147484531" r:id="rId24"/>
    <p:sldMasterId id="2147484603" r:id="rId25"/>
    <p:sldMasterId id="2147484672" r:id="rId26"/>
    <p:sldMasterId id="2147484680" r:id="rId27"/>
    <p:sldMasterId id="2147484708" r:id="rId28"/>
    <p:sldMasterId id="2147484842" r:id="rId29"/>
    <p:sldMasterId id="2147484848" r:id="rId30"/>
  </p:sldMasterIdLst>
  <p:notesMasterIdLst>
    <p:notesMasterId r:id="rId45"/>
  </p:notesMasterIdLst>
  <p:handoutMasterIdLst>
    <p:handoutMasterId r:id="rId46"/>
  </p:handoutMasterIdLst>
  <p:sldIdLst>
    <p:sldId id="987" r:id="rId31"/>
    <p:sldId id="995" r:id="rId32"/>
    <p:sldId id="997" r:id="rId33"/>
    <p:sldId id="998" r:id="rId34"/>
    <p:sldId id="1014" r:id="rId35"/>
    <p:sldId id="1021" r:id="rId36"/>
    <p:sldId id="1015" r:id="rId37"/>
    <p:sldId id="1005" r:id="rId38"/>
    <p:sldId id="1002" r:id="rId39"/>
    <p:sldId id="1003" r:id="rId40"/>
    <p:sldId id="1016" r:id="rId41"/>
    <p:sldId id="1017" r:id="rId42"/>
    <p:sldId id="1018" r:id="rId43"/>
    <p:sldId id="1001" r:id="rId44"/>
  </p:sldIdLst>
  <p:sldSz cx="9144000" cy="6858000" type="screen4x3"/>
  <p:notesSz cx="7010400" cy="9296400"/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ment of Veterans Affairs" initials="DoV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56"/>
    <a:srgbClr val="003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757" autoAdjust="0"/>
    <p:restoredTop sz="97702" autoAdjust="0"/>
  </p:normalViewPr>
  <p:slideViewPr>
    <p:cSldViewPr>
      <p:cViewPr>
        <p:scale>
          <a:sx n="108" d="100"/>
          <a:sy n="108" d="100"/>
        </p:scale>
        <p:origin x="-906" y="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90" d="100"/>
          <a:sy n="90" d="100"/>
        </p:scale>
        <p:origin x="-2778" y="111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4.xml"/><Relationship Id="rId42" Type="http://schemas.openxmlformats.org/officeDocument/2006/relationships/slide" Target="slides/slide12.xml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Master" Target="slideMasters/slideMaster26.xml"/><Relationship Id="rId41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slide" Target="slides/slide10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Master" Target="slideMasters/slideMaster25.xml"/><Relationship Id="rId36" Type="http://schemas.openxmlformats.org/officeDocument/2006/relationships/slide" Target="slides/slide6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.xml"/><Relationship Id="rId44" Type="http://schemas.openxmlformats.org/officeDocument/2006/relationships/slide" Target="slides/slide14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Master" Target="slideMasters/slideMaster27.xml"/><Relationship Id="rId35" Type="http://schemas.openxmlformats.org/officeDocument/2006/relationships/slide" Target="slides/slide5.xml"/><Relationship Id="rId43" Type="http://schemas.openxmlformats.org/officeDocument/2006/relationships/slide" Target="slides/slide13.xml"/><Relationship Id="rId48" Type="http://schemas.openxmlformats.org/officeDocument/2006/relationships/commentAuthors" Target="commentAuthors.xml"/><Relationship Id="rId8" Type="http://schemas.openxmlformats.org/officeDocument/2006/relationships/slideMaster" Target="slideMasters/slideMaster5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acofpc2.vba.va.gov\SHARED\LGY-26\26A\Bryant\Briefings\Loan%20Volume%20chart%20for%20LGY%20101%20brief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431424368104393E-2"/>
          <c:y val="2.8252405949256341E-2"/>
          <c:w val="0.72068921940313013"/>
          <c:h val="0.8326195683872849"/>
        </c:manualLayout>
      </c:layout>
      <c:lineChart>
        <c:grouping val="standar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Purchase</c:v>
                </c:pt>
              </c:strCache>
            </c:strRef>
          </c:tx>
          <c:marker>
            <c:symbol val="triangle"/>
            <c:size val="5"/>
          </c:marker>
          <c:dLbls>
            <c:dLbl>
              <c:idx val="0"/>
              <c:layout>
                <c:manualLayout>
                  <c:x val="-3.2407407407407406E-2"/>
                  <c:y val="2.2875816993464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-2.1604938271604937E-2"/>
                  <c:y val="2.9411764705882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Sheet1!$B$1:$P$1</c:f>
              <c:strCach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148614</c:v>
                </c:pt>
                <c:pt idx="1">
                  <c:v>152197</c:v>
                </c:pt>
                <c:pt idx="2">
                  <c:v>119292</c:v>
                </c:pt>
                <c:pt idx="3">
                  <c:v>122581</c:v>
                </c:pt>
                <c:pt idx="4">
                  <c:v>117934</c:v>
                </c:pt>
                <c:pt idx="5" formatCode="#,##0">
                  <c:v>142354</c:v>
                </c:pt>
                <c:pt idx="6" formatCode="#,##0">
                  <c:v>180885</c:v>
                </c:pt>
                <c:pt idx="7" formatCode="#,##0">
                  <c:v>192616</c:v>
                </c:pt>
                <c:pt idx="8" formatCode="#,##0">
                  <c:v>186582</c:v>
                </c:pt>
                <c:pt idx="9" formatCode="#,##0">
                  <c:v>201853</c:v>
                </c:pt>
                <c:pt idx="10" formatCode="#,##0">
                  <c:v>241205</c:v>
                </c:pt>
                <c:pt idx="11" formatCode="#,##0">
                  <c:v>271701</c:v>
                </c:pt>
                <c:pt idx="12" formatCode="#,##0">
                  <c:v>322115</c:v>
                </c:pt>
                <c:pt idx="13" formatCode="#,##0">
                  <c:v>353002</c:v>
                </c:pt>
                <c:pt idx="14" formatCode="#,##0">
                  <c:v>380437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Cash-out</c:v>
                </c:pt>
              </c:strCache>
            </c:strRef>
          </c:tx>
          <c:marker>
            <c:symbol val="triangle"/>
            <c:size val="5"/>
          </c:marker>
          <c:dLbls>
            <c:dLbl>
              <c:idx val="0"/>
              <c:layout>
                <c:manualLayout>
                  <c:x val="-3.5493827160493825E-2"/>
                  <c:y val="-2.2875816993464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-1.0802469135802356E-2"/>
                  <c:y val="4.2483660130718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Sheet1!$B$1:$P$1</c:f>
              <c:strCach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>
                  <c:v>10174</c:v>
                </c:pt>
                <c:pt idx="1">
                  <c:v>8221</c:v>
                </c:pt>
                <c:pt idx="2">
                  <c:v>5721</c:v>
                </c:pt>
                <c:pt idx="3">
                  <c:v>6215</c:v>
                </c:pt>
                <c:pt idx="4">
                  <c:v>5268</c:v>
                </c:pt>
                <c:pt idx="5" formatCode="#,##0">
                  <c:v>6943</c:v>
                </c:pt>
                <c:pt idx="6" formatCode="#,##0">
                  <c:v>22528</c:v>
                </c:pt>
                <c:pt idx="7" formatCode="#,##0">
                  <c:v>27042</c:v>
                </c:pt>
                <c:pt idx="8" formatCode="#,##0">
                  <c:v>35293</c:v>
                </c:pt>
                <c:pt idx="9" formatCode="#,##0">
                  <c:v>56526</c:v>
                </c:pt>
                <c:pt idx="10" formatCode="#,##0">
                  <c:v>79774</c:v>
                </c:pt>
                <c:pt idx="11" formatCode="#,##0">
                  <c:v>72523</c:v>
                </c:pt>
                <c:pt idx="12" formatCode="#,##0">
                  <c:v>114221</c:v>
                </c:pt>
                <c:pt idx="13" formatCode="#,##0">
                  <c:v>135379</c:v>
                </c:pt>
                <c:pt idx="14" formatCode="#,##0">
                  <c:v>166878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Sheet1!$A$4</c:f>
              <c:strCache>
                <c:ptCount val="1"/>
                <c:pt idx="0">
                  <c:v>IRRRL</c:v>
                </c:pt>
              </c:strCache>
            </c:strRef>
          </c:tx>
          <c:marker>
            <c:symbol val="diamond"/>
            <c:size val="5"/>
          </c:marker>
          <c:dPt>
            <c:idx val="0"/>
            <c:bubble3D val="0"/>
          </c:dPt>
          <c:dLbls>
            <c:dLbl>
              <c:idx val="0"/>
              <c:layout>
                <c:manualLayout>
                  <c:x val="-2.9320987654320986E-2"/>
                  <c:y val="-1.9607843137254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-3.0864197530865328E-3"/>
                  <c:y val="-2.9411764705882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Sheet1!$B$1:$P$1</c:f>
              <c:strCach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strCache>
            </c:strRef>
          </c:cat>
          <c:val>
            <c:numRef>
              <c:f>Sheet1!$B$4:$P$4</c:f>
              <c:numCache>
                <c:formatCode>General</c:formatCode>
                <c:ptCount val="15"/>
                <c:pt idx="0">
                  <c:v>330317</c:v>
                </c:pt>
                <c:pt idx="1">
                  <c:v>174968</c:v>
                </c:pt>
                <c:pt idx="2">
                  <c:v>40972</c:v>
                </c:pt>
                <c:pt idx="3">
                  <c:v>13870</c:v>
                </c:pt>
                <c:pt idx="4">
                  <c:v>10089</c:v>
                </c:pt>
                <c:pt idx="5" formatCode="#,##0">
                  <c:v>30341</c:v>
                </c:pt>
                <c:pt idx="6" formatCode="#,##0">
                  <c:v>122222</c:v>
                </c:pt>
                <c:pt idx="7" formatCode="#,##0">
                  <c:v>94328</c:v>
                </c:pt>
                <c:pt idx="8" formatCode="#,##0">
                  <c:v>135696</c:v>
                </c:pt>
                <c:pt idx="9" formatCode="#,##0">
                  <c:v>281481</c:v>
                </c:pt>
                <c:pt idx="10" formatCode="#,##0">
                  <c:v>308333</c:v>
                </c:pt>
                <c:pt idx="11" formatCode="#,##0">
                  <c:v>94174</c:v>
                </c:pt>
                <c:pt idx="12" formatCode="#,##0">
                  <c:v>194806</c:v>
                </c:pt>
                <c:pt idx="13" formatCode="#,##0">
                  <c:v>215561</c:v>
                </c:pt>
                <c:pt idx="14" formatCode="#,##0">
                  <c:v>190913</c:v>
                </c:pt>
              </c:numCache>
            </c:numRef>
          </c:val>
          <c:smooth val="0"/>
        </c:ser>
        <c:ser>
          <c:idx val="0"/>
          <c:order val="3"/>
          <c:tx>
            <c:strRef>
              <c:f>Sheet1!$A$5</c:f>
              <c:strCache>
                <c:ptCount val="1"/>
                <c:pt idx="0">
                  <c:v>Total</c:v>
                </c:pt>
              </c:strCache>
            </c:strRef>
          </c:tx>
          <c:dLbls>
            <c:dLbl>
              <c:idx val="0"/>
              <c:layout>
                <c:manualLayout>
                  <c:x val="-2.3148148148148147E-2"/>
                  <c:y val="-3.2679738562091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layout>
                <c:manualLayout>
                  <c:x val="-1.2345679012345566E-2"/>
                  <c:y val="-2.6143790849673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 i="0" baseline="0">
                    <a:solidFill>
                      <a:schemeClr val="accent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Sheet1!$B$1:$P$1</c:f>
              <c:strCache>
                <c:ptCount val="15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</c:strCache>
            </c:strRef>
          </c:cat>
          <c:val>
            <c:numRef>
              <c:f>Sheet1!$B$5:$P$5</c:f>
              <c:numCache>
                <c:formatCode>General</c:formatCode>
                <c:ptCount val="15"/>
                <c:pt idx="0">
                  <c:v>489105</c:v>
                </c:pt>
                <c:pt idx="1">
                  <c:v>335386</c:v>
                </c:pt>
                <c:pt idx="2">
                  <c:v>165985</c:v>
                </c:pt>
                <c:pt idx="3">
                  <c:v>142666</c:v>
                </c:pt>
                <c:pt idx="4">
                  <c:v>133291</c:v>
                </c:pt>
                <c:pt idx="5">
                  <c:v>179638</c:v>
                </c:pt>
                <c:pt idx="6">
                  <c:v>325644</c:v>
                </c:pt>
                <c:pt idx="7" formatCode="#,##0">
                  <c:v>313986</c:v>
                </c:pt>
                <c:pt idx="8" formatCode="#,##0">
                  <c:v>357571</c:v>
                </c:pt>
                <c:pt idx="9" formatCode="#,##0">
                  <c:v>539864</c:v>
                </c:pt>
                <c:pt idx="10" formatCode="#,##0">
                  <c:v>629312</c:v>
                </c:pt>
                <c:pt idx="11" formatCode="#,##0">
                  <c:v>438398</c:v>
                </c:pt>
                <c:pt idx="12" formatCode="#,##0">
                  <c:v>631142</c:v>
                </c:pt>
                <c:pt idx="13" formatCode="#,##0">
                  <c:v>705474</c:v>
                </c:pt>
                <c:pt idx="14" formatCode="#,##0">
                  <c:v>740388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89312"/>
        <c:axId val="45391232"/>
      </c:lineChart>
      <c:catAx>
        <c:axId val="45389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b="0" dirty="0" smtClean="0"/>
                  <a:t>Fiscal Year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0.41635316418780982"/>
              <c:y val="0.93947223508826105"/>
            </c:manualLayout>
          </c:layout>
          <c:overlay val="0"/>
        </c:title>
        <c:majorTickMark val="out"/>
        <c:minorTickMark val="none"/>
        <c:tickLblPos val="nextTo"/>
        <c:crossAx val="4539123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453912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 dirty="0" smtClean="0"/>
                  <a:t>Loan Volume</a:t>
                </a:r>
                <a:endParaRPr lang="en-US" b="0" dirty="0"/>
              </a:p>
            </c:rich>
          </c:tx>
          <c:layout>
            <c:manualLayout>
              <c:xMode val="edge"/>
              <c:yMode val="edge"/>
              <c:x val="0"/>
              <c:y val="0.3412124954968864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53893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4908316429967567"/>
          <c:y val="0.3011191997226762"/>
          <c:w val="0.10349567415184213"/>
          <c:h val="0.23637795275590551"/>
        </c:manualLayout>
      </c:layout>
      <c:overlay val="0"/>
    </c:legend>
    <c:plotVisOnly val="1"/>
    <c:dispBlanksAs val="gap"/>
    <c:showDLblsOverMax val="0"/>
  </c:chart>
  <c:spPr>
    <a:ln>
      <a:solidFill>
        <a:schemeClr val="bg1">
          <a:lumMod val="85000"/>
        </a:schemeClr>
      </a:solidFill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1232A1-A549-4D05-9BCD-388414F4CC81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DE075A9-23BF-4A8F-AACF-B551BCE33106}">
      <dgm:prSet phldrT="[Text]"/>
      <dgm:spPr/>
      <dgm:t>
        <a:bodyPr/>
        <a:lstStyle/>
        <a:p>
          <a:r>
            <a:rPr lang="en-US" dirty="0" smtClean="0"/>
            <a:t>Veteran Centric</a:t>
          </a:r>
          <a:endParaRPr lang="en-US" dirty="0"/>
        </a:p>
      </dgm:t>
    </dgm:pt>
    <dgm:pt modelId="{69C97843-6304-450B-A784-27189AA09D9C}" type="parTrans" cxnId="{B856466A-834B-4FE8-86C0-C239E5F47DBB}">
      <dgm:prSet/>
      <dgm:spPr/>
      <dgm:t>
        <a:bodyPr/>
        <a:lstStyle/>
        <a:p>
          <a:endParaRPr lang="en-US"/>
        </a:p>
      </dgm:t>
    </dgm:pt>
    <dgm:pt modelId="{1A78B08D-64C9-44B2-8404-32649DBF2A88}" type="sibTrans" cxnId="{B856466A-834B-4FE8-86C0-C239E5F47DBB}">
      <dgm:prSet/>
      <dgm:spPr/>
      <dgm:t>
        <a:bodyPr/>
        <a:lstStyle/>
        <a:p>
          <a:endParaRPr lang="en-US"/>
        </a:p>
      </dgm:t>
    </dgm:pt>
    <dgm:pt modelId="{39C484A6-1D50-498C-B28D-08B1EE34BDC6}">
      <dgm:prSet phldrT="[Text]" custT="1"/>
      <dgm:spPr/>
      <dgm:t>
        <a:bodyPr/>
        <a:lstStyle/>
        <a:p>
          <a:r>
            <a:rPr lang="en-US" sz="1400" dirty="0" smtClean="0"/>
            <a:t>Automation</a:t>
          </a:r>
          <a:endParaRPr lang="en-US" sz="1400" dirty="0"/>
        </a:p>
      </dgm:t>
    </dgm:pt>
    <dgm:pt modelId="{B5E9EC1B-A834-4A7B-B535-02E8EBCE16D5}" type="parTrans" cxnId="{727CF893-5E66-4399-B61D-6FD07DD01955}">
      <dgm:prSet/>
      <dgm:spPr/>
      <dgm:t>
        <a:bodyPr/>
        <a:lstStyle/>
        <a:p>
          <a:endParaRPr lang="en-US"/>
        </a:p>
      </dgm:t>
    </dgm:pt>
    <dgm:pt modelId="{A96EED8A-0491-4D5B-BAAC-DFA554B446EB}" type="sibTrans" cxnId="{727CF893-5E66-4399-B61D-6FD07DD01955}">
      <dgm:prSet/>
      <dgm:spPr/>
      <dgm:t>
        <a:bodyPr/>
        <a:lstStyle/>
        <a:p>
          <a:endParaRPr lang="en-US"/>
        </a:p>
      </dgm:t>
    </dgm:pt>
    <dgm:pt modelId="{E21DFADA-E327-4AD4-AA47-AED84D1F9F88}">
      <dgm:prSet phldrT="[Text]" custT="1"/>
      <dgm:spPr/>
      <dgm:t>
        <a:bodyPr/>
        <a:lstStyle/>
        <a:p>
          <a:r>
            <a:rPr lang="en-US" sz="1200" dirty="0" smtClean="0"/>
            <a:t>Customer Relationships</a:t>
          </a:r>
        </a:p>
        <a:p>
          <a:r>
            <a:rPr lang="en-US" sz="1200" dirty="0" smtClean="0"/>
            <a:t>Supply Chain Management</a:t>
          </a:r>
          <a:endParaRPr lang="en-US" sz="1200" dirty="0"/>
        </a:p>
      </dgm:t>
    </dgm:pt>
    <dgm:pt modelId="{AF77CE16-5884-4145-9CC2-F261FF5D8F55}" type="parTrans" cxnId="{68A5C15A-F505-49E8-B793-C226AFE8A936}">
      <dgm:prSet/>
      <dgm:spPr/>
      <dgm:t>
        <a:bodyPr/>
        <a:lstStyle/>
        <a:p>
          <a:endParaRPr lang="en-US"/>
        </a:p>
      </dgm:t>
    </dgm:pt>
    <dgm:pt modelId="{C4DC4FE9-0400-4C54-856A-19241CBD20A2}" type="sibTrans" cxnId="{68A5C15A-F505-49E8-B793-C226AFE8A936}">
      <dgm:prSet/>
      <dgm:spPr/>
      <dgm:t>
        <a:bodyPr/>
        <a:lstStyle/>
        <a:p>
          <a:endParaRPr lang="en-US"/>
        </a:p>
      </dgm:t>
    </dgm:pt>
    <dgm:pt modelId="{966F46EB-7BC3-44F6-9B7A-2777C1ACF3BB}">
      <dgm:prSet phldrT="[Text]" custT="1"/>
      <dgm:spPr/>
      <dgm:t>
        <a:bodyPr/>
        <a:lstStyle/>
        <a:p>
          <a:r>
            <a:rPr lang="en-US" sz="1400" dirty="0" smtClean="0"/>
            <a:t>Creating a CI Culture</a:t>
          </a:r>
          <a:endParaRPr lang="en-US" sz="1400" dirty="0"/>
        </a:p>
      </dgm:t>
    </dgm:pt>
    <dgm:pt modelId="{A85E43B4-9A39-4F41-B36D-05ED9D6D3564}" type="parTrans" cxnId="{F01FC9A3-9CC0-43E0-83FB-3E3B89DED019}">
      <dgm:prSet/>
      <dgm:spPr/>
      <dgm:t>
        <a:bodyPr/>
        <a:lstStyle/>
        <a:p>
          <a:endParaRPr lang="en-US"/>
        </a:p>
      </dgm:t>
    </dgm:pt>
    <dgm:pt modelId="{6B9A0316-D7F5-49BA-82F9-B9197C8980BD}" type="sibTrans" cxnId="{F01FC9A3-9CC0-43E0-83FB-3E3B89DED019}">
      <dgm:prSet/>
      <dgm:spPr/>
      <dgm:t>
        <a:bodyPr/>
        <a:lstStyle/>
        <a:p>
          <a:endParaRPr lang="en-US"/>
        </a:p>
      </dgm:t>
    </dgm:pt>
    <dgm:pt modelId="{44F4BB4E-22CC-4D02-9B36-46D87647F95C}">
      <dgm:prSet phldrT="[Text]" custT="1"/>
      <dgm:spPr/>
      <dgm:t>
        <a:bodyPr/>
        <a:lstStyle/>
        <a:p>
          <a:r>
            <a:rPr lang="en-US" sz="1400" dirty="0" smtClean="0"/>
            <a:t>Data-Driven</a:t>
          </a:r>
        </a:p>
        <a:p>
          <a:r>
            <a:rPr lang="en-US" sz="1400" dirty="0" smtClean="0"/>
            <a:t>Decisions</a:t>
          </a:r>
          <a:endParaRPr lang="en-US" sz="1400" dirty="0"/>
        </a:p>
      </dgm:t>
    </dgm:pt>
    <dgm:pt modelId="{894E8AC0-AB37-46A2-8393-FEA19D2FD932}" type="parTrans" cxnId="{180F63C2-3B76-463E-BC09-31B3D82A2AC3}">
      <dgm:prSet/>
      <dgm:spPr/>
      <dgm:t>
        <a:bodyPr/>
        <a:lstStyle/>
        <a:p>
          <a:endParaRPr lang="en-US"/>
        </a:p>
      </dgm:t>
    </dgm:pt>
    <dgm:pt modelId="{BCF4160F-3743-494C-992C-58C5A29FB1D2}" type="sibTrans" cxnId="{180F63C2-3B76-463E-BC09-31B3D82A2AC3}">
      <dgm:prSet/>
      <dgm:spPr/>
      <dgm:t>
        <a:bodyPr/>
        <a:lstStyle/>
        <a:p>
          <a:endParaRPr lang="en-US"/>
        </a:p>
      </dgm:t>
    </dgm:pt>
    <dgm:pt modelId="{F0207A63-24E5-4CDF-A7E7-6EF44184D38D}" type="pres">
      <dgm:prSet presAssocID="{B91232A1-A549-4D05-9BCD-388414F4CC8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6F78D8-3D95-4C7F-BEF7-2853D4FBDA6B}" type="pres">
      <dgm:prSet presAssocID="{B91232A1-A549-4D05-9BCD-388414F4CC81}" presName="radial" presStyleCnt="0">
        <dgm:presLayoutVars>
          <dgm:animLvl val="ctr"/>
        </dgm:presLayoutVars>
      </dgm:prSet>
      <dgm:spPr/>
    </dgm:pt>
    <dgm:pt modelId="{8C901A84-6604-496B-B984-FEF0A2563C39}" type="pres">
      <dgm:prSet presAssocID="{7DE075A9-23BF-4A8F-AACF-B551BCE33106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1559240B-8E0E-482D-A5E7-3FBBF73B29E1}" type="pres">
      <dgm:prSet presAssocID="{39C484A6-1D50-498C-B28D-08B1EE34BDC6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C1BC4-D082-4058-BDFC-82AFF88D9287}" type="pres">
      <dgm:prSet presAssocID="{E21DFADA-E327-4AD4-AA47-AED84D1F9F88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DD3A3-ADDA-463E-9274-15993C915653}" type="pres">
      <dgm:prSet presAssocID="{966F46EB-7BC3-44F6-9B7A-2777C1ACF3BB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CBE39-0D3F-4C08-9689-880D4E1CDBF3}" type="pres">
      <dgm:prSet presAssocID="{44F4BB4E-22CC-4D02-9B36-46D87647F95C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A5C15A-F505-49E8-B793-C226AFE8A936}" srcId="{7DE075A9-23BF-4A8F-AACF-B551BCE33106}" destId="{E21DFADA-E327-4AD4-AA47-AED84D1F9F88}" srcOrd="1" destOrd="0" parTransId="{AF77CE16-5884-4145-9CC2-F261FF5D8F55}" sibTransId="{C4DC4FE9-0400-4C54-856A-19241CBD20A2}"/>
    <dgm:cxn modelId="{727CF893-5E66-4399-B61D-6FD07DD01955}" srcId="{7DE075A9-23BF-4A8F-AACF-B551BCE33106}" destId="{39C484A6-1D50-498C-B28D-08B1EE34BDC6}" srcOrd="0" destOrd="0" parTransId="{B5E9EC1B-A834-4A7B-B535-02E8EBCE16D5}" sibTransId="{A96EED8A-0491-4D5B-BAAC-DFA554B446EB}"/>
    <dgm:cxn modelId="{3950A1AF-C16B-46B8-9812-8A73DDEFD554}" type="presOf" srcId="{44F4BB4E-22CC-4D02-9B36-46D87647F95C}" destId="{003CBE39-0D3F-4C08-9689-880D4E1CDBF3}" srcOrd="0" destOrd="0" presId="urn:microsoft.com/office/officeart/2005/8/layout/radial3"/>
    <dgm:cxn modelId="{DCF7B903-4840-4AEB-A7B9-150BACB97E24}" type="presOf" srcId="{966F46EB-7BC3-44F6-9B7A-2777C1ACF3BB}" destId="{F28DD3A3-ADDA-463E-9274-15993C915653}" srcOrd="0" destOrd="0" presId="urn:microsoft.com/office/officeart/2005/8/layout/radial3"/>
    <dgm:cxn modelId="{F01FC9A3-9CC0-43E0-83FB-3E3B89DED019}" srcId="{7DE075A9-23BF-4A8F-AACF-B551BCE33106}" destId="{966F46EB-7BC3-44F6-9B7A-2777C1ACF3BB}" srcOrd="2" destOrd="0" parTransId="{A85E43B4-9A39-4F41-B36D-05ED9D6D3564}" sibTransId="{6B9A0316-D7F5-49BA-82F9-B9197C8980BD}"/>
    <dgm:cxn modelId="{661FCB8D-A03D-4BB7-9BB6-948A726AE2E4}" type="presOf" srcId="{39C484A6-1D50-498C-B28D-08B1EE34BDC6}" destId="{1559240B-8E0E-482D-A5E7-3FBBF73B29E1}" srcOrd="0" destOrd="0" presId="urn:microsoft.com/office/officeart/2005/8/layout/radial3"/>
    <dgm:cxn modelId="{E808609D-6B95-442F-91A4-9024BBC2FCDE}" type="presOf" srcId="{B91232A1-A549-4D05-9BCD-388414F4CC81}" destId="{F0207A63-24E5-4CDF-A7E7-6EF44184D38D}" srcOrd="0" destOrd="0" presId="urn:microsoft.com/office/officeart/2005/8/layout/radial3"/>
    <dgm:cxn modelId="{154ADC2C-FD90-4440-ABFC-148844D1D007}" type="presOf" srcId="{7DE075A9-23BF-4A8F-AACF-B551BCE33106}" destId="{8C901A84-6604-496B-B984-FEF0A2563C39}" srcOrd="0" destOrd="0" presId="urn:microsoft.com/office/officeart/2005/8/layout/radial3"/>
    <dgm:cxn modelId="{180F63C2-3B76-463E-BC09-31B3D82A2AC3}" srcId="{7DE075A9-23BF-4A8F-AACF-B551BCE33106}" destId="{44F4BB4E-22CC-4D02-9B36-46D87647F95C}" srcOrd="3" destOrd="0" parTransId="{894E8AC0-AB37-46A2-8393-FEA19D2FD932}" sibTransId="{BCF4160F-3743-494C-992C-58C5A29FB1D2}"/>
    <dgm:cxn modelId="{6414D873-4725-4A59-A555-DBAB2E73084E}" type="presOf" srcId="{E21DFADA-E327-4AD4-AA47-AED84D1F9F88}" destId="{1C1C1BC4-D082-4058-BDFC-82AFF88D9287}" srcOrd="0" destOrd="0" presId="urn:microsoft.com/office/officeart/2005/8/layout/radial3"/>
    <dgm:cxn modelId="{B856466A-834B-4FE8-86C0-C239E5F47DBB}" srcId="{B91232A1-A549-4D05-9BCD-388414F4CC81}" destId="{7DE075A9-23BF-4A8F-AACF-B551BCE33106}" srcOrd="0" destOrd="0" parTransId="{69C97843-6304-450B-A784-27189AA09D9C}" sibTransId="{1A78B08D-64C9-44B2-8404-32649DBF2A88}"/>
    <dgm:cxn modelId="{BEC6B05D-D9EC-42EA-9BCB-D065A3BAF789}" type="presParOf" srcId="{F0207A63-24E5-4CDF-A7E7-6EF44184D38D}" destId="{BE6F78D8-3D95-4C7F-BEF7-2853D4FBDA6B}" srcOrd="0" destOrd="0" presId="urn:microsoft.com/office/officeart/2005/8/layout/radial3"/>
    <dgm:cxn modelId="{895DA349-C05E-4BFB-ADE2-82B478B58CF2}" type="presParOf" srcId="{BE6F78D8-3D95-4C7F-BEF7-2853D4FBDA6B}" destId="{8C901A84-6604-496B-B984-FEF0A2563C39}" srcOrd="0" destOrd="0" presId="urn:microsoft.com/office/officeart/2005/8/layout/radial3"/>
    <dgm:cxn modelId="{41B388D3-E713-4EB0-BDF5-1E4DE3C02498}" type="presParOf" srcId="{BE6F78D8-3D95-4C7F-BEF7-2853D4FBDA6B}" destId="{1559240B-8E0E-482D-A5E7-3FBBF73B29E1}" srcOrd="1" destOrd="0" presId="urn:microsoft.com/office/officeart/2005/8/layout/radial3"/>
    <dgm:cxn modelId="{6FA1328D-9BB2-4B51-A327-3F864B7F6C02}" type="presParOf" srcId="{BE6F78D8-3D95-4C7F-BEF7-2853D4FBDA6B}" destId="{1C1C1BC4-D082-4058-BDFC-82AFF88D9287}" srcOrd="2" destOrd="0" presId="urn:microsoft.com/office/officeart/2005/8/layout/radial3"/>
    <dgm:cxn modelId="{C8E7356F-147D-4F4F-B6B8-E08E14A11259}" type="presParOf" srcId="{BE6F78D8-3D95-4C7F-BEF7-2853D4FBDA6B}" destId="{F28DD3A3-ADDA-463E-9274-15993C915653}" srcOrd="3" destOrd="0" presId="urn:microsoft.com/office/officeart/2005/8/layout/radial3"/>
    <dgm:cxn modelId="{DD77EDC5-6C13-433F-8B51-398D8411C8D2}" type="presParOf" srcId="{BE6F78D8-3D95-4C7F-BEF7-2853D4FBDA6B}" destId="{003CBE39-0D3F-4C08-9689-880D4E1CDBF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4783E4-E527-47B9-A702-B4957DF700A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4CF7FA-C342-4D01-AD90-B78DB2331FD7}">
      <dgm:prSet phldrT="[Text]"/>
      <dgm:spPr/>
      <dgm:t>
        <a:bodyPr/>
        <a:lstStyle/>
        <a:p>
          <a:r>
            <a:rPr lang="en-US" dirty="0" smtClean="0"/>
            <a:t>Historical</a:t>
          </a:r>
          <a:endParaRPr lang="en-US" dirty="0"/>
        </a:p>
      </dgm:t>
    </dgm:pt>
    <dgm:pt modelId="{6E0C449A-536A-4BE0-955D-76D1A8D52589}" type="parTrans" cxnId="{94CAB82C-5409-46EB-8EAC-CC1FB59BEC95}">
      <dgm:prSet/>
      <dgm:spPr/>
      <dgm:t>
        <a:bodyPr/>
        <a:lstStyle/>
        <a:p>
          <a:endParaRPr lang="en-US"/>
        </a:p>
      </dgm:t>
    </dgm:pt>
    <dgm:pt modelId="{736C0F2E-9B2E-4EA8-BB35-14553DB700AD}" type="sibTrans" cxnId="{94CAB82C-5409-46EB-8EAC-CC1FB59BEC95}">
      <dgm:prSet/>
      <dgm:spPr/>
      <dgm:t>
        <a:bodyPr/>
        <a:lstStyle/>
        <a:p>
          <a:endParaRPr lang="en-US"/>
        </a:p>
      </dgm:t>
    </dgm:pt>
    <dgm:pt modelId="{0F193C22-AC84-4F33-99C6-36F38A83FBE7}">
      <dgm:prSet phldrT="[Text]"/>
      <dgm:spPr/>
      <dgm:t>
        <a:bodyPr/>
        <a:lstStyle/>
        <a:p>
          <a:r>
            <a:rPr lang="en-US" dirty="0" smtClean="0"/>
            <a:t>23 Million loans since 1944 – totaling $2.1 Trillion</a:t>
          </a:r>
          <a:endParaRPr lang="en-US" dirty="0"/>
        </a:p>
      </dgm:t>
    </dgm:pt>
    <dgm:pt modelId="{14ADCFAF-7163-44B7-85E3-59FAB4EACDDF}" type="parTrans" cxnId="{72D9B9E3-6B60-48A4-AEC6-D21099DA0AD1}">
      <dgm:prSet/>
      <dgm:spPr/>
      <dgm:t>
        <a:bodyPr/>
        <a:lstStyle/>
        <a:p>
          <a:endParaRPr lang="en-US"/>
        </a:p>
      </dgm:t>
    </dgm:pt>
    <dgm:pt modelId="{E2B463BA-240A-44AE-9D46-1BEBEE70072D}" type="sibTrans" cxnId="{72D9B9E3-6B60-48A4-AEC6-D21099DA0AD1}">
      <dgm:prSet/>
      <dgm:spPr/>
      <dgm:t>
        <a:bodyPr/>
        <a:lstStyle/>
        <a:p>
          <a:endParaRPr lang="en-US"/>
        </a:p>
      </dgm:t>
    </dgm:pt>
    <dgm:pt modelId="{F9230081-5CF7-4341-85B4-A8B7FC67D589}">
      <dgm:prSet phldrT="[Text]"/>
      <dgm:spPr/>
      <dgm:t>
        <a:bodyPr/>
        <a:lstStyle/>
        <a:p>
          <a:r>
            <a:rPr lang="en-US" dirty="0" smtClean="0"/>
            <a:t>FY17</a:t>
          </a:r>
          <a:endParaRPr lang="en-US" dirty="0"/>
        </a:p>
      </dgm:t>
    </dgm:pt>
    <dgm:pt modelId="{974BDD8C-FDC9-43B7-A02B-B3E94D4D4F89}" type="parTrans" cxnId="{375B3C2C-433C-4D1C-A76C-AE9002394A9C}">
      <dgm:prSet/>
      <dgm:spPr/>
      <dgm:t>
        <a:bodyPr/>
        <a:lstStyle/>
        <a:p>
          <a:endParaRPr lang="en-US"/>
        </a:p>
      </dgm:t>
    </dgm:pt>
    <dgm:pt modelId="{C41037B8-576A-478B-962D-513E17EC4627}" type="sibTrans" cxnId="{375B3C2C-433C-4D1C-A76C-AE9002394A9C}">
      <dgm:prSet/>
      <dgm:spPr/>
      <dgm:t>
        <a:bodyPr/>
        <a:lstStyle/>
        <a:p>
          <a:endParaRPr lang="en-US"/>
        </a:p>
      </dgm:t>
    </dgm:pt>
    <dgm:pt modelId="{190B73F5-5CA3-4ABA-B986-A0AEAE72BD06}">
      <dgm:prSet phldrT="[Text]"/>
      <dgm:spPr/>
      <dgm:t>
        <a:bodyPr/>
        <a:lstStyle/>
        <a:p>
          <a:r>
            <a:rPr lang="en-US" dirty="0" smtClean="0"/>
            <a:t>In FY17, guaranteed 2,961 loans per business day, totaling $754M each day</a:t>
          </a:r>
          <a:endParaRPr lang="en-US" dirty="0"/>
        </a:p>
      </dgm:t>
    </dgm:pt>
    <dgm:pt modelId="{6E34DC46-F27D-48B4-AEB8-194BC9DB31D3}" type="parTrans" cxnId="{2DF9F71D-A144-47EA-AB04-80672AAC9275}">
      <dgm:prSet/>
      <dgm:spPr/>
      <dgm:t>
        <a:bodyPr/>
        <a:lstStyle/>
        <a:p>
          <a:endParaRPr lang="en-US"/>
        </a:p>
      </dgm:t>
    </dgm:pt>
    <dgm:pt modelId="{00110C4C-AB3C-42A6-87E3-AFABCF577F75}" type="sibTrans" cxnId="{2DF9F71D-A144-47EA-AB04-80672AAC9275}">
      <dgm:prSet/>
      <dgm:spPr/>
      <dgm:t>
        <a:bodyPr/>
        <a:lstStyle/>
        <a:p>
          <a:endParaRPr lang="en-US"/>
        </a:p>
      </dgm:t>
    </dgm:pt>
    <dgm:pt modelId="{51D2E571-E10E-422E-BAF8-1468FD7703E5}">
      <dgm:prSet phldrT="[Text]"/>
      <dgm:spPr/>
      <dgm:t>
        <a:bodyPr/>
        <a:lstStyle/>
        <a:p>
          <a:r>
            <a:rPr lang="en-US" dirty="0" smtClean="0"/>
            <a:t>Foreclosure Rates</a:t>
          </a:r>
          <a:endParaRPr lang="en-US" dirty="0"/>
        </a:p>
      </dgm:t>
    </dgm:pt>
    <dgm:pt modelId="{417E9EB8-97C5-42C4-A1A8-08631F854747}" type="parTrans" cxnId="{1AD8801E-EFB2-4997-B9D6-3E07386FEFCD}">
      <dgm:prSet/>
      <dgm:spPr/>
      <dgm:t>
        <a:bodyPr/>
        <a:lstStyle/>
        <a:p>
          <a:endParaRPr lang="en-US"/>
        </a:p>
      </dgm:t>
    </dgm:pt>
    <dgm:pt modelId="{6C680B69-AD30-405B-9C03-2D95FAEC0C9F}" type="sibTrans" cxnId="{1AD8801E-EFB2-4997-B9D6-3E07386FEFCD}">
      <dgm:prSet/>
      <dgm:spPr/>
      <dgm:t>
        <a:bodyPr/>
        <a:lstStyle/>
        <a:p>
          <a:endParaRPr lang="en-US"/>
        </a:p>
      </dgm:t>
    </dgm:pt>
    <dgm:pt modelId="{A6379BF5-1DE7-45C3-BB7E-3A968057ED44}">
      <dgm:prSet phldrT="[Text]"/>
      <dgm:spPr/>
      <dgm:t>
        <a:bodyPr/>
        <a:lstStyle/>
        <a:p>
          <a:r>
            <a:rPr lang="en-US" dirty="0" smtClean="0"/>
            <a:t>VA - Guaranteed loans maintained the lowest foreclosure (0.92%) and SD rates (2.43%)in the industry Conventional loans are second.	</a:t>
          </a:r>
          <a:endParaRPr lang="en-US" dirty="0"/>
        </a:p>
      </dgm:t>
    </dgm:pt>
    <dgm:pt modelId="{CE9E415A-CCB8-4A02-B07D-F541980BDEEE}" type="parTrans" cxnId="{CA8C5E50-C733-4318-8D42-29FA981C5708}">
      <dgm:prSet/>
      <dgm:spPr/>
      <dgm:t>
        <a:bodyPr/>
        <a:lstStyle/>
        <a:p>
          <a:endParaRPr lang="en-US"/>
        </a:p>
      </dgm:t>
    </dgm:pt>
    <dgm:pt modelId="{1E1412CD-605E-40C5-9C3C-FE7857D7F69B}" type="sibTrans" cxnId="{CA8C5E50-C733-4318-8D42-29FA981C5708}">
      <dgm:prSet/>
      <dgm:spPr/>
      <dgm:t>
        <a:bodyPr/>
        <a:lstStyle/>
        <a:p>
          <a:endParaRPr lang="en-US"/>
        </a:p>
      </dgm:t>
    </dgm:pt>
    <dgm:pt modelId="{B56D69F0-AA01-4DDC-8685-C89B65BA3406}" type="pres">
      <dgm:prSet presAssocID="{CC4783E4-E527-47B9-A702-B4957DF700A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AC6807-8837-40B0-A792-63908685CC1C}" type="pres">
      <dgm:prSet presAssocID="{A64CF7FA-C342-4D01-AD90-B78DB2331FD7}" presName="compNode" presStyleCnt="0"/>
      <dgm:spPr/>
    </dgm:pt>
    <dgm:pt modelId="{025C4C6A-6B77-49AF-8F32-2EBD63D6833D}" type="pres">
      <dgm:prSet presAssocID="{A64CF7FA-C342-4D01-AD90-B78DB2331FD7}" presName="aNode" presStyleLbl="bgShp" presStyleIdx="0" presStyleCnt="3"/>
      <dgm:spPr/>
      <dgm:t>
        <a:bodyPr/>
        <a:lstStyle/>
        <a:p>
          <a:endParaRPr lang="en-US"/>
        </a:p>
      </dgm:t>
    </dgm:pt>
    <dgm:pt modelId="{0D429886-391F-4EA2-8835-01D44A8E89E8}" type="pres">
      <dgm:prSet presAssocID="{A64CF7FA-C342-4D01-AD90-B78DB2331FD7}" presName="textNode" presStyleLbl="bgShp" presStyleIdx="0" presStyleCnt="3"/>
      <dgm:spPr/>
      <dgm:t>
        <a:bodyPr/>
        <a:lstStyle/>
        <a:p>
          <a:endParaRPr lang="en-US"/>
        </a:p>
      </dgm:t>
    </dgm:pt>
    <dgm:pt modelId="{76A63122-94B3-4D78-AF90-913C88B2B4AA}" type="pres">
      <dgm:prSet presAssocID="{A64CF7FA-C342-4D01-AD90-B78DB2331FD7}" presName="compChildNode" presStyleCnt="0"/>
      <dgm:spPr/>
    </dgm:pt>
    <dgm:pt modelId="{1B7609A1-2B23-498B-B5B5-BE272610F13B}" type="pres">
      <dgm:prSet presAssocID="{A64CF7FA-C342-4D01-AD90-B78DB2331FD7}" presName="theInnerList" presStyleCnt="0"/>
      <dgm:spPr/>
    </dgm:pt>
    <dgm:pt modelId="{C3A36CA8-E3BB-466A-B0A3-7A01C08E8EE6}" type="pres">
      <dgm:prSet presAssocID="{0F193C22-AC84-4F33-99C6-36F38A83FBE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B81BBC-B16E-4AEC-A088-9E259B8DC30E}" type="pres">
      <dgm:prSet presAssocID="{A64CF7FA-C342-4D01-AD90-B78DB2331FD7}" presName="aSpace" presStyleCnt="0"/>
      <dgm:spPr/>
    </dgm:pt>
    <dgm:pt modelId="{FBB2F4A5-39A7-4121-8706-52A24C25D715}" type="pres">
      <dgm:prSet presAssocID="{F9230081-5CF7-4341-85B4-A8B7FC67D589}" presName="compNode" presStyleCnt="0"/>
      <dgm:spPr/>
    </dgm:pt>
    <dgm:pt modelId="{E8C4D44B-F10F-4354-83AE-52976331134C}" type="pres">
      <dgm:prSet presAssocID="{F9230081-5CF7-4341-85B4-A8B7FC67D589}" presName="aNode" presStyleLbl="bgShp" presStyleIdx="1" presStyleCnt="3"/>
      <dgm:spPr/>
      <dgm:t>
        <a:bodyPr/>
        <a:lstStyle/>
        <a:p>
          <a:endParaRPr lang="en-US"/>
        </a:p>
      </dgm:t>
    </dgm:pt>
    <dgm:pt modelId="{12079082-81BD-47D2-9A9F-1CDA73F62CDE}" type="pres">
      <dgm:prSet presAssocID="{F9230081-5CF7-4341-85B4-A8B7FC67D589}" presName="textNode" presStyleLbl="bgShp" presStyleIdx="1" presStyleCnt="3"/>
      <dgm:spPr/>
      <dgm:t>
        <a:bodyPr/>
        <a:lstStyle/>
        <a:p>
          <a:endParaRPr lang="en-US"/>
        </a:p>
      </dgm:t>
    </dgm:pt>
    <dgm:pt modelId="{0AD0166F-83A9-40DE-95B7-C672B201450A}" type="pres">
      <dgm:prSet presAssocID="{F9230081-5CF7-4341-85B4-A8B7FC67D589}" presName="compChildNode" presStyleCnt="0"/>
      <dgm:spPr/>
    </dgm:pt>
    <dgm:pt modelId="{DB3DA865-2091-4B9F-B55B-04B6CFC2428F}" type="pres">
      <dgm:prSet presAssocID="{F9230081-5CF7-4341-85B4-A8B7FC67D589}" presName="theInnerList" presStyleCnt="0"/>
      <dgm:spPr/>
    </dgm:pt>
    <dgm:pt modelId="{E1E195FD-C8D0-46C3-AF58-CD73FB37F7D9}" type="pres">
      <dgm:prSet presAssocID="{190B73F5-5CA3-4ABA-B986-A0AEAE72BD06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E9DA3B-FF34-4047-8F96-E20B8DDD972A}" type="pres">
      <dgm:prSet presAssocID="{F9230081-5CF7-4341-85B4-A8B7FC67D589}" presName="aSpace" presStyleCnt="0"/>
      <dgm:spPr/>
    </dgm:pt>
    <dgm:pt modelId="{4F6ED16A-CB29-44B5-800F-E41CEFF3B551}" type="pres">
      <dgm:prSet presAssocID="{51D2E571-E10E-422E-BAF8-1468FD7703E5}" presName="compNode" presStyleCnt="0"/>
      <dgm:spPr/>
    </dgm:pt>
    <dgm:pt modelId="{F0B97946-F307-43E5-A514-35D2FC84AA70}" type="pres">
      <dgm:prSet presAssocID="{51D2E571-E10E-422E-BAF8-1468FD7703E5}" presName="aNode" presStyleLbl="bgShp" presStyleIdx="2" presStyleCnt="3"/>
      <dgm:spPr/>
      <dgm:t>
        <a:bodyPr/>
        <a:lstStyle/>
        <a:p>
          <a:endParaRPr lang="en-US"/>
        </a:p>
      </dgm:t>
    </dgm:pt>
    <dgm:pt modelId="{679E0CB3-63A9-4038-9D3F-5F7E12693630}" type="pres">
      <dgm:prSet presAssocID="{51D2E571-E10E-422E-BAF8-1468FD7703E5}" presName="textNode" presStyleLbl="bgShp" presStyleIdx="2" presStyleCnt="3"/>
      <dgm:spPr/>
      <dgm:t>
        <a:bodyPr/>
        <a:lstStyle/>
        <a:p>
          <a:endParaRPr lang="en-US"/>
        </a:p>
      </dgm:t>
    </dgm:pt>
    <dgm:pt modelId="{AE202ED3-23BF-4F34-B5F3-12BDA74C4F5E}" type="pres">
      <dgm:prSet presAssocID="{51D2E571-E10E-422E-BAF8-1468FD7703E5}" presName="compChildNode" presStyleCnt="0"/>
      <dgm:spPr/>
    </dgm:pt>
    <dgm:pt modelId="{8982060F-1A49-4A55-9CE8-640A13D6005D}" type="pres">
      <dgm:prSet presAssocID="{51D2E571-E10E-422E-BAF8-1468FD7703E5}" presName="theInnerList" presStyleCnt="0"/>
      <dgm:spPr/>
    </dgm:pt>
    <dgm:pt modelId="{0D26D38E-0EB9-4A64-A23A-1C07AAAD6B8C}" type="pres">
      <dgm:prSet presAssocID="{A6379BF5-1DE7-45C3-BB7E-3A968057ED4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D8801E-EFB2-4997-B9D6-3E07386FEFCD}" srcId="{CC4783E4-E527-47B9-A702-B4957DF700AB}" destId="{51D2E571-E10E-422E-BAF8-1468FD7703E5}" srcOrd="2" destOrd="0" parTransId="{417E9EB8-97C5-42C4-A1A8-08631F854747}" sibTransId="{6C680B69-AD30-405B-9C03-2D95FAEC0C9F}"/>
    <dgm:cxn modelId="{EAA044A7-6DAB-4F25-A859-7AA64685B8CE}" type="presOf" srcId="{F9230081-5CF7-4341-85B4-A8B7FC67D589}" destId="{E8C4D44B-F10F-4354-83AE-52976331134C}" srcOrd="0" destOrd="0" presId="urn:microsoft.com/office/officeart/2005/8/layout/lProcess2"/>
    <dgm:cxn modelId="{0E80D3C6-9E9A-42B7-B0DA-308B714633DE}" type="presOf" srcId="{A6379BF5-1DE7-45C3-BB7E-3A968057ED44}" destId="{0D26D38E-0EB9-4A64-A23A-1C07AAAD6B8C}" srcOrd="0" destOrd="0" presId="urn:microsoft.com/office/officeart/2005/8/layout/lProcess2"/>
    <dgm:cxn modelId="{2E0F36FA-CE9B-4F56-A9FD-1495FFB78EBB}" type="presOf" srcId="{51D2E571-E10E-422E-BAF8-1468FD7703E5}" destId="{679E0CB3-63A9-4038-9D3F-5F7E12693630}" srcOrd="1" destOrd="0" presId="urn:microsoft.com/office/officeart/2005/8/layout/lProcess2"/>
    <dgm:cxn modelId="{C09B54E7-4E4C-4CAD-BA6A-AB94C8919723}" type="presOf" srcId="{A64CF7FA-C342-4D01-AD90-B78DB2331FD7}" destId="{025C4C6A-6B77-49AF-8F32-2EBD63D6833D}" srcOrd="0" destOrd="0" presId="urn:microsoft.com/office/officeart/2005/8/layout/lProcess2"/>
    <dgm:cxn modelId="{D491244F-E520-402C-A317-0958B5AFDAA8}" type="presOf" srcId="{51D2E571-E10E-422E-BAF8-1468FD7703E5}" destId="{F0B97946-F307-43E5-A514-35D2FC84AA70}" srcOrd="0" destOrd="0" presId="urn:microsoft.com/office/officeart/2005/8/layout/lProcess2"/>
    <dgm:cxn modelId="{C70A5594-1B9B-4C6D-A5BC-7655F50B4CA6}" type="presOf" srcId="{190B73F5-5CA3-4ABA-B986-A0AEAE72BD06}" destId="{E1E195FD-C8D0-46C3-AF58-CD73FB37F7D9}" srcOrd="0" destOrd="0" presId="urn:microsoft.com/office/officeart/2005/8/layout/lProcess2"/>
    <dgm:cxn modelId="{375B3C2C-433C-4D1C-A76C-AE9002394A9C}" srcId="{CC4783E4-E527-47B9-A702-B4957DF700AB}" destId="{F9230081-5CF7-4341-85B4-A8B7FC67D589}" srcOrd="1" destOrd="0" parTransId="{974BDD8C-FDC9-43B7-A02B-B3E94D4D4F89}" sibTransId="{C41037B8-576A-478B-962D-513E17EC4627}"/>
    <dgm:cxn modelId="{72D9B9E3-6B60-48A4-AEC6-D21099DA0AD1}" srcId="{A64CF7FA-C342-4D01-AD90-B78DB2331FD7}" destId="{0F193C22-AC84-4F33-99C6-36F38A83FBE7}" srcOrd="0" destOrd="0" parTransId="{14ADCFAF-7163-44B7-85E3-59FAB4EACDDF}" sibTransId="{E2B463BA-240A-44AE-9D46-1BEBEE70072D}"/>
    <dgm:cxn modelId="{D16A84A6-1723-4936-BF3C-E57633EEF914}" type="presOf" srcId="{0F193C22-AC84-4F33-99C6-36F38A83FBE7}" destId="{C3A36CA8-E3BB-466A-B0A3-7A01C08E8EE6}" srcOrd="0" destOrd="0" presId="urn:microsoft.com/office/officeart/2005/8/layout/lProcess2"/>
    <dgm:cxn modelId="{94CAB82C-5409-46EB-8EAC-CC1FB59BEC95}" srcId="{CC4783E4-E527-47B9-A702-B4957DF700AB}" destId="{A64CF7FA-C342-4D01-AD90-B78DB2331FD7}" srcOrd="0" destOrd="0" parTransId="{6E0C449A-536A-4BE0-955D-76D1A8D52589}" sibTransId="{736C0F2E-9B2E-4EA8-BB35-14553DB700AD}"/>
    <dgm:cxn modelId="{26952FB2-F93C-42E7-BA74-9778146604BB}" type="presOf" srcId="{CC4783E4-E527-47B9-A702-B4957DF700AB}" destId="{B56D69F0-AA01-4DDC-8685-C89B65BA3406}" srcOrd="0" destOrd="0" presId="urn:microsoft.com/office/officeart/2005/8/layout/lProcess2"/>
    <dgm:cxn modelId="{8989A386-C218-4642-AF71-05C18710FDE8}" type="presOf" srcId="{F9230081-5CF7-4341-85B4-A8B7FC67D589}" destId="{12079082-81BD-47D2-9A9F-1CDA73F62CDE}" srcOrd="1" destOrd="0" presId="urn:microsoft.com/office/officeart/2005/8/layout/lProcess2"/>
    <dgm:cxn modelId="{CA8C5E50-C733-4318-8D42-29FA981C5708}" srcId="{51D2E571-E10E-422E-BAF8-1468FD7703E5}" destId="{A6379BF5-1DE7-45C3-BB7E-3A968057ED44}" srcOrd="0" destOrd="0" parTransId="{CE9E415A-CCB8-4A02-B07D-F541980BDEEE}" sibTransId="{1E1412CD-605E-40C5-9C3C-FE7857D7F69B}"/>
    <dgm:cxn modelId="{2DF9F71D-A144-47EA-AB04-80672AAC9275}" srcId="{F9230081-5CF7-4341-85B4-A8B7FC67D589}" destId="{190B73F5-5CA3-4ABA-B986-A0AEAE72BD06}" srcOrd="0" destOrd="0" parTransId="{6E34DC46-F27D-48B4-AEB8-194BC9DB31D3}" sibTransId="{00110C4C-AB3C-42A6-87E3-AFABCF577F75}"/>
    <dgm:cxn modelId="{B38073CB-6740-4015-843A-ED8BADFB773A}" type="presOf" srcId="{A64CF7FA-C342-4D01-AD90-B78DB2331FD7}" destId="{0D429886-391F-4EA2-8835-01D44A8E89E8}" srcOrd="1" destOrd="0" presId="urn:microsoft.com/office/officeart/2005/8/layout/lProcess2"/>
    <dgm:cxn modelId="{FA129C23-CFAB-40D8-94F5-54CB32A7614E}" type="presParOf" srcId="{B56D69F0-AA01-4DDC-8685-C89B65BA3406}" destId="{D6AC6807-8837-40B0-A792-63908685CC1C}" srcOrd="0" destOrd="0" presId="urn:microsoft.com/office/officeart/2005/8/layout/lProcess2"/>
    <dgm:cxn modelId="{AC0A8DFB-3850-490A-A470-4DCEB93A9322}" type="presParOf" srcId="{D6AC6807-8837-40B0-A792-63908685CC1C}" destId="{025C4C6A-6B77-49AF-8F32-2EBD63D6833D}" srcOrd="0" destOrd="0" presId="urn:microsoft.com/office/officeart/2005/8/layout/lProcess2"/>
    <dgm:cxn modelId="{6DF91841-630B-4FE4-B7B2-AE10464AF0C5}" type="presParOf" srcId="{D6AC6807-8837-40B0-A792-63908685CC1C}" destId="{0D429886-391F-4EA2-8835-01D44A8E89E8}" srcOrd="1" destOrd="0" presId="urn:microsoft.com/office/officeart/2005/8/layout/lProcess2"/>
    <dgm:cxn modelId="{AB4EA71E-41A6-45E8-B230-AF75AD9B53F0}" type="presParOf" srcId="{D6AC6807-8837-40B0-A792-63908685CC1C}" destId="{76A63122-94B3-4D78-AF90-913C88B2B4AA}" srcOrd="2" destOrd="0" presId="urn:microsoft.com/office/officeart/2005/8/layout/lProcess2"/>
    <dgm:cxn modelId="{8F489878-0B57-46F3-B759-8552E5AEE8A3}" type="presParOf" srcId="{76A63122-94B3-4D78-AF90-913C88B2B4AA}" destId="{1B7609A1-2B23-498B-B5B5-BE272610F13B}" srcOrd="0" destOrd="0" presId="urn:microsoft.com/office/officeart/2005/8/layout/lProcess2"/>
    <dgm:cxn modelId="{3F764C67-9968-4F6D-B5F2-9EB78BF6E034}" type="presParOf" srcId="{1B7609A1-2B23-498B-B5B5-BE272610F13B}" destId="{C3A36CA8-E3BB-466A-B0A3-7A01C08E8EE6}" srcOrd="0" destOrd="0" presId="urn:microsoft.com/office/officeart/2005/8/layout/lProcess2"/>
    <dgm:cxn modelId="{E793B7B2-D8B9-426F-B6D7-F9B031A50ADB}" type="presParOf" srcId="{B56D69F0-AA01-4DDC-8685-C89B65BA3406}" destId="{CAB81BBC-B16E-4AEC-A088-9E259B8DC30E}" srcOrd="1" destOrd="0" presId="urn:microsoft.com/office/officeart/2005/8/layout/lProcess2"/>
    <dgm:cxn modelId="{DB36F7A4-FE89-45BA-877F-892C7A743431}" type="presParOf" srcId="{B56D69F0-AA01-4DDC-8685-C89B65BA3406}" destId="{FBB2F4A5-39A7-4121-8706-52A24C25D715}" srcOrd="2" destOrd="0" presId="urn:microsoft.com/office/officeart/2005/8/layout/lProcess2"/>
    <dgm:cxn modelId="{95CF060B-F9EB-4D8D-83B1-5A12F1B10644}" type="presParOf" srcId="{FBB2F4A5-39A7-4121-8706-52A24C25D715}" destId="{E8C4D44B-F10F-4354-83AE-52976331134C}" srcOrd="0" destOrd="0" presId="urn:microsoft.com/office/officeart/2005/8/layout/lProcess2"/>
    <dgm:cxn modelId="{9A362019-CBA4-4BC0-9ED4-FE00A0ADA018}" type="presParOf" srcId="{FBB2F4A5-39A7-4121-8706-52A24C25D715}" destId="{12079082-81BD-47D2-9A9F-1CDA73F62CDE}" srcOrd="1" destOrd="0" presId="urn:microsoft.com/office/officeart/2005/8/layout/lProcess2"/>
    <dgm:cxn modelId="{E35D1272-6B32-4094-B16E-2148CDEBD345}" type="presParOf" srcId="{FBB2F4A5-39A7-4121-8706-52A24C25D715}" destId="{0AD0166F-83A9-40DE-95B7-C672B201450A}" srcOrd="2" destOrd="0" presId="urn:microsoft.com/office/officeart/2005/8/layout/lProcess2"/>
    <dgm:cxn modelId="{4AA5AC80-1AEB-42E1-92B7-FC4D021EDB96}" type="presParOf" srcId="{0AD0166F-83A9-40DE-95B7-C672B201450A}" destId="{DB3DA865-2091-4B9F-B55B-04B6CFC2428F}" srcOrd="0" destOrd="0" presId="urn:microsoft.com/office/officeart/2005/8/layout/lProcess2"/>
    <dgm:cxn modelId="{ACA65CE5-AC8D-45DF-B2AD-9534294858EE}" type="presParOf" srcId="{DB3DA865-2091-4B9F-B55B-04B6CFC2428F}" destId="{E1E195FD-C8D0-46C3-AF58-CD73FB37F7D9}" srcOrd="0" destOrd="0" presId="urn:microsoft.com/office/officeart/2005/8/layout/lProcess2"/>
    <dgm:cxn modelId="{D446727A-A64C-4AB8-9A1B-7B2B51002D1F}" type="presParOf" srcId="{B56D69F0-AA01-4DDC-8685-C89B65BA3406}" destId="{23E9DA3B-FF34-4047-8F96-E20B8DDD972A}" srcOrd="3" destOrd="0" presId="urn:microsoft.com/office/officeart/2005/8/layout/lProcess2"/>
    <dgm:cxn modelId="{D041771B-9FD8-4CB5-B227-A5E897D1AA32}" type="presParOf" srcId="{B56D69F0-AA01-4DDC-8685-C89B65BA3406}" destId="{4F6ED16A-CB29-44B5-800F-E41CEFF3B551}" srcOrd="4" destOrd="0" presId="urn:microsoft.com/office/officeart/2005/8/layout/lProcess2"/>
    <dgm:cxn modelId="{67EC603A-E41A-4AA8-AEA1-054F3889F5F1}" type="presParOf" srcId="{4F6ED16A-CB29-44B5-800F-E41CEFF3B551}" destId="{F0B97946-F307-43E5-A514-35D2FC84AA70}" srcOrd="0" destOrd="0" presId="urn:microsoft.com/office/officeart/2005/8/layout/lProcess2"/>
    <dgm:cxn modelId="{1EEC6447-FB00-4C2E-BDFB-4212428F3101}" type="presParOf" srcId="{4F6ED16A-CB29-44B5-800F-E41CEFF3B551}" destId="{679E0CB3-63A9-4038-9D3F-5F7E12693630}" srcOrd="1" destOrd="0" presId="urn:microsoft.com/office/officeart/2005/8/layout/lProcess2"/>
    <dgm:cxn modelId="{8B46C341-5026-4490-B90A-EE16FEBB4491}" type="presParOf" srcId="{4F6ED16A-CB29-44B5-800F-E41CEFF3B551}" destId="{AE202ED3-23BF-4F34-B5F3-12BDA74C4F5E}" srcOrd="2" destOrd="0" presId="urn:microsoft.com/office/officeart/2005/8/layout/lProcess2"/>
    <dgm:cxn modelId="{F8DD24C6-6A29-4B66-8E3B-9A7FAEC926AF}" type="presParOf" srcId="{AE202ED3-23BF-4F34-B5F3-12BDA74C4F5E}" destId="{8982060F-1A49-4A55-9CE8-640A13D6005D}" srcOrd="0" destOrd="0" presId="urn:microsoft.com/office/officeart/2005/8/layout/lProcess2"/>
    <dgm:cxn modelId="{8DD956A7-5F21-47AC-94F4-0BA2F96BE712}" type="presParOf" srcId="{8982060F-1A49-4A55-9CE8-640A13D6005D}" destId="{0D26D38E-0EB9-4A64-A23A-1C07AAAD6B8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7BDDCF-B412-4701-99A5-1A64A32C79B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9CA720-3B3B-427C-9B6B-5CDA61DFDFDB}">
      <dgm:prSet phldrT="[Text]"/>
      <dgm:spPr/>
      <dgm:t>
        <a:bodyPr/>
        <a:lstStyle/>
        <a:p>
          <a:r>
            <a:rPr lang="en-US" dirty="0" smtClean="0"/>
            <a:t>Appraisals</a:t>
          </a:r>
          <a:endParaRPr lang="en-US" dirty="0"/>
        </a:p>
      </dgm:t>
    </dgm:pt>
    <dgm:pt modelId="{3CC51E09-1FD5-4D1E-8D24-3B222A0E92B5}" type="parTrans" cxnId="{5864AF7A-4484-40BE-8754-A57EDB59A571}">
      <dgm:prSet/>
      <dgm:spPr/>
      <dgm:t>
        <a:bodyPr/>
        <a:lstStyle/>
        <a:p>
          <a:endParaRPr lang="en-US"/>
        </a:p>
      </dgm:t>
    </dgm:pt>
    <dgm:pt modelId="{6205FD0E-8EF0-4A86-88FB-1F21DAFA0825}" type="sibTrans" cxnId="{5864AF7A-4484-40BE-8754-A57EDB59A571}">
      <dgm:prSet/>
      <dgm:spPr/>
      <dgm:t>
        <a:bodyPr/>
        <a:lstStyle/>
        <a:p>
          <a:endParaRPr lang="en-US"/>
        </a:p>
      </dgm:t>
    </dgm:pt>
    <dgm:pt modelId="{F6618EF3-083B-4C42-B021-D0DC4371870A}">
      <dgm:prSet phldrT="[Text]"/>
      <dgm:spPr/>
      <dgm:t>
        <a:bodyPr/>
        <a:lstStyle/>
        <a:p>
          <a:r>
            <a:rPr lang="en-US" dirty="0" smtClean="0"/>
            <a:t>Appraisal Assignments </a:t>
          </a:r>
          <a:endParaRPr lang="en-US" b="1" dirty="0"/>
        </a:p>
      </dgm:t>
    </dgm:pt>
    <dgm:pt modelId="{670D16B4-F966-4213-B4B8-DA3B7E8A0F2F}" type="parTrans" cxnId="{C3097BC0-0AD9-4B74-9525-DC0B75A8E15D}">
      <dgm:prSet/>
      <dgm:spPr/>
      <dgm:t>
        <a:bodyPr/>
        <a:lstStyle/>
        <a:p>
          <a:endParaRPr lang="en-US"/>
        </a:p>
      </dgm:t>
    </dgm:pt>
    <dgm:pt modelId="{B8A1C05D-4CAF-4AE4-A617-54D35DF4D042}" type="sibTrans" cxnId="{C3097BC0-0AD9-4B74-9525-DC0B75A8E15D}">
      <dgm:prSet/>
      <dgm:spPr/>
      <dgm:t>
        <a:bodyPr/>
        <a:lstStyle/>
        <a:p>
          <a:endParaRPr lang="en-US"/>
        </a:p>
      </dgm:t>
    </dgm:pt>
    <dgm:pt modelId="{B0F04AE5-E0EF-4A8A-99E4-5B59EA7FC0BF}">
      <dgm:prSet phldrT="[Text]"/>
      <dgm:spPr/>
      <dgm:t>
        <a:bodyPr/>
        <a:lstStyle/>
        <a:p>
          <a:r>
            <a:rPr lang="en-US" dirty="0" smtClean="0"/>
            <a:t>Loan Churning/Serial Refinancing</a:t>
          </a:r>
          <a:endParaRPr lang="en-US" dirty="0"/>
        </a:p>
      </dgm:t>
    </dgm:pt>
    <dgm:pt modelId="{BFDE3598-EC4C-47AC-B422-D2F74C7AB64D}" type="parTrans" cxnId="{19E52DA6-69E7-48C4-95E3-BE5753301529}">
      <dgm:prSet/>
      <dgm:spPr/>
      <dgm:t>
        <a:bodyPr/>
        <a:lstStyle/>
        <a:p>
          <a:endParaRPr lang="en-US"/>
        </a:p>
      </dgm:t>
    </dgm:pt>
    <dgm:pt modelId="{D9E9AD82-CA15-42E7-A438-B3A4670110CB}" type="sibTrans" cxnId="{19E52DA6-69E7-48C4-95E3-BE5753301529}">
      <dgm:prSet/>
      <dgm:spPr/>
      <dgm:t>
        <a:bodyPr/>
        <a:lstStyle/>
        <a:p>
          <a:endParaRPr lang="en-US"/>
        </a:p>
      </dgm:t>
    </dgm:pt>
    <dgm:pt modelId="{FB43042E-D497-432E-B86F-152134773282}">
      <dgm:prSet phldrT="[Text]"/>
      <dgm:spPr/>
      <dgm:t>
        <a:bodyPr/>
        <a:lstStyle/>
        <a:p>
          <a:r>
            <a:rPr lang="en-US" dirty="0" smtClean="0"/>
            <a:t>Data – Small amount of Lenders</a:t>
          </a:r>
          <a:endParaRPr lang="en-US" dirty="0"/>
        </a:p>
      </dgm:t>
    </dgm:pt>
    <dgm:pt modelId="{303020C0-22C6-4B2A-85E5-322D375BE17A}" type="parTrans" cxnId="{31423DE5-2B84-417E-99A2-C9DD9EAAB4F2}">
      <dgm:prSet/>
      <dgm:spPr/>
      <dgm:t>
        <a:bodyPr/>
        <a:lstStyle/>
        <a:p>
          <a:endParaRPr lang="en-US"/>
        </a:p>
      </dgm:t>
    </dgm:pt>
    <dgm:pt modelId="{BCBC9929-C6F0-4669-A62E-011FC4B4B234}" type="sibTrans" cxnId="{31423DE5-2B84-417E-99A2-C9DD9EAAB4F2}">
      <dgm:prSet/>
      <dgm:spPr/>
      <dgm:t>
        <a:bodyPr/>
        <a:lstStyle/>
        <a:p>
          <a:endParaRPr lang="en-US"/>
        </a:p>
      </dgm:t>
    </dgm:pt>
    <dgm:pt modelId="{09ED7C54-37F2-4C2F-81C1-5F962492EFAC}">
      <dgm:prSet phldrT="[Text]"/>
      <dgm:spPr/>
      <dgm:t>
        <a:bodyPr/>
        <a:lstStyle/>
        <a:p>
          <a:r>
            <a:rPr lang="en-US" dirty="0" smtClean="0"/>
            <a:t>Customer Service – Appraisers scheduling within 48 hours</a:t>
          </a:r>
          <a:endParaRPr lang="en-US" dirty="0"/>
        </a:p>
      </dgm:t>
    </dgm:pt>
    <dgm:pt modelId="{72B564BD-7F19-40A7-923A-AA17CB3232FE}" type="parTrans" cxnId="{31ABF7C3-F9BC-4740-80CB-E6F229FD7870}">
      <dgm:prSet/>
      <dgm:spPr/>
      <dgm:t>
        <a:bodyPr/>
        <a:lstStyle/>
        <a:p>
          <a:endParaRPr lang="en-US"/>
        </a:p>
      </dgm:t>
    </dgm:pt>
    <dgm:pt modelId="{90A15BE6-4F31-454A-9A31-CC534918C4C7}" type="sibTrans" cxnId="{31ABF7C3-F9BC-4740-80CB-E6F229FD7870}">
      <dgm:prSet/>
      <dgm:spPr/>
      <dgm:t>
        <a:bodyPr/>
        <a:lstStyle/>
        <a:p>
          <a:endParaRPr lang="en-US"/>
        </a:p>
      </dgm:t>
    </dgm:pt>
    <dgm:pt modelId="{283F5770-912E-477E-AF44-8DAFD750C973}">
      <dgm:prSet phldrT="[Text]"/>
      <dgm:spPr/>
      <dgm:t>
        <a:bodyPr/>
        <a:lstStyle/>
        <a:p>
          <a:r>
            <a:rPr lang="en-US" dirty="0" smtClean="0"/>
            <a:t>Reduction of Loans from last year</a:t>
          </a:r>
          <a:endParaRPr lang="en-US" dirty="0"/>
        </a:p>
      </dgm:t>
    </dgm:pt>
    <dgm:pt modelId="{39D62498-1FD4-4479-B529-D2ED98A6BF28}" type="parTrans" cxnId="{C5F1AEAD-E20E-4CF6-8010-F963D2F7FC9C}">
      <dgm:prSet/>
      <dgm:spPr/>
      <dgm:t>
        <a:bodyPr/>
        <a:lstStyle/>
        <a:p>
          <a:endParaRPr lang="en-US"/>
        </a:p>
      </dgm:t>
    </dgm:pt>
    <dgm:pt modelId="{4F19B76A-3ACF-43EC-8611-D067C206EB0A}" type="sibTrans" cxnId="{C5F1AEAD-E20E-4CF6-8010-F963D2F7FC9C}">
      <dgm:prSet/>
      <dgm:spPr/>
      <dgm:t>
        <a:bodyPr/>
        <a:lstStyle/>
        <a:p>
          <a:endParaRPr lang="en-US"/>
        </a:p>
      </dgm:t>
    </dgm:pt>
    <dgm:pt modelId="{7CE066D6-67B7-4046-80D8-92DE6BC34909}">
      <dgm:prSet phldrT="[Text]"/>
      <dgm:spPr/>
      <dgm:t>
        <a:bodyPr/>
        <a:lstStyle/>
        <a:p>
          <a:r>
            <a:rPr lang="en-US" dirty="0" smtClean="0"/>
            <a:t>Niche market for Lenders who are willing to take greater risks</a:t>
          </a:r>
          <a:endParaRPr lang="en-US" dirty="0"/>
        </a:p>
      </dgm:t>
    </dgm:pt>
    <dgm:pt modelId="{6154344B-F02E-43C4-BB6A-80BE868540ED}" type="parTrans" cxnId="{6C339084-35D1-4DCC-B55C-5E656838C8B1}">
      <dgm:prSet/>
      <dgm:spPr/>
      <dgm:t>
        <a:bodyPr/>
        <a:lstStyle/>
        <a:p>
          <a:endParaRPr lang="en-US"/>
        </a:p>
      </dgm:t>
    </dgm:pt>
    <dgm:pt modelId="{F2E0655D-5E9B-43A8-A624-7E48B83ADB33}" type="sibTrans" cxnId="{6C339084-35D1-4DCC-B55C-5E656838C8B1}">
      <dgm:prSet/>
      <dgm:spPr/>
      <dgm:t>
        <a:bodyPr/>
        <a:lstStyle/>
        <a:p>
          <a:endParaRPr lang="en-US"/>
        </a:p>
      </dgm:t>
    </dgm:pt>
    <dgm:pt modelId="{15559373-28AC-4AB0-BC5E-88DA785CF946}">
      <dgm:prSet phldrT="[Text]"/>
      <dgm:spPr/>
      <dgm:t>
        <a:bodyPr/>
        <a:lstStyle/>
        <a:p>
          <a:r>
            <a:rPr lang="en-US" dirty="0" smtClean="0"/>
            <a:t>Appraiser Recruitment – Appraisers in the right locations</a:t>
          </a:r>
          <a:endParaRPr lang="en-US" b="1" dirty="0"/>
        </a:p>
      </dgm:t>
    </dgm:pt>
    <dgm:pt modelId="{7E214334-7A31-4687-9075-76106B82E8DD}" type="parTrans" cxnId="{0F92BDE8-AEE8-4296-AA59-DF3443CF274C}">
      <dgm:prSet/>
      <dgm:spPr/>
      <dgm:t>
        <a:bodyPr/>
        <a:lstStyle/>
        <a:p>
          <a:endParaRPr lang="en-US"/>
        </a:p>
      </dgm:t>
    </dgm:pt>
    <dgm:pt modelId="{5517A6D3-8CF7-4A9A-89A5-769BEFF69916}" type="sibTrans" cxnId="{0F92BDE8-AEE8-4296-AA59-DF3443CF274C}">
      <dgm:prSet/>
      <dgm:spPr/>
      <dgm:t>
        <a:bodyPr/>
        <a:lstStyle/>
        <a:p>
          <a:endParaRPr lang="en-US"/>
        </a:p>
      </dgm:t>
    </dgm:pt>
    <dgm:pt modelId="{27F7CD93-DF29-4A8C-9730-64E7837FACA8}">
      <dgm:prSet/>
      <dgm:spPr/>
      <dgm:t>
        <a:bodyPr/>
        <a:lstStyle/>
        <a:p>
          <a:r>
            <a:rPr lang="en-US" dirty="0" smtClean="0"/>
            <a:t>Condo Approval Process Review</a:t>
          </a:r>
          <a:endParaRPr lang="en-US" dirty="0"/>
        </a:p>
      </dgm:t>
    </dgm:pt>
    <dgm:pt modelId="{702507AF-21AA-4E21-BD84-3364A19D5037}" type="parTrans" cxnId="{BA505F07-A20B-482F-BD93-0524E82AC9F2}">
      <dgm:prSet/>
      <dgm:spPr/>
      <dgm:t>
        <a:bodyPr/>
        <a:lstStyle/>
        <a:p>
          <a:endParaRPr lang="en-US"/>
        </a:p>
      </dgm:t>
    </dgm:pt>
    <dgm:pt modelId="{D1C574D3-ADB1-4D96-A5BE-8A8AD703CE56}" type="sibTrans" cxnId="{BA505F07-A20B-482F-BD93-0524E82AC9F2}">
      <dgm:prSet/>
      <dgm:spPr/>
      <dgm:t>
        <a:bodyPr/>
        <a:lstStyle/>
        <a:p>
          <a:endParaRPr lang="en-US"/>
        </a:p>
      </dgm:t>
    </dgm:pt>
    <dgm:pt modelId="{FAB96064-23BB-434A-A208-7A18B51FB6AC}" type="pres">
      <dgm:prSet presAssocID="{777BDDCF-B412-4701-99A5-1A64A32C79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051C74-83D4-4D7E-A341-76C0B62537C1}" type="pres">
      <dgm:prSet presAssocID="{C89CA720-3B3B-427C-9B6B-5CDA61DFDFD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7AAF2C-D3E0-4FAD-B4C4-A887F2CF009B}" type="pres">
      <dgm:prSet presAssocID="{C89CA720-3B3B-427C-9B6B-5CDA61DFDFD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B613B-02CE-4875-BBD5-456856D86E24}" type="pres">
      <dgm:prSet presAssocID="{B0F04AE5-E0EF-4A8A-99E4-5B59EA7FC0B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975551-5D53-470F-9C7F-B6C36FB86039}" type="pres">
      <dgm:prSet presAssocID="{B0F04AE5-E0EF-4A8A-99E4-5B59EA7FC0B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02594D-B9D0-41B8-A2EC-27839BFEB042}" type="pres">
      <dgm:prSet presAssocID="{27F7CD93-DF29-4A8C-9730-64E7837FACA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1B425D-9542-43C8-868C-D4DE74EB3ABA}" type="presOf" srcId="{7CE066D6-67B7-4046-80D8-92DE6BC34909}" destId="{23975551-5D53-470F-9C7F-B6C36FB86039}" srcOrd="0" destOrd="2" presId="urn:microsoft.com/office/officeart/2005/8/layout/vList2"/>
    <dgm:cxn modelId="{07CD06BE-2D92-4ED1-92C1-FD443AFD3377}" type="presOf" srcId="{283F5770-912E-477E-AF44-8DAFD750C973}" destId="{23975551-5D53-470F-9C7F-B6C36FB86039}" srcOrd="0" destOrd="1" presId="urn:microsoft.com/office/officeart/2005/8/layout/vList2"/>
    <dgm:cxn modelId="{38176D29-AA8F-4E83-8FF3-ED5C5170AB0C}" type="presOf" srcId="{F6618EF3-083B-4C42-B021-D0DC4371870A}" destId="{1C7AAF2C-D3E0-4FAD-B4C4-A887F2CF009B}" srcOrd="0" destOrd="0" presId="urn:microsoft.com/office/officeart/2005/8/layout/vList2"/>
    <dgm:cxn modelId="{31423DE5-2B84-417E-99A2-C9DD9EAAB4F2}" srcId="{B0F04AE5-E0EF-4A8A-99E4-5B59EA7FC0BF}" destId="{FB43042E-D497-432E-B86F-152134773282}" srcOrd="0" destOrd="0" parTransId="{303020C0-22C6-4B2A-85E5-322D375BE17A}" sibTransId="{BCBC9929-C6F0-4669-A62E-011FC4B4B234}"/>
    <dgm:cxn modelId="{EEF7882A-89B1-4006-9D0A-4F97C79EEF6B}" type="presOf" srcId="{777BDDCF-B412-4701-99A5-1A64A32C79B3}" destId="{FAB96064-23BB-434A-A208-7A18B51FB6AC}" srcOrd="0" destOrd="0" presId="urn:microsoft.com/office/officeart/2005/8/layout/vList2"/>
    <dgm:cxn modelId="{BA505F07-A20B-482F-BD93-0524E82AC9F2}" srcId="{777BDDCF-B412-4701-99A5-1A64A32C79B3}" destId="{27F7CD93-DF29-4A8C-9730-64E7837FACA8}" srcOrd="2" destOrd="0" parTransId="{702507AF-21AA-4E21-BD84-3364A19D5037}" sibTransId="{D1C574D3-ADB1-4D96-A5BE-8A8AD703CE56}"/>
    <dgm:cxn modelId="{6C339084-35D1-4DCC-B55C-5E656838C8B1}" srcId="{B0F04AE5-E0EF-4A8A-99E4-5B59EA7FC0BF}" destId="{7CE066D6-67B7-4046-80D8-92DE6BC34909}" srcOrd="2" destOrd="0" parTransId="{6154344B-F02E-43C4-BB6A-80BE868540ED}" sibTransId="{F2E0655D-5E9B-43A8-A624-7E48B83ADB33}"/>
    <dgm:cxn modelId="{F0D03F5E-72D1-4366-B94D-5B9C9D926497}" type="presOf" srcId="{C89CA720-3B3B-427C-9B6B-5CDA61DFDFDB}" destId="{B0051C74-83D4-4D7E-A341-76C0B62537C1}" srcOrd="0" destOrd="0" presId="urn:microsoft.com/office/officeart/2005/8/layout/vList2"/>
    <dgm:cxn modelId="{2EA311E5-DF1B-4234-A375-C3B862BF0DED}" type="presOf" srcId="{09ED7C54-37F2-4C2F-81C1-5F962492EFAC}" destId="{1C7AAF2C-D3E0-4FAD-B4C4-A887F2CF009B}" srcOrd="0" destOrd="2" presId="urn:microsoft.com/office/officeart/2005/8/layout/vList2"/>
    <dgm:cxn modelId="{31ABF7C3-F9BC-4740-80CB-E6F229FD7870}" srcId="{C89CA720-3B3B-427C-9B6B-5CDA61DFDFDB}" destId="{09ED7C54-37F2-4C2F-81C1-5F962492EFAC}" srcOrd="2" destOrd="0" parTransId="{72B564BD-7F19-40A7-923A-AA17CB3232FE}" sibTransId="{90A15BE6-4F31-454A-9A31-CC534918C4C7}"/>
    <dgm:cxn modelId="{C5F1AEAD-E20E-4CF6-8010-F963D2F7FC9C}" srcId="{B0F04AE5-E0EF-4A8A-99E4-5B59EA7FC0BF}" destId="{283F5770-912E-477E-AF44-8DAFD750C973}" srcOrd="1" destOrd="0" parTransId="{39D62498-1FD4-4479-B529-D2ED98A6BF28}" sibTransId="{4F19B76A-3ACF-43EC-8611-D067C206EB0A}"/>
    <dgm:cxn modelId="{0F92BDE8-AEE8-4296-AA59-DF3443CF274C}" srcId="{C89CA720-3B3B-427C-9B6B-5CDA61DFDFDB}" destId="{15559373-28AC-4AB0-BC5E-88DA785CF946}" srcOrd="1" destOrd="0" parTransId="{7E214334-7A31-4687-9075-76106B82E8DD}" sibTransId="{5517A6D3-8CF7-4A9A-89A5-769BEFF69916}"/>
    <dgm:cxn modelId="{19E52DA6-69E7-48C4-95E3-BE5753301529}" srcId="{777BDDCF-B412-4701-99A5-1A64A32C79B3}" destId="{B0F04AE5-E0EF-4A8A-99E4-5B59EA7FC0BF}" srcOrd="1" destOrd="0" parTransId="{BFDE3598-EC4C-47AC-B422-D2F74C7AB64D}" sibTransId="{D9E9AD82-CA15-42E7-A438-B3A4670110CB}"/>
    <dgm:cxn modelId="{61D8AC40-91C8-4465-9F22-B7FEEB7A56CE}" type="presOf" srcId="{27F7CD93-DF29-4A8C-9730-64E7837FACA8}" destId="{BC02594D-B9D0-41B8-A2EC-27839BFEB042}" srcOrd="0" destOrd="0" presId="urn:microsoft.com/office/officeart/2005/8/layout/vList2"/>
    <dgm:cxn modelId="{C3097BC0-0AD9-4B74-9525-DC0B75A8E15D}" srcId="{C89CA720-3B3B-427C-9B6B-5CDA61DFDFDB}" destId="{F6618EF3-083B-4C42-B021-D0DC4371870A}" srcOrd="0" destOrd="0" parTransId="{670D16B4-F966-4213-B4B8-DA3B7E8A0F2F}" sibTransId="{B8A1C05D-4CAF-4AE4-A617-54D35DF4D042}"/>
    <dgm:cxn modelId="{0C257670-4A62-4D8C-BB9A-5AA1ECA0AC55}" type="presOf" srcId="{B0F04AE5-E0EF-4A8A-99E4-5B59EA7FC0BF}" destId="{F87B613B-02CE-4875-BBD5-456856D86E24}" srcOrd="0" destOrd="0" presId="urn:microsoft.com/office/officeart/2005/8/layout/vList2"/>
    <dgm:cxn modelId="{8F512B31-4D31-4914-B063-D3076EC0566D}" type="presOf" srcId="{FB43042E-D497-432E-B86F-152134773282}" destId="{23975551-5D53-470F-9C7F-B6C36FB86039}" srcOrd="0" destOrd="0" presId="urn:microsoft.com/office/officeart/2005/8/layout/vList2"/>
    <dgm:cxn modelId="{D6B3A010-2775-46DA-9CB4-F29E756AC264}" type="presOf" srcId="{15559373-28AC-4AB0-BC5E-88DA785CF946}" destId="{1C7AAF2C-D3E0-4FAD-B4C4-A887F2CF009B}" srcOrd="0" destOrd="1" presId="urn:microsoft.com/office/officeart/2005/8/layout/vList2"/>
    <dgm:cxn modelId="{5864AF7A-4484-40BE-8754-A57EDB59A571}" srcId="{777BDDCF-B412-4701-99A5-1A64A32C79B3}" destId="{C89CA720-3B3B-427C-9B6B-5CDA61DFDFDB}" srcOrd="0" destOrd="0" parTransId="{3CC51E09-1FD5-4D1E-8D24-3B222A0E92B5}" sibTransId="{6205FD0E-8EF0-4A86-88FB-1F21DAFA0825}"/>
    <dgm:cxn modelId="{3E596A67-E614-4FAE-A211-36BA4FEEA4AF}" type="presParOf" srcId="{FAB96064-23BB-434A-A208-7A18B51FB6AC}" destId="{B0051C74-83D4-4D7E-A341-76C0B62537C1}" srcOrd="0" destOrd="0" presId="urn:microsoft.com/office/officeart/2005/8/layout/vList2"/>
    <dgm:cxn modelId="{87521DA2-FFDC-478A-96BD-B41C60A44A19}" type="presParOf" srcId="{FAB96064-23BB-434A-A208-7A18B51FB6AC}" destId="{1C7AAF2C-D3E0-4FAD-B4C4-A887F2CF009B}" srcOrd="1" destOrd="0" presId="urn:microsoft.com/office/officeart/2005/8/layout/vList2"/>
    <dgm:cxn modelId="{8D465B5C-5453-4B8D-82FC-B85E343B8F57}" type="presParOf" srcId="{FAB96064-23BB-434A-A208-7A18B51FB6AC}" destId="{F87B613B-02CE-4875-BBD5-456856D86E24}" srcOrd="2" destOrd="0" presId="urn:microsoft.com/office/officeart/2005/8/layout/vList2"/>
    <dgm:cxn modelId="{DDE1DCA0-985A-4ACF-A5A4-25B701B80C49}" type="presParOf" srcId="{FAB96064-23BB-434A-A208-7A18B51FB6AC}" destId="{23975551-5D53-470F-9C7F-B6C36FB86039}" srcOrd="3" destOrd="0" presId="urn:microsoft.com/office/officeart/2005/8/layout/vList2"/>
    <dgm:cxn modelId="{374D8D42-7A26-47F1-B7C9-89F4FC541635}" type="presParOf" srcId="{FAB96064-23BB-434A-A208-7A18B51FB6AC}" destId="{BC02594D-B9D0-41B8-A2EC-27839BFEB04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B5300A-2C7F-4F9B-9B49-C240319D9221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8D1ECA3-A8B0-4B0F-835F-AB44E8B74C90}">
      <dgm:prSet phldrT="[Text]" custT="1"/>
      <dgm:spPr/>
      <dgm:t>
        <a:bodyPr/>
        <a:lstStyle/>
        <a:p>
          <a:pPr algn="ctr"/>
          <a:r>
            <a:rPr lang="en-US" sz="2400" dirty="0" smtClean="0"/>
            <a:t>End to End Environment</a:t>
          </a:r>
          <a:endParaRPr lang="en-US" sz="2400" dirty="0"/>
        </a:p>
      </dgm:t>
    </dgm:pt>
    <dgm:pt modelId="{5ACCD1D8-FB70-4716-9614-6C6320B18299}" type="parTrans" cxnId="{7583871F-CFF4-4C48-83A3-1CA7D48F2653}">
      <dgm:prSet/>
      <dgm:spPr/>
      <dgm:t>
        <a:bodyPr/>
        <a:lstStyle/>
        <a:p>
          <a:endParaRPr lang="en-US"/>
        </a:p>
      </dgm:t>
    </dgm:pt>
    <dgm:pt modelId="{A968F7FA-491A-4D2D-8B3B-C96EBB07B2E1}" type="sibTrans" cxnId="{7583871F-CFF4-4C48-83A3-1CA7D48F2653}">
      <dgm:prSet/>
      <dgm:spPr/>
      <dgm:t>
        <a:bodyPr/>
        <a:lstStyle/>
        <a:p>
          <a:endParaRPr lang="en-US"/>
        </a:p>
      </dgm:t>
    </dgm:pt>
    <dgm:pt modelId="{EB17D59C-2D60-45D7-AEB6-DE682E52A2E7}">
      <dgm:prSet phldrT="[Text]" custT="1"/>
      <dgm:spPr/>
      <dgm:t>
        <a:bodyPr/>
        <a:lstStyle/>
        <a:p>
          <a:pPr algn="ctr"/>
          <a:r>
            <a:rPr lang="en-US" sz="2400" dirty="0" smtClean="0"/>
            <a:t>1</a:t>
          </a:r>
          <a:r>
            <a:rPr lang="en-US" sz="2400" baseline="30000" dirty="0" smtClean="0"/>
            <a:t>st</a:t>
          </a:r>
          <a:r>
            <a:rPr lang="en-US" sz="2400" dirty="0" smtClean="0"/>
            <a:t> step is rebuilding servicing on a COTS based Salesforce platform</a:t>
          </a:r>
          <a:endParaRPr lang="en-US" sz="2400" dirty="0"/>
        </a:p>
      </dgm:t>
    </dgm:pt>
    <dgm:pt modelId="{A4E14072-23CB-43F1-8911-1A16F47508FD}" type="parTrans" cxnId="{7BB93623-DED6-4125-9896-611DDD959462}">
      <dgm:prSet/>
      <dgm:spPr/>
      <dgm:t>
        <a:bodyPr/>
        <a:lstStyle/>
        <a:p>
          <a:endParaRPr lang="en-US"/>
        </a:p>
      </dgm:t>
    </dgm:pt>
    <dgm:pt modelId="{163701F8-8720-414A-94B1-2FEB3D40A6D9}" type="sibTrans" cxnId="{7BB93623-DED6-4125-9896-611DDD959462}">
      <dgm:prSet/>
      <dgm:spPr/>
      <dgm:t>
        <a:bodyPr/>
        <a:lstStyle/>
        <a:p>
          <a:endParaRPr lang="en-US"/>
        </a:p>
      </dgm:t>
    </dgm:pt>
    <dgm:pt modelId="{6F805DA3-E76C-4C45-8DC7-1949DBA95754}">
      <dgm:prSet phldrT="[Text]" custT="1"/>
      <dgm:spPr/>
      <dgm:t>
        <a:bodyPr/>
        <a:lstStyle/>
        <a:p>
          <a:pPr algn="ctr"/>
          <a:r>
            <a:rPr lang="en-US" sz="2400" dirty="0" smtClean="0"/>
            <a:t>2</a:t>
          </a:r>
          <a:r>
            <a:rPr lang="en-US" sz="2400" baseline="30000" dirty="0" smtClean="0"/>
            <a:t>nd</a:t>
          </a:r>
          <a:r>
            <a:rPr lang="en-US" sz="2400" dirty="0" smtClean="0"/>
            <a:t> step is origination data MISMO compliant UCD</a:t>
          </a:r>
          <a:endParaRPr lang="en-US" sz="2400" dirty="0"/>
        </a:p>
      </dgm:t>
    </dgm:pt>
    <dgm:pt modelId="{11874DD9-F1D0-42C7-A556-9F04A440D907}" type="parTrans" cxnId="{2279E57E-B9F3-42E8-89CB-E0BF01FF40D1}">
      <dgm:prSet/>
      <dgm:spPr/>
      <dgm:t>
        <a:bodyPr/>
        <a:lstStyle/>
        <a:p>
          <a:endParaRPr lang="en-US"/>
        </a:p>
      </dgm:t>
    </dgm:pt>
    <dgm:pt modelId="{5F2EFB95-FB65-45A1-A71A-3E6ECAF9B7B4}" type="sibTrans" cxnId="{2279E57E-B9F3-42E8-89CB-E0BF01FF40D1}">
      <dgm:prSet/>
      <dgm:spPr/>
      <dgm:t>
        <a:bodyPr/>
        <a:lstStyle/>
        <a:p>
          <a:endParaRPr lang="en-US"/>
        </a:p>
      </dgm:t>
    </dgm:pt>
    <dgm:pt modelId="{16C2C7B1-9E9B-4AFA-B782-A177B36AE68F}">
      <dgm:prSet custT="1"/>
      <dgm:spPr/>
      <dgm:t>
        <a:bodyPr/>
        <a:lstStyle/>
        <a:p>
          <a:pPr algn="ctr"/>
          <a:r>
            <a:rPr lang="en-US" sz="2400" dirty="0" smtClean="0"/>
            <a:t>3</a:t>
          </a:r>
          <a:r>
            <a:rPr lang="en-US" sz="2400" baseline="30000" dirty="0" smtClean="0"/>
            <a:t>rd</a:t>
          </a:r>
          <a:r>
            <a:rPr lang="en-US" sz="2400" dirty="0" smtClean="0"/>
            <a:t> step is ULAD w/Salesforce workflow and underwriting automation enhancements</a:t>
          </a:r>
          <a:endParaRPr lang="en-US" sz="2400" dirty="0"/>
        </a:p>
      </dgm:t>
    </dgm:pt>
    <dgm:pt modelId="{879C7678-B4E2-4B47-8DDF-A4E457CFE00D}" type="parTrans" cxnId="{7BD8E033-ED63-490E-BC6E-082250116487}">
      <dgm:prSet/>
      <dgm:spPr/>
      <dgm:t>
        <a:bodyPr/>
        <a:lstStyle/>
        <a:p>
          <a:endParaRPr lang="en-US"/>
        </a:p>
      </dgm:t>
    </dgm:pt>
    <dgm:pt modelId="{C779DFEC-9B6C-426E-B1CF-DCF538A6A4C3}" type="sibTrans" cxnId="{7BD8E033-ED63-490E-BC6E-082250116487}">
      <dgm:prSet/>
      <dgm:spPr/>
      <dgm:t>
        <a:bodyPr/>
        <a:lstStyle/>
        <a:p>
          <a:endParaRPr lang="en-US"/>
        </a:p>
      </dgm:t>
    </dgm:pt>
    <dgm:pt modelId="{04E1BD8E-B0CA-4CBD-B69F-24F3D751D5A9}">
      <dgm:prSet custT="1"/>
      <dgm:spPr/>
      <dgm:t>
        <a:bodyPr/>
        <a:lstStyle/>
        <a:p>
          <a:pPr algn="ctr"/>
          <a:r>
            <a:rPr lang="en-US" sz="2400" dirty="0" smtClean="0"/>
            <a:t>Transparency for all stakeholders</a:t>
          </a:r>
          <a:endParaRPr lang="en-US" sz="2400" dirty="0"/>
        </a:p>
      </dgm:t>
    </dgm:pt>
    <dgm:pt modelId="{6D0EA5C3-3F3C-43F4-9632-DFB2B97F6BE4}" type="parTrans" cxnId="{30EC46A2-C81D-4A08-873C-1862EAF459F9}">
      <dgm:prSet/>
      <dgm:spPr/>
      <dgm:t>
        <a:bodyPr/>
        <a:lstStyle/>
        <a:p>
          <a:endParaRPr lang="en-US"/>
        </a:p>
      </dgm:t>
    </dgm:pt>
    <dgm:pt modelId="{D175C495-16DB-4E9A-BA17-D68228EF7666}" type="sibTrans" cxnId="{30EC46A2-C81D-4A08-873C-1862EAF459F9}">
      <dgm:prSet/>
      <dgm:spPr/>
      <dgm:t>
        <a:bodyPr/>
        <a:lstStyle/>
        <a:p>
          <a:endParaRPr lang="en-US"/>
        </a:p>
      </dgm:t>
    </dgm:pt>
    <dgm:pt modelId="{3D34A224-3A26-4EF0-82B8-F44C6033FF7F}" type="pres">
      <dgm:prSet presAssocID="{20B5300A-2C7F-4F9B-9B49-C240319D922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274D28-40E2-4C21-8A99-4BFBC9E754B1}" type="pres">
      <dgm:prSet presAssocID="{A8D1ECA3-A8B0-4B0F-835F-AB44E8B74C90}" presName="parentLin" presStyleCnt="0"/>
      <dgm:spPr/>
    </dgm:pt>
    <dgm:pt modelId="{2ACC4D81-826F-47EF-BC43-FF9302CC07FE}" type="pres">
      <dgm:prSet presAssocID="{A8D1ECA3-A8B0-4B0F-835F-AB44E8B74C90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C116963A-764F-451D-A525-3C9130AEB39E}" type="pres">
      <dgm:prSet presAssocID="{A8D1ECA3-A8B0-4B0F-835F-AB44E8B74C90}" presName="parentText" presStyleLbl="node1" presStyleIdx="0" presStyleCnt="5" custScaleX="120406" custScaleY="2480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B2BCC-555D-421F-BEBB-9625A1C82B48}" type="pres">
      <dgm:prSet presAssocID="{A8D1ECA3-A8B0-4B0F-835F-AB44E8B74C90}" presName="negativeSpace" presStyleCnt="0"/>
      <dgm:spPr/>
    </dgm:pt>
    <dgm:pt modelId="{0B47ADC2-1BB1-4D44-A569-5D7BF4B3A493}" type="pres">
      <dgm:prSet presAssocID="{A8D1ECA3-A8B0-4B0F-835F-AB44E8B74C90}" presName="childText" presStyleLbl="conFgAcc1" presStyleIdx="0" presStyleCnt="5" custScaleX="91071">
        <dgm:presLayoutVars>
          <dgm:bulletEnabled val="1"/>
        </dgm:presLayoutVars>
      </dgm:prSet>
      <dgm:spPr/>
    </dgm:pt>
    <dgm:pt modelId="{07D5B178-31AA-48B6-98DB-5FF333A3ACC6}" type="pres">
      <dgm:prSet presAssocID="{A968F7FA-491A-4D2D-8B3B-C96EBB07B2E1}" presName="spaceBetweenRectangles" presStyleCnt="0"/>
      <dgm:spPr/>
    </dgm:pt>
    <dgm:pt modelId="{06A7514D-5B19-476A-AE63-B0D43BA07433}" type="pres">
      <dgm:prSet presAssocID="{EB17D59C-2D60-45D7-AEB6-DE682E52A2E7}" presName="parentLin" presStyleCnt="0"/>
      <dgm:spPr/>
    </dgm:pt>
    <dgm:pt modelId="{E98923E0-5F87-4DC0-8C37-AFD55FAF828C}" type="pres">
      <dgm:prSet presAssocID="{EB17D59C-2D60-45D7-AEB6-DE682E52A2E7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AC08FBF-EB4D-4D0D-AA5B-27BC28832672}" type="pres">
      <dgm:prSet presAssocID="{EB17D59C-2D60-45D7-AEB6-DE682E52A2E7}" presName="parentText" presStyleLbl="node1" presStyleIdx="1" presStyleCnt="5" custScaleX="120406" custScaleY="2480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3DD57-7E86-4462-99EB-A72E641669BC}" type="pres">
      <dgm:prSet presAssocID="{EB17D59C-2D60-45D7-AEB6-DE682E52A2E7}" presName="negativeSpace" presStyleCnt="0"/>
      <dgm:spPr/>
    </dgm:pt>
    <dgm:pt modelId="{1ABC0D9C-BB6D-4076-B907-342E49BF7BEE}" type="pres">
      <dgm:prSet presAssocID="{EB17D59C-2D60-45D7-AEB6-DE682E52A2E7}" presName="childText" presStyleLbl="conFgAcc1" presStyleIdx="1" presStyleCnt="5" custScaleX="91071">
        <dgm:presLayoutVars>
          <dgm:bulletEnabled val="1"/>
        </dgm:presLayoutVars>
      </dgm:prSet>
      <dgm:spPr/>
    </dgm:pt>
    <dgm:pt modelId="{0DFD8471-0215-48B3-930C-F6E07547929D}" type="pres">
      <dgm:prSet presAssocID="{163701F8-8720-414A-94B1-2FEB3D40A6D9}" presName="spaceBetweenRectangles" presStyleCnt="0"/>
      <dgm:spPr/>
    </dgm:pt>
    <dgm:pt modelId="{F11BB7DF-2B46-407D-BAF5-2B7440FAF772}" type="pres">
      <dgm:prSet presAssocID="{6F805DA3-E76C-4C45-8DC7-1949DBA95754}" presName="parentLin" presStyleCnt="0"/>
      <dgm:spPr/>
    </dgm:pt>
    <dgm:pt modelId="{6DA93493-7DF7-4CF9-9E30-7D172BA91515}" type="pres">
      <dgm:prSet presAssocID="{6F805DA3-E76C-4C45-8DC7-1949DBA95754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B60785CE-FCB6-48B8-A428-1E5DB32CB2A7}" type="pres">
      <dgm:prSet presAssocID="{6F805DA3-E76C-4C45-8DC7-1949DBA95754}" presName="parentText" presStyleLbl="node1" presStyleIdx="2" presStyleCnt="5" custScaleX="120406" custScaleY="2480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D4173-2F21-4DE4-95BA-13D13342AC9A}" type="pres">
      <dgm:prSet presAssocID="{6F805DA3-E76C-4C45-8DC7-1949DBA95754}" presName="negativeSpace" presStyleCnt="0"/>
      <dgm:spPr/>
    </dgm:pt>
    <dgm:pt modelId="{1BE72906-5A47-4232-8456-0EC75FC585DE}" type="pres">
      <dgm:prSet presAssocID="{6F805DA3-E76C-4C45-8DC7-1949DBA95754}" presName="childText" presStyleLbl="conFgAcc1" presStyleIdx="2" presStyleCnt="5" custScaleX="91071">
        <dgm:presLayoutVars>
          <dgm:bulletEnabled val="1"/>
        </dgm:presLayoutVars>
      </dgm:prSet>
      <dgm:spPr/>
    </dgm:pt>
    <dgm:pt modelId="{5B618DBF-496F-40BD-898C-8B6781E6A363}" type="pres">
      <dgm:prSet presAssocID="{5F2EFB95-FB65-45A1-A71A-3E6ECAF9B7B4}" presName="spaceBetweenRectangles" presStyleCnt="0"/>
      <dgm:spPr/>
    </dgm:pt>
    <dgm:pt modelId="{FE224AC8-9D4C-4F5D-A683-51C2CDF9FED7}" type="pres">
      <dgm:prSet presAssocID="{16C2C7B1-9E9B-4AFA-B782-A177B36AE68F}" presName="parentLin" presStyleCnt="0"/>
      <dgm:spPr/>
    </dgm:pt>
    <dgm:pt modelId="{67999ACF-D527-482D-B1C5-406AAFB99B0A}" type="pres">
      <dgm:prSet presAssocID="{16C2C7B1-9E9B-4AFA-B782-A177B36AE68F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B746399D-0286-44ED-AC4D-BC350ED55908}" type="pres">
      <dgm:prSet presAssocID="{16C2C7B1-9E9B-4AFA-B782-A177B36AE68F}" presName="parentText" presStyleLbl="node1" presStyleIdx="3" presStyleCnt="5" custScaleX="120406" custScaleY="2480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71F3F-37A7-4420-BA6F-8F348477983C}" type="pres">
      <dgm:prSet presAssocID="{16C2C7B1-9E9B-4AFA-B782-A177B36AE68F}" presName="negativeSpace" presStyleCnt="0"/>
      <dgm:spPr/>
    </dgm:pt>
    <dgm:pt modelId="{AAB95F38-9F13-47F4-8C7D-7488B06444FE}" type="pres">
      <dgm:prSet presAssocID="{16C2C7B1-9E9B-4AFA-B782-A177B36AE68F}" presName="childText" presStyleLbl="conFgAcc1" presStyleIdx="3" presStyleCnt="5" custScaleX="91071">
        <dgm:presLayoutVars>
          <dgm:bulletEnabled val="1"/>
        </dgm:presLayoutVars>
      </dgm:prSet>
      <dgm:spPr/>
    </dgm:pt>
    <dgm:pt modelId="{ECAF20F7-E193-4286-BFC0-105B9C4C30FC}" type="pres">
      <dgm:prSet presAssocID="{C779DFEC-9B6C-426E-B1CF-DCF538A6A4C3}" presName="spaceBetweenRectangles" presStyleCnt="0"/>
      <dgm:spPr/>
    </dgm:pt>
    <dgm:pt modelId="{49B1167F-A0B1-4EC1-B511-96FABD56B30D}" type="pres">
      <dgm:prSet presAssocID="{04E1BD8E-B0CA-4CBD-B69F-24F3D751D5A9}" presName="parentLin" presStyleCnt="0"/>
      <dgm:spPr/>
    </dgm:pt>
    <dgm:pt modelId="{7DBB908C-1483-42DF-BADC-06CCBE4DE578}" type="pres">
      <dgm:prSet presAssocID="{04E1BD8E-B0CA-4CBD-B69F-24F3D751D5A9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9E5409C8-70F9-45CA-AF06-C7DD922D6BA1}" type="pres">
      <dgm:prSet presAssocID="{04E1BD8E-B0CA-4CBD-B69F-24F3D751D5A9}" presName="parentText" presStyleLbl="node1" presStyleIdx="4" presStyleCnt="5" custScaleX="120406" custScaleY="2480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4A61D0-A1EF-49AF-A118-EB9EB680502D}" type="pres">
      <dgm:prSet presAssocID="{04E1BD8E-B0CA-4CBD-B69F-24F3D751D5A9}" presName="negativeSpace" presStyleCnt="0"/>
      <dgm:spPr/>
    </dgm:pt>
    <dgm:pt modelId="{2F6AFF8F-A946-48F1-B0AD-9AA9038A3BAE}" type="pres">
      <dgm:prSet presAssocID="{04E1BD8E-B0CA-4CBD-B69F-24F3D751D5A9}" presName="childText" presStyleLbl="conFgAcc1" presStyleIdx="4" presStyleCnt="5" custScaleX="91071">
        <dgm:presLayoutVars>
          <dgm:bulletEnabled val="1"/>
        </dgm:presLayoutVars>
      </dgm:prSet>
      <dgm:spPr/>
    </dgm:pt>
  </dgm:ptLst>
  <dgm:cxnLst>
    <dgm:cxn modelId="{1F89A3E3-EDBB-4E01-80A7-5043885394DA}" type="presOf" srcId="{A8D1ECA3-A8B0-4B0F-835F-AB44E8B74C90}" destId="{C116963A-764F-451D-A525-3C9130AEB39E}" srcOrd="1" destOrd="0" presId="urn:microsoft.com/office/officeart/2005/8/layout/list1"/>
    <dgm:cxn modelId="{4F10BB72-F473-4BEE-9B14-8E074ACEDE57}" type="presOf" srcId="{6F805DA3-E76C-4C45-8DC7-1949DBA95754}" destId="{B60785CE-FCB6-48B8-A428-1E5DB32CB2A7}" srcOrd="1" destOrd="0" presId="urn:microsoft.com/office/officeart/2005/8/layout/list1"/>
    <dgm:cxn modelId="{99341F16-986E-44D8-8921-BBF14289CB99}" type="presOf" srcId="{6F805DA3-E76C-4C45-8DC7-1949DBA95754}" destId="{6DA93493-7DF7-4CF9-9E30-7D172BA91515}" srcOrd="0" destOrd="0" presId="urn:microsoft.com/office/officeart/2005/8/layout/list1"/>
    <dgm:cxn modelId="{7583871F-CFF4-4C48-83A3-1CA7D48F2653}" srcId="{20B5300A-2C7F-4F9B-9B49-C240319D9221}" destId="{A8D1ECA3-A8B0-4B0F-835F-AB44E8B74C90}" srcOrd="0" destOrd="0" parTransId="{5ACCD1D8-FB70-4716-9614-6C6320B18299}" sibTransId="{A968F7FA-491A-4D2D-8B3B-C96EBB07B2E1}"/>
    <dgm:cxn modelId="{2279E57E-B9F3-42E8-89CB-E0BF01FF40D1}" srcId="{20B5300A-2C7F-4F9B-9B49-C240319D9221}" destId="{6F805DA3-E76C-4C45-8DC7-1949DBA95754}" srcOrd="2" destOrd="0" parTransId="{11874DD9-F1D0-42C7-A556-9F04A440D907}" sibTransId="{5F2EFB95-FB65-45A1-A71A-3E6ECAF9B7B4}"/>
    <dgm:cxn modelId="{C1D9BCC1-7487-4186-9172-A12D0ACE1BDA}" type="presOf" srcId="{EB17D59C-2D60-45D7-AEB6-DE682E52A2E7}" destId="{1AC08FBF-EB4D-4D0D-AA5B-27BC28832672}" srcOrd="1" destOrd="0" presId="urn:microsoft.com/office/officeart/2005/8/layout/list1"/>
    <dgm:cxn modelId="{7BB93623-DED6-4125-9896-611DDD959462}" srcId="{20B5300A-2C7F-4F9B-9B49-C240319D9221}" destId="{EB17D59C-2D60-45D7-AEB6-DE682E52A2E7}" srcOrd="1" destOrd="0" parTransId="{A4E14072-23CB-43F1-8911-1A16F47508FD}" sibTransId="{163701F8-8720-414A-94B1-2FEB3D40A6D9}"/>
    <dgm:cxn modelId="{0830E205-2696-49BF-A266-467819FE429E}" type="presOf" srcId="{A8D1ECA3-A8B0-4B0F-835F-AB44E8B74C90}" destId="{2ACC4D81-826F-47EF-BC43-FF9302CC07FE}" srcOrd="0" destOrd="0" presId="urn:microsoft.com/office/officeart/2005/8/layout/list1"/>
    <dgm:cxn modelId="{0B5B9874-D151-44FD-B0EB-CA138B5A71E9}" type="presOf" srcId="{EB17D59C-2D60-45D7-AEB6-DE682E52A2E7}" destId="{E98923E0-5F87-4DC0-8C37-AFD55FAF828C}" srcOrd="0" destOrd="0" presId="urn:microsoft.com/office/officeart/2005/8/layout/list1"/>
    <dgm:cxn modelId="{565617C1-6F32-47E4-A988-5C5F06DFFC5D}" type="presOf" srcId="{16C2C7B1-9E9B-4AFA-B782-A177B36AE68F}" destId="{B746399D-0286-44ED-AC4D-BC350ED55908}" srcOrd="1" destOrd="0" presId="urn:microsoft.com/office/officeart/2005/8/layout/list1"/>
    <dgm:cxn modelId="{4F617E2F-1BDE-4B76-834A-0F7203623F38}" type="presOf" srcId="{16C2C7B1-9E9B-4AFA-B782-A177B36AE68F}" destId="{67999ACF-D527-482D-B1C5-406AAFB99B0A}" srcOrd="0" destOrd="0" presId="urn:microsoft.com/office/officeart/2005/8/layout/list1"/>
    <dgm:cxn modelId="{57D3E161-EF6D-40AC-9C70-9D36B18D88A4}" type="presOf" srcId="{04E1BD8E-B0CA-4CBD-B69F-24F3D751D5A9}" destId="{7DBB908C-1483-42DF-BADC-06CCBE4DE578}" srcOrd="0" destOrd="0" presId="urn:microsoft.com/office/officeart/2005/8/layout/list1"/>
    <dgm:cxn modelId="{58D4C024-1A32-4E1A-B192-05B946A71BED}" type="presOf" srcId="{04E1BD8E-B0CA-4CBD-B69F-24F3D751D5A9}" destId="{9E5409C8-70F9-45CA-AF06-C7DD922D6BA1}" srcOrd="1" destOrd="0" presId="urn:microsoft.com/office/officeart/2005/8/layout/list1"/>
    <dgm:cxn modelId="{4F9FBBED-AC83-465D-86F5-F4F79CC11D68}" type="presOf" srcId="{20B5300A-2C7F-4F9B-9B49-C240319D9221}" destId="{3D34A224-3A26-4EF0-82B8-F44C6033FF7F}" srcOrd="0" destOrd="0" presId="urn:microsoft.com/office/officeart/2005/8/layout/list1"/>
    <dgm:cxn modelId="{30EC46A2-C81D-4A08-873C-1862EAF459F9}" srcId="{20B5300A-2C7F-4F9B-9B49-C240319D9221}" destId="{04E1BD8E-B0CA-4CBD-B69F-24F3D751D5A9}" srcOrd="4" destOrd="0" parTransId="{6D0EA5C3-3F3C-43F4-9632-DFB2B97F6BE4}" sibTransId="{D175C495-16DB-4E9A-BA17-D68228EF7666}"/>
    <dgm:cxn modelId="{7BD8E033-ED63-490E-BC6E-082250116487}" srcId="{20B5300A-2C7F-4F9B-9B49-C240319D9221}" destId="{16C2C7B1-9E9B-4AFA-B782-A177B36AE68F}" srcOrd="3" destOrd="0" parTransId="{879C7678-B4E2-4B47-8DDF-A4E457CFE00D}" sibTransId="{C779DFEC-9B6C-426E-B1CF-DCF538A6A4C3}"/>
    <dgm:cxn modelId="{74DE3442-6F27-409C-B2FE-ECF5315CFC12}" type="presParOf" srcId="{3D34A224-3A26-4EF0-82B8-F44C6033FF7F}" destId="{ED274D28-40E2-4C21-8A99-4BFBC9E754B1}" srcOrd="0" destOrd="0" presId="urn:microsoft.com/office/officeart/2005/8/layout/list1"/>
    <dgm:cxn modelId="{7472F474-7969-48DA-8454-0F09677F51BF}" type="presParOf" srcId="{ED274D28-40E2-4C21-8A99-4BFBC9E754B1}" destId="{2ACC4D81-826F-47EF-BC43-FF9302CC07FE}" srcOrd="0" destOrd="0" presId="urn:microsoft.com/office/officeart/2005/8/layout/list1"/>
    <dgm:cxn modelId="{93467974-F2C8-49FB-BB81-5F0C76A1C53A}" type="presParOf" srcId="{ED274D28-40E2-4C21-8A99-4BFBC9E754B1}" destId="{C116963A-764F-451D-A525-3C9130AEB39E}" srcOrd="1" destOrd="0" presId="urn:microsoft.com/office/officeart/2005/8/layout/list1"/>
    <dgm:cxn modelId="{5D3247DB-C25A-49E3-B9AA-FEE19B0CFD75}" type="presParOf" srcId="{3D34A224-3A26-4EF0-82B8-F44C6033FF7F}" destId="{13DB2BCC-555D-421F-BEBB-9625A1C82B48}" srcOrd="1" destOrd="0" presId="urn:microsoft.com/office/officeart/2005/8/layout/list1"/>
    <dgm:cxn modelId="{1500BA81-FA99-4FFC-9C42-B03DCA77AD1B}" type="presParOf" srcId="{3D34A224-3A26-4EF0-82B8-F44C6033FF7F}" destId="{0B47ADC2-1BB1-4D44-A569-5D7BF4B3A493}" srcOrd="2" destOrd="0" presId="urn:microsoft.com/office/officeart/2005/8/layout/list1"/>
    <dgm:cxn modelId="{DC636830-1960-4DD1-8C71-6035C7B25AE5}" type="presParOf" srcId="{3D34A224-3A26-4EF0-82B8-F44C6033FF7F}" destId="{07D5B178-31AA-48B6-98DB-5FF333A3ACC6}" srcOrd="3" destOrd="0" presId="urn:microsoft.com/office/officeart/2005/8/layout/list1"/>
    <dgm:cxn modelId="{A6570FFF-530F-43EA-945E-2E830B8DB29E}" type="presParOf" srcId="{3D34A224-3A26-4EF0-82B8-F44C6033FF7F}" destId="{06A7514D-5B19-476A-AE63-B0D43BA07433}" srcOrd="4" destOrd="0" presId="urn:microsoft.com/office/officeart/2005/8/layout/list1"/>
    <dgm:cxn modelId="{79052238-4DE0-4B68-AAD1-70D546A8B205}" type="presParOf" srcId="{06A7514D-5B19-476A-AE63-B0D43BA07433}" destId="{E98923E0-5F87-4DC0-8C37-AFD55FAF828C}" srcOrd="0" destOrd="0" presId="urn:microsoft.com/office/officeart/2005/8/layout/list1"/>
    <dgm:cxn modelId="{D49830F0-2D79-4DEA-B89E-3632237A0A77}" type="presParOf" srcId="{06A7514D-5B19-476A-AE63-B0D43BA07433}" destId="{1AC08FBF-EB4D-4D0D-AA5B-27BC28832672}" srcOrd="1" destOrd="0" presId="urn:microsoft.com/office/officeart/2005/8/layout/list1"/>
    <dgm:cxn modelId="{7B9F675A-625A-43EB-B9F3-C0AC69CFDDBF}" type="presParOf" srcId="{3D34A224-3A26-4EF0-82B8-F44C6033FF7F}" destId="{2FC3DD57-7E86-4462-99EB-A72E641669BC}" srcOrd="5" destOrd="0" presId="urn:microsoft.com/office/officeart/2005/8/layout/list1"/>
    <dgm:cxn modelId="{96A1F4DB-8EBA-45DB-9703-6D990B24E1C7}" type="presParOf" srcId="{3D34A224-3A26-4EF0-82B8-F44C6033FF7F}" destId="{1ABC0D9C-BB6D-4076-B907-342E49BF7BEE}" srcOrd="6" destOrd="0" presId="urn:microsoft.com/office/officeart/2005/8/layout/list1"/>
    <dgm:cxn modelId="{6ABF1BD3-2091-431B-846F-DD5652DE0FF2}" type="presParOf" srcId="{3D34A224-3A26-4EF0-82B8-F44C6033FF7F}" destId="{0DFD8471-0215-48B3-930C-F6E07547929D}" srcOrd="7" destOrd="0" presId="urn:microsoft.com/office/officeart/2005/8/layout/list1"/>
    <dgm:cxn modelId="{7BCBB8FB-A04E-420F-B3BF-C9ABD21D3997}" type="presParOf" srcId="{3D34A224-3A26-4EF0-82B8-F44C6033FF7F}" destId="{F11BB7DF-2B46-407D-BAF5-2B7440FAF772}" srcOrd="8" destOrd="0" presId="urn:microsoft.com/office/officeart/2005/8/layout/list1"/>
    <dgm:cxn modelId="{0C0D47E8-9FDF-4EE1-BF37-31A7CCE91167}" type="presParOf" srcId="{F11BB7DF-2B46-407D-BAF5-2B7440FAF772}" destId="{6DA93493-7DF7-4CF9-9E30-7D172BA91515}" srcOrd="0" destOrd="0" presId="urn:microsoft.com/office/officeart/2005/8/layout/list1"/>
    <dgm:cxn modelId="{6C9F7301-9F38-4DA1-AE0E-23D999EBCB5B}" type="presParOf" srcId="{F11BB7DF-2B46-407D-BAF5-2B7440FAF772}" destId="{B60785CE-FCB6-48B8-A428-1E5DB32CB2A7}" srcOrd="1" destOrd="0" presId="urn:microsoft.com/office/officeart/2005/8/layout/list1"/>
    <dgm:cxn modelId="{CC0DB6F7-B34A-4159-B1A3-666A3E6AB1C7}" type="presParOf" srcId="{3D34A224-3A26-4EF0-82B8-F44C6033FF7F}" destId="{457D4173-2F21-4DE4-95BA-13D13342AC9A}" srcOrd="9" destOrd="0" presId="urn:microsoft.com/office/officeart/2005/8/layout/list1"/>
    <dgm:cxn modelId="{22254FA4-3889-4637-9E37-7AE4DB6BA549}" type="presParOf" srcId="{3D34A224-3A26-4EF0-82B8-F44C6033FF7F}" destId="{1BE72906-5A47-4232-8456-0EC75FC585DE}" srcOrd="10" destOrd="0" presId="urn:microsoft.com/office/officeart/2005/8/layout/list1"/>
    <dgm:cxn modelId="{E81E555C-F142-4CE0-B405-3FFD7F791DB8}" type="presParOf" srcId="{3D34A224-3A26-4EF0-82B8-F44C6033FF7F}" destId="{5B618DBF-496F-40BD-898C-8B6781E6A363}" srcOrd="11" destOrd="0" presId="urn:microsoft.com/office/officeart/2005/8/layout/list1"/>
    <dgm:cxn modelId="{574DD3EF-4650-472D-80DB-61AD2F5DC120}" type="presParOf" srcId="{3D34A224-3A26-4EF0-82B8-F44C6033FF7F}" destId="{FE224AC8-9D4C-4F5D-A683-51C2CDF9FED7}" srcOrd="12" destOrd="0" presId="urn:microsoft.com/office/officeart/2005/8/layout/list1"/>
    <dgm:cxn modelId="{12254830-6DE3-4B86-B3DA-36B3FF61F352}" type="presParOf" srcId="{FE224AC8-9D4C-4F5D-A683-51C2CDF9FED7}" destId="{67999ACF-D527-482D-B1C5-406AAFB99B0A}" srcOrd="0" destOrd="0" presId="urn:microsoft.com/office/officeart/2005/8/layout/list1"/>
    <dgm:cxn modelId="{08795F63-03E6-4E24-AD06-9EAB95F472BF}" type="presParOf" srcId="{FE224AC8-9D4C-4F5D-A683-51C2CDF9FED7}" destId="{B746399D-0286-44ED-AC4D-BC350ED55908}" srcOrd="1" destOrd="0" presId="urn:microsoft.com/office/officeart/2005/8/layout/list1"/>
    <dgm:cxn modelId="{07B8A924-9AB9-4960-B52D-D3026267D8D5}" type="presParOf" srcId="{3D34A224-3A26-4EF0-82B8-F44C6033FF7F}" destId="{4F171F3F-37A7-4420-BA6F-8F348477983C}" srcOrd="13" destOrd="0" presId="urn:microsoft.com/office/officeart/2005/8/layout/list1"/>
    <dgm:cxn modelId="{18101782-CE70-430B-8244-5D41E11C56A4}" type="presParOf" srcId="{3D34A224-3A26-4EF0-82B8-F44C6033FF7F}" destId="{AAB95F38-9F13-47F4-8C7D-7488B06444FE}" srcOrd="14" destOrd="0" presId="urn:microsoft.com/office/officeart/2005/8/layout/list1"/>
    <dgm:cxn modelId="{D90821A1-C247-47E2-8849-703F795C7416}" type="presParOf" srcId="{3D34A224-3A26-4EF0-82B8-F44C6033FF7F}" destId="{ECAF20F7-E193-4286-BFC0-105B9C4C30FC}" srcOrd="15" destOrd="0" presId="urn:microsoft.com/office/officeart/2005/8/layout/list1"/>
    <dgm:cxn modelId="{4820195C-6FAB-48D3-B3AE-23C821D96A79}" type="presParOf" srcId="{3D34A224-3A26-4EF0-82B8-F44C6033FF7F}" destId="{49B1167F-A0B1-4EC1-B511-96FABD56B30D}" srcOrd="16" destOrd="0" presId="urn:microsoft.com/office/officeart/2005/8/layout/list1"/>
    <dgm:cxn modelId="{058E3562-3D19-4998-8AE3-D43B89B21BE7}" type="presParOf" srcId="{49B1167F-A0B1-4EC1-B511-96FABD56B30D}" destId="{7DBB908C-1483-42DF-BADC-06CCBE4DE578}" srcOrd="0" destOrd="0" presId="urn:microsoft.com/office/officeart/2005/8/layout/list1"/>
    <dgm:cxn modelId="{1C87EB94-2A13-4F5C-A79E-940A6DC6227C}" type="presParOf" srcId="{49B1167F-A0B1-4EC1-B511-96FABD56B30D}" destId="{9E5409C8-70F9-45CA-AF06-C7DD922D6BA1}" srcOrd="1" destOrd="0" presId="urn:microsoft.com/office/officeart/2005/8/layout/list1"/>
    <dgm:cxn modelId="{4969850C-3FE9-4FE4-8D26-01C1FD19B3C6}" type="presParOf" srcId="{3D34A224-3A26-4EF0-82B8-F44C6033FF7F}" destId="{434A61D0-A1EF-49AF-A118-EB9EB680502D}" srcOrd="17" destOrd="0" presId="urn:microsoft.com/office/officeart/2005/8/layout/list1"/>
    <dgm:cxn modelId="{CE567462-A192-4B78-976F-3DAE2D02C22F}" type="presParOf" srcId="{3D34A224-3A26-4EF0-82B8-F44C6033FF7F}" destId="{2F6AFF8F-A946-48F1-B0AD-9AA9038A3BA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B5300A-2C7F-4F9B-9B49-C240319D9221}" type="doc">
      <dgm:prSet loTypeId="urn:microsoft.com/office/officeart/2005/8/layout/list1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8D1ECA3-A8B0-4B0F-835F-AB44E8B74C90}">
      <dgm:prSet phldrT="[Text]" custT="1"/>
      <dgm:spPr/>
      <dgm:t>
        <a:bodyPr/>
        <a:lstStyle/>
        <a:p>
          <a:pPr algn="ctr"/>
          <a:r>
            <a:rPr lang="en-US" sz="2400" dirty="0" smtClean="0"/>
            <a:t>1. Required Usage</a:t>
          </a:r>
          <a:endParaRPr lang="en-US" sz="2400" dirty="0"/>
        </a:p>
      </dgm:t>
    </dgm:pt>
    <dgm:pt modelId="{5ACCD1D8-FB70-4716-9614-6C6320B18299}" type="parTrans" cxnId="{7583871F-CFF4-4C48-83A3-1CA7D48F2653}">
      <dgm:prSet/>
      <dgm:spPr/>
      <dgm:t>
        <a:bodyPr/>
        <a:lstStyle/>
        <a:p>
          <a:endParaRPr lang="en-US"/>
        </a:p>
      </dgm:t>
    </dgm:pt>
    <dgm:pt modelId="{A968F7FA-491A-4D2D-8B3B-C96EBB07B2E1}" type="sibTrans" cxnId="{7583871F-CFF4-4C48-83A3-1CA7D48F2653}">
      <dgm:prSet/>
      <dgm:spPr/>
      <dgm:t>
        <a:bodyPr/>
        <a:lstStyle/>
        <a:p>
          <a:endParaRPr lang="en-US"/>
        </a:p>
      </dgm:t>
    </dgm:pt>
    <dgm:pt modelId="{EB17D59C-2D60-45D7-AEB6-DE682E52A2E7}">
      <dgm:prSet phldrT="[Text]" custT="1"/>
      <dgm:spPr/>
      <dgm:t>
        <a:bodyPr/>
        <a:lstStyle/>
        <a:p>
          <a:pPr algn="ctr"/>
          <a:r>
            <a:rPr lang="en-US" sz="2400" dirty="0" smtClean="0"/>
            <a:t>2. Enhanced Data Analysis</a:t>
          </a:r>
          <a:endParaRPr lang="en-US" sz="2400" dirty="0"/>
        </a:p>
      </dgm:t>
    </dgm:pt>
    <dgm:pt modelId="{A4E14072-23CB-43F1-8911-1A16F47508FD}" type="parTrans" cxnId="{7BB93623-DED6-4125-9896-611DDD959462}">
      <dgm:prSet/>
      <dgm:spPr/>
      <dgm:t>
        <a:bodyPr/>
        <a:lstStyle/>
        <a:p>
          <a:endParaRPr lang="en-US"/>
        </a:p>
      </dgm:t>
    </dgm:pt>
    <dgm:pt modelId="{163701F8-8720-414A-94B1-2FEB3D40A6D9}" type="sibTrans" cxnId="{7BB93623-DED6-4125-9896-611DDD959462}">
      <dgm:prSet/>
      <dgm:spPr/>
      <dgm:t>
        <a:bodyPr/>
        <a:lstStyle/>
        <a:p>
          <a:endParaRPr lang="en-US"/>
        </a:p>
      </dgm:t>
    </dgm:pt>
    <dgm:pt modelId="{6F805DA3-E76C-4C45-8DC7-1949DBA95754}">
      <dgm:prSet phldrT="[Text]" custT="1"/>
      <dgm:spPr/>
      <dgm:t>
        <a:bodyPr/>
        <a:lstStyle/>
        <a:p>
          <a:pPr algn="ctr"/>
          <a:r>
            <a:rPr lang="en-US" sz="2400" dirty="0" smtClean="0"/>
            <a:t>3. Workflow Tracking</a:t>
          </a:r>
          <a:endParaRPr lang="en-US" sz="2400" dirty="0"/>
        </a:p>
      </dgm:t>
    </dgm:pt>
    <dgm:pt modelId="{11874DD9-F1D0-42C7-A556-9F04A440D907}" type="parTrans" cxnId="{2279E57E-B9F3-42E8-89CB-E0BF01FF40D1}">
      <dgm:prSet/>
      <dgm:spPr/>
      <dgm:t>
        <a:bodyPr/>
        <a:lstStyle/>
        <a:p>
          <a:endParaRPr lang="en-US"/>
        </a:p>
      </dgm:t>
    </dgm:pt>
    <dgm:pt modelId="{5F2EFB95-FB65-45A1-A71A-3E6ECAF9B7B4}" type="sibTrans" cxnId="{2279E57E-B9F3-42E8-89CB-E0BF01FF40D1}">
      <dgm:prSet/>
      <dgm:spPr/>
      <dgm:t>
        <a:bodyPr/>
        <a:lstStyle/>
        <a:p>
          <a:endParaRPr lang="en-US"/>
        </a:p>
      </dgm:t>
    </dgm:pt>
    <dgm:pt modelId="{16C2C7B1-9E9B-4AFA-B782-A177B36AE68F}">
      <dgm:prSet custT="1"/>
      <dgm:spPr/>
      <dgm:t>
        <a:bodyPr/>
        <a:lstStyle/>
        <a:p>
          <a:pPr algn="ctr"/>
          <a:r>
            <a:rPr lang="en-US" sz="2400" dirty="0" smtClean="0"/>
            <a:t>4. Improved Stakeholder Communications</a:t>
          </a:r>
          <a:endParaRPr lang="en-US" sz="2400" dirty="0"/>
        </a:p>
      </dgm:t>
    </dgm:pt>
    <dgm:pt modelId="{879C7678-B4E2-4B47-8DDF-A4E457CFE00D}" type="parTrans" cxnId="{7BD8E033-ED63-490E-BC6E-082250116487}">
      <dgm:prSet/>
      <dgm:spPr/>
      <dgm:t>
        <a:bodyPr/>
        <a:lstStyle/>
        <a:p>
          <a:endParaRPr lang="en-US"/>
        </a:p>
      </dgm:t>
    </dgm:pt>
    <dgm:pt modelId="{C779DFEC-9B6C-426E-B1CF-DCF538A6A4C3}" type="sibTrans" cxnId="{7BD8E033-ED63-490E-BC6E-082250116487}">
      <dgm:prSet/>
      <dgm:spPr/>
      <dgm:t>
        <a:bodyPr/>
        <a:lstStyle/>
        <a:p>
          <a:endParaRPr lang="en-US"/>
        </a:p>
      </dgm:t>
    </dgm:pt>
    <dgm:pt modelId="{3D34A224-3A26-4EF0-82B8-F44C6033FF7F}" type="pres">
      <dgm:prSet presAssocID="{20B5300A-2C7F-4F9B-9B49-C240319D922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274D28-40E2-4C21-8A99-4BFBC9E754B1}" type="pres">
      <dgm:prSet presAssocID="{A8D1ECA3-A8B0-4B0F-835F-AB44E8B74C90}" presName="parentLin" presStyleCnt="0"/>
      <dgm:spPr/>
    </dgm:pt>
    <dgm:pt modelId="{2ACC4D81-826F-47EF-BC43-FF9302CC07FE}" type="pres">
      <dgm:prSet presAssocID="{A8D1ECA3-A8B0-4B0F-835F-AB44E8B74C9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116963A-764F-451D-A525-3C9130AEB39E}" type="pres">
      <dgm:prSet presAssocID="{A8D1ECA3-A8B0-4B0F-835F-AB44E8B74C90}" presName="parentText" presStyleLbl="node1" presStyleIdx="0" presStyleCnt="4" custScaleX="120406" custScaleY="2480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B2BCC-555D-421F-BEBB-9625A1C82B48}" type="pres">
      <dgm:prSet presAssocID="{A8D1ECA3-A8B0-4B0F-835F-AB44E8B74C90}" presName="negativeSpace" presStyleCnt="0"/>
      <dgm:spPr/>
    </dgm:pt>
    <dgm:pt modelId="{0B47ADC2-1BB1-4D44-A569-5D7BF4B3A493}" type="pres">
      <dgm:prSet presAssocID="{A8D1ECA3-A8B0-4B0F-835F-AB44E8B74C90}" presName="childText" presStyleLbl="conFgAcc1" presStyleIdx="0" presStyleCnt="4" custScaleX="91071">
        <dgm:presLayoutVars>
          <dgm:bulletEnabled val="1"/>
        </dgm:presLayoutVars>
      </dgm:prSet>
      <dgm:spPr/>
    </dgm:pt>
    <dgm:pt modelId="{07D5B178-31AA-48B6-98DB-5FF333A3ACC6}" type="pres">
      <dgm:prSet presAssocID="{A968F7FA-491A-4D2D-8B3B-C96EBB07B2E1}" presName="spaceBetweenRectangles" presStyleCnt="0"/>
      <dgm:spPr/>
    </dgm:pt>
    <dgm:pt modelId="{06A7514D-5B19-476A-AE63-B0D43BA07433}" type="pres">
      <dgm:prSet presAssocID="{EB17D59C-2D60-45D7-AEB6-DE682E52A2E7}" presName="parentLin" presStyleCnt="0"/>
      <dgm:spPr/>
    </dgm:pt>
    <dgm:pt modelId="{E98923E0-5F87-4DC0-8C37-AFD55FAF828C}" type="pres">
      <dgm:prSet presAssocID="{EB17D59C-2D60-45D7-AEB6-DE682E52A2E7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AC08FBF-EB4D-4D0D-AA5B-27BC28832672}" type="pres">
      <dgm:prSet presAssocID="{EB17D59C-2D60-45D7-AEB6-DE682E52A2E7}" presName="parentText" presStyleLbl="node1" presStyleIdx="1" presStyleCnt="4" custScaleX="120406" custScaleY="2480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3DD57-7E86-4462-99EB-A72E641669BC}" type="pres">
      <dgm:prSet presAssocID="{EB17D59C-2D60-45D7-AEB6-DE682E52A2E7}" presName="negativeSpace" presStyleCnt="0"/>
      <dgm:spPr/>
    </dgm:pt>
    <dgm:pt modelId="{1ABC0D9C-BB6D-4076-B907-342E49BF7BEE}" type="pres">
      <dgm:prSet presAssocID="{EB17D59C-2D60-45D7-AEB6-DE682E52A2E7}" presName="childText" presStyleLbl="conFgAcc1" presStyleIdx="1" presStyleCnt="4" custScaleX="91071">
        <dgm:presLayoutVars>
          <dgm:bulletEnabled val="1"/>
        </dgm:presLayoutVars>
      </dgm:prSet>
      <dgm:spPr/>
    </dgm:pt>
    <dgm:pt modelId="{0DFD8471-0215-48B3-930C-F6E07547929D}" type="pres">
      <dgm:prSet presAssocID="{163701F8-8720-414A-94B1-2FEB3D40A6D9}" presName="spaceBetweenRectangles" presStyleCnt="0"/>
      <dgm:spPr/>
    </dgm:pt>
    <dgm:pt modelId="{F11BB7DF-2B46-407D-BAF5-2B7440FAF772}" type="pres">
      <dgm:prSet presAssocID="{6F805DA3-E76C-4C45-8DC7-1949DBA95754}" presName="parentLin" presStyleCnt="0"/>
      <dgm:spPr/>
    </dgm:pt>
    <dgm:pt modelId="{6DA93493-7DF7-4CF9-9E30-7D172BA91515}" type="pres">
      <dgm:prSet presAssocID="{6F805DA3-E76C-4C45-8DC7-1949DBA95754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B60785CE-FCB6-48B8-A428-1E5DB32CB2A7}" type="pres">
      <dgm:prSet presAssocID="{6F805DA3-E76C-4C45-8DC7-1949DBA95754}" presName="parentText" presStyleLbl="node1" presStyleIdx="2" presStyleCnt="4" custScaleX="120406" custScaleY="2480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D4173-2F21-4DE4-95BA-13D13342AC9A}" type="pres">
      <dgm:prSet presAssocID="{6F805DA3-E76C-4C45-8DC7-1949DBA95754}" presName="negativeSpace" presStyleCnt="0"/>
      <dgm:spPr/>
    </dgm:pt>
    <dgm:pt modelId="{1BE72906-5A47-4232-8456-0EC75FC585DE}" type="pres">
      <dgm:prSet presAssocID="{6F805DA3-E76C-4C45-8DC7-1949DBA95754}" presName="childText" presStyleLbl="conFgAcc1" presStyleIdx="2" presStyleCnt="4" custScaleX="91071">
        <dgm:presLayoutVars>
          <dgm:bulletEnabled val="1"/>
        </dgm:presLayoutVars>
      </dgm:prSet>
      <dgm:spPr/>
    </dgm:pt>
    <dgm:pt modelId="{5B618DBF-496F-40BD-898C-8B6781E6A363}" type="pres">
      <dgm:prSet presAssocID="{5F2EFB95-FB65-45A1-A71A-3E6ECAF9B7B4}" presName="spaceBetweenRectangles" presStyleCnt="0"/>
      <dgm:spPr/>
    </dgm:pt>
    <dgm:pt modelId="{FE224AC8-9D4C-4F5D-A683-51C2CDF9FED7}" type="pres">
      <dgm:prSet presAssocID="{16C2C7B1-9E9B-4AFA-B782-A177B36AE68F}" presName="parentLin" presStyleCnt="0"/>
      <dgm:spPr/>
    </dgm:pt>
    <dgm:pt modelId="{67999ACF-D527-482D-B1C5-406AAFB99B0A}" type="pres">
      <dgm:prSet presAssocID="{16C2C7B1-9E9B-4AFA-B782-A177B36AE68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B746399D-0286-44ED-AC4D-BC350ED55908}" type="pres">
      <dgm:prSet presAssocID="{16C2C7B1-9E9B-4AFA-B782-A177B36AE68F}" presName="parentText" presStyleLbl="node1" presStyleIdx="3" presStyleCnt="4" custScaleX="120406" custScaleY="2480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71F3F-37A7-4420-BA6F-8F348477983C}" type="pres">
      <dgm:prSet presAssocID="{16C2C7B1-9E9B-4AFA-B782-A177B36AE68F}" presName="negativeSpace" presStyleCnt="0"/>
      <dgm:spPr/>
    </dgm:pt>
    <dgm:pt modelId="{AAB95F38-9F13-47F4-8C7D-7488B06444FE}" type="pres">
      <dgm:prSet presAssocID="{16C2C7B1-9E9B-4AFA-B782-A177B36AE68F}" presName="childText" presStyleLbl="conFgAcc1" presStyleIdx="3" presStyleCnt="4" custScaleX="91071">
        <dgm:presLayoutVars>
          <dgm:bulletEnabled val="1"/>
        </dgm:presLayoutVars>
      </dgm:prSet>
      <dgm:spPr/>
    </dgm:pt>
  </dgm:ptLst>
  <dgm:cxnLst>
    <dgm:cxn modelId="{2279E57E-B9F3-42E8-89CB-E0BF01FF40D1}" srcId="{20B5300A-2C7F-4F9B-9B49-C240319D9221}" destId="{6F805DA3-E76C-4C45-8DC7-1949DBA95754}" srcOrd="2" destOrd="0" parTransId="{11874DD9-F1D0-42C7-A556-9F04A440D907}" sibTransId="{5F2EFB95-FB65-45A1-A71A-3E6ECAF9B7B4}"/>
    <dgm:cxn modelId="{7350F54A-C543-415C-B9DE-CB89EF7ACCEC}" type="presOf" srcId="{EB17D59C-2D60-45D7-AEB6-DE682E52A2E7}" destId="{1AC08FBF-EB4D-4D0D-AA5B-27BC28832672}" srcOrd="1" destOrd="0" presId="urn:microsoft.com/office/officeart/2005/8/layout/list1"/>
    <dgm:cxn modelId="{BDB1AD31-8EB7-4363-8AA4-F5A6530F1FE8}" type="presOf" srcId="{20B5300A-2C7F-4F9B-9B49-C240319D9221}" destId="{3D34A224-3A26-4EF0-82B8-F44C6033FF7F}" srcOrd="0" destOrd="0" presId="urn:microsoft.com/office/officeart/2005/8/layout/list1"/>
    <dgm:cxn modelId="{76574D7B-D8B0-4A6D-95A8-DAF6BB0E08D7}" type="presOf" srcId="{16C2C7B1-9E9B-4AFA-B782-A177B36AE68F}" destId="{67999ACF-D527-482D-B1C5-406AAFB99B0A}" srcOrd="0" destOrd="0" presId="urn:microsoft.com/office/officeart/2005/8/layout/list1"/>
    <dgm:cxn modelId="{DF9C874B-0EEF-4EA0-8A13-F559C8C8ED8C}" type="presOf" srcId="{6F805DA3-E76C-4C45-8DC7-1949DBA95754}" destId="{6DA93493-7DF7-4CF9-9E30-7D172BA91515}" srcOrd="0" destOrd="0" presId="urn:microsoft.com/office/officeart/2005/8/layout/list1"/>
    <dgm:cxn modelId="{7BB93623-DED6-4125-9896-611DDD959462}" srcId="{20B5300A-2C7F-4F9B-9B49-C240319D9221}" destId="{EB17D59C-2D60-45D7-AEB6-DE682E52A2E7}" srcOrd="1" destOrd="0" parTransId="{A4E14072-23CB-43F1-8911-1A16F47508FD}" sibTransId="{163701F8-8720-414A-94B1-2FEB3D40A6D9}"/>
    <dgm:cxn modelId="{27113F35-0468-44AA-88BE-2C75ECA2562D}" type="presOf" srcId="{A8D1ECA3-A8B0-4B0F-835F-AB44E8B74C90}" destId="{2ACC4D81-826F-47EF-BC43-FF9302CC07FE}" srcOrd="0" destOrd="0" presId="urn:microsoft.com/office/officeart/2005/8/layout/list1"/>
    <dgm:cxn modelId="{6001484D-8B7C-4E9D-BC0E-4549E912A81D}" type="presOf" srcId="{EB17D59C-2D60-45D7-AEB6-DE682E52A2E7}" destId="{E98923E0-5F87-4DC0-8C37-AFD55FAF828C}" srcOrd="0" destOrd="0" presId="urn:microsoft.com/office/officeart/2005/8/layout/list1"/>
    <dgm:cxn modelId="{F357C14F-65AB-4740-BAE0-B0D8E54AAB7A}" type="presOf" srcId="{16C2C7B1-9E9B-4AFA-B782-A177B36AE68F}" destId="{B746399D-0286-44ED-AC4D-BC350ED55908}" srcOrd="1" destOrd="0" presId="urn:microsoft.com/office/officeart/2005/8/layout/list1"/>
    <dgm:cxn modelId="{316C7CC8-6B07-4351-8F69-8F8A27291D64}" type="presOf" srcId="{6F805DA3-E76C-4C45-8DC7-1949DBA95754}" destId="{B60785CE-FCB6-48B8-A428-1E5DB32CB2A7}" srcOrd="1" destOrd="0" presId="urn:microsoft.com/office/officeart/2005/8/layout/list1"/>
    <dgm:cxn modelId="{E7278896-566C-497F-9D87-A409BCE779C9}" type="presOf" srcId="{A8D1ECA3-A8B0-4B0F-835F-AB44E8B74C90}" destId="{C116963A-764F-451D-A525-3C9130AEB39E}" srcOrd="1" destOrd="0" presId="urn:microsoft.com/office/officeart/2005/8/layout/list1"/>
    <dgm:cxn modelId="{7583871F-CFF4-4C48-83A3-1CA7D48F2653}" srcId="{20B5300A-2C7F-4F9B-9B49-C240319D9221}" destId="{A8D1ECA3-A8B0-4B0F-835F-AB44E8B74C90}" srcOrd="0" destOrd="0" parTransId="{5ACCD1D8-FB70-4716-9614-6C6320B18299}" sibTransId="{A968F7FA-491A-4D2D-8B3B-C96EBB07B2E1}"/>
    <dgm:cxn modelId="{7BD8E033-ED63-490E-BC6E-082250116487}" srcId="{20B5300A-2C7F-4F9B-9B49-C240319D9221}" destId="{16C2C7B1-9E9B-4AFA-B782-A177B36AE68F}" srcOrd="3" destOrd="0" parTransId="{879C7678-B4E2-4B47-8DDF-A4E457CFE00D}" sibTransId="{C779DFEC-9B6C-426E-B1CF-DCF538A6A4C3}"/>
    <dgm:cxn modelId="{47A86693-C3B9-48A7-BF9F-58B9DD81CE16}" type="presParOf" srcId="{3D34A224-3A26-4EF0-82B8-F44C6033FF7F}" destId="{ED274D28-40E2-4C21-8A99-4BFBC9E754B1}" srcOrd="0" destOrd="0" presId="urn:microsoft.com/office/officeart/2005/8/layout/list1"/>
    <dgm:cxn modelId="{B0980B7B-2B73-4B51-A739-AD2F4310A971}" type="presParOf" srcId="{ED274D28-40E2-4C21-8A99-4BFBC9E754B1}" destId="{2ACC4D81-826F-47EF-BC43-FF9302CC07FE}" srcOrd="0" destOrd="0" presId="urn:microsoft.com/office/officeart/2005/8/layout/list1"/>
    <dgm:cxn modelId="{5D843007-91A7-43B1-A423-57FED0CEB3C0}" type="presParOf" srcId="{ED274D28-40E2-4C21-8A99-4BFBC9E754B1}" destId="{C116963A-764F-451D-A525-3C9130AEB39E}" srcOrd="1" destOrd="0" presId="urn:microsoft.com/office/officeart/2005/8/layout/list1"/>
    <dgm:cxn modelId="{DC59C13F-C27D-49C3-B8BC-E2F10E7EA1E5}" type="presParOf" srcId="{3D34A224-3A26-4EF0-82B8-F44C6033FF7F}" destId="{13DB2BCC-555D-421F-BEBB-9625A1C82B48}" srcOrd="1" destOrd="0" presId="urn:microsoft.com/office/officeart/2005/8/layout/list1"/>
    <dgm:cxn modelId="{DDC1C196-FCAA-4508-AE47-04EE424BB34C}" type="presParOf" srcId="{3D34A224-3A26-4EF0-82B8-F44C6033FF7F}" destId="{0B47ADC2-1BB1-4D44-A569-5D7BF4B3A493}" srcOrd="2" destOrd="0" presId="urn:microsoft.com/office/officeart/2005/8/layout/list1"/>
    <dgm:cxn modelId="{C5591DCC-B181-4CB0-BF21-354752575B8E}" type="presParOf" srcId="{3D34A224-3A26-4EF0-82B8-F44C6033FF7F}" destId="{07D5B178-31AA-48B6-98DB-5FF333A3ACC6}" srcOrd="3" destOrd="0" presId="urn:microsoft.com/office/officeart/2005/8/layout/list1"/>
    <dgm:cxn modelId="{6BA263C5-99BF-4B21-8040-F5C57E4D89A8}" type="presParOf" srcId="{3D34A224-3A26-4EF0-82B8-F44C6033FF7F}" destId="{06A7514D-5B19-476A-AE63-B0D43BA07433}" srcOrd="4" destOrd="0" presId="urn:microsoft.com/office/officeart/2005/8/layout/list1"/>
    <dgm:cxn modelId="{E212BF4E-C84D-4E39-BB23-1454773A2E3B}" type="presParOf" srcId="{06A7514D-5B19-476A-AE63-B0D43BA07433}" destId="{E98923E0-5F87-4DC0-8C37-AFD55FAF828C}" srcOrd="0" destOrd="0" presId="urn:microsoft.com/office/officeart/2005/8/layout/list1"/>
    <dgm:cxn modelId="{9C1D6432-2F60-40E2-9776-14FBD842F69D}" type="presParOf" srcId="{06A7514D-5B19-476A-AE63-B0D43BA07433}" destId="{1AC08FBF-EB4D-4D0D-AA5B-27BC28832672}" srcOrd="1" destOrd="0" presId="urn:microsoft.com/office/officeart/2005/8/layout/list1"/>
    <dgm:cxn modelId="{EC01B4D0-8F3B-4101-8BCB-7C38F0930186}" type="presParOf" srcId="{3D34A224-3A26-4EF0-82B8-F44C6033FF7F}" destId="{2FC3DD57-7E86-4462-99EB-A72E641669BC}" srcOrd="5" destOrd="0" presId="urn:microsoft.com/office/officeart/2005/8/layout/list1"/>
    <dgm:cxn modelId="{3C4A1471-2AE6-456F-BD8D-366A3F013455}" type="presParOf" srcId="{3D34A224-3A26-4EF0-82B8-F44C6033FF7F}" destId="{1ABC0D9C-BB6D-4076-B907-342E49BF7BEE}" srcOrd="6" destOrd="0" presId="urn:microsoft.com/office/officeart/2005/8/layout/list1"/>
    <dgm:cxn modelId="{009217B2-A44D-4D29-87CD-86B0E3F2B542}" type="presParOf" srcId="{3D34A224-3A26-4EF0-82B8-F44C6033FF7F}" destId="{0DFD8471-0215-48B3-930C-F6E07547929D}" srcOrd="7" destOrd="0" presId="urn:microsoft.com/office/officeart/2005/8/layout/list1"/>
    <dgm:cxn modelId="{AF130379-1B5D-4068-B776-D86313F7174E}" type="presParOf" srcId="{3D34A224-3A26-4EF0-82B8-F44C6033FF7F}" destId="{F11BB7DF-2B46-407D-BAF5-2B7440FAF772}" srcOrd="8" destOrd="0" presId="urn:microsoft.com/office/officeart/2005/8/layout/list1"/>
    <dgm:cxn modelId="{7481BAD9-FFD1-462D-9692-DAC6BB67B3B2}" type="presParOf" srcId="{F11BB7DF-2B46-407D-BAF5-2B7440FAF772}" destId="{6DA93493-7DF7-4CF9-9E30-7D172BA91515}" srcOrd="0" destOrd="0" presId="urn:microsoft.com/office/officeart/2005/8/layout/list1"/>
    <dgm:cxn modelId="{83C3917E-302B-41BF-B4E1-ADF6337DED14}" type="presParOf" srcId="{F11BB7DF-2B46-407D-BAF5-2B7440FAF772}" destId="{B60785CE-FCB6-48B8-A428-1E5DB32CB2A7}" srcOrd="1" destOrd="0" presId="urn:microsoft.com/office/officeart/2005/8/layout/list1"/>
    <dgm:cxn modelId="{E91C6918-798C-4571-88DE-C7540198DE3F}" type="presParOf" srcId="{3D34A224-3A26-4EF0-82B8-F44C6033FF7F}" destId="{457D4173-2F21-4DE4-95BA-13D13342AC9A}" srcOrd="9" destOrd="0" presId="urn:microsoft.com/office/officeart/2005/8/layout/list1"/>
    <dgm:cxn modelId="{3B4A0A7C-2CF3-493F-89D0-F6CF17CD7621}" type="presParOf" srcId="{3D34A224-3A26-4EF0-82B8-F44C6033FF7F}" destId="{1BE72906-5A47-4232-8456-0EC75FC585DE}" srcOrd="10" destOrd="0" presId="urn:microsoft.com/office/officeart/2005/8/layout/list1"/>
    <dgm:cxn modelId="{55045528-1B82-42AB-BABF-97682A988792}" type="presParOf" srcId="{3D34A224-3A26-4EF0-82B8-F44C6033FF7F}" destId="{5B618DBF-496F-40BD-898C-8B6781E6A363}" srcOrd="11" destOrd="0" presId="urn:microsoft.com/office/officeart/2005/8/layout/list1"/>
    <dgm:cxn modelId="{542C7960-B7E3-405B-858B-AD19F92144AB}" type="presParOf" srcId="{3D34A224-3A26-4EF0-82B8-F44C6033FF7F}" destId="{FE224AC8-9D4C-4F5D-A683-51C2CDF9FED7}" srcOrd="12" destOrd="0" presId="urn:microsoft.com/office/officeart/2005/8/layout/list1"/>
    <dgm:cxn modelId="{B07F51B3-E6FC-4E79-9E1C-6A59627ED24A}" type="presParOf" srcId="{FE224AC8-9D4C-4F5D-A683-51C2CDF9FED7}" destId="{67999ACF-D527-482D-B1C5-406AAFB99B0A}" srcOrd="0" destOrd="0" presId="urn:microsoft.com/office/officeart/2005/8/layout/list1"/>
    <dgm:cxn modelId="{F1E41678-8951-4285-B82C-B16A2FC109A4}" type="presParOf" srcId="{FE224AC8-9D4C-4F5D-A683-51C2CDF9FED7}" destId="{B746399D-0286-44ED-AC4D-BC350ED55908}" srcOrd="1" destOrd="0" presId="urn:microsoft.com/office/officeart/2005/8/layout/list1"/>
    <dgm:cxn modelId="{A6B6B8F3-FCBB-4CCE-813A-081D85C16B8F}" type="presParOf" srcId="{3D34A224-3A26-4EF0-82B8-F44C6033FF7F}" destId="{4F171F3F-37A7-4420-BA6F-8F348477983C}" srcOrd="13" destOrd="0" presId="urn:microsoft.com/office/officeart/2005/8/layout/list1"/>
    <dgm:cxn modelId="{0C60CEF1-7AF2-44FC-8324-7CF9D715E9D4}" type="presParOf" srcId="{3D34A224-3A26-4EF0-82B8-F44C6033FF7F}" destId="{AAB95F38-9F13-47F4-8C7D-7488B06444F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AE54BF-7FB5-463F-A584-5814328F2782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C2C103C-A082-4C47-A352-8904810E140C}">
      <dgm:prSet phldrT="[Text]"/>
      <dgm:spPr/>
      <dgm:t>
        <a:bodyPr/>
        <a:lstStyle/>
        <a:p>
          <a:r>
            <a:rPr lang="en-US" dirty="0" smtClean="0"/>
            <a:t>Bulk Guaranties</a:t>
          </a:r>
          <a:endParaRPr lang="en-US" dirty="0"/>
        </a:p>
      </dgm:t>
    </dgm:pt>
    <dgm:pt modelId="{E5F86C3A-7820-4E3B-B26D-4D818A09742D}" type="parTrans" cxnId="{2EB07EE2-B622-4197-8BD6-2393FF35C5AE}">
      <dgm:prSet/>
      <dgm:spPr/>
      <dgm:t>
        <a:bodyPr/>
        <a:lstStyle/>
        <a:p>
          <a:endParaRPr lang="en-US"/>
        </a:p>
      </dgm:t>
    </dgm:pt>
    <dgm:pt modelId="{807A86AA-D00D-43E8-84AF-D37B88EAD8A1}" type="sibTrans" cxnId="{2EB07EE2-B622-4197-8BD6-2393FF35C5AE}">
      <dgm:prSet/>
      <dgm:spPr/>
      <dgm:t>
        <a:bodyPr/>
        <a:lstStyle/>
        <a:p>
          <a:endParaRPr lang="en-US"/>
        </a:p>
      </dgm:t>
    </dgm:pt>
    <dgm:pt modelId="{EE23562F-C069-4076-BA55-CCD2B5011F4D}">
      <dgm:prSet phldrT="[Text]"/>
      <dgm:spPr/>
      <dgm:t>
        <a:bodyPr/>
        <a:lstStyle/>
        <a:p>
          <a:r>
            <a:rPr lang="en-US" b="0" i="0" dirty="0" smtClean="0"/>
            <a:t>Lender Audit Revamp in conjunction with Lender Scorecards</a:t>
          </a:r>
          <a:endParaRPr lang="en-US" dirty="0"/>
        </a:p>
      </dgm:t>
    </dgm:pt>
    <dgm:pt modelId="{14D21A49-BB60-4642-8FE0-3FDE6A813E18}" type="parTrans" cxnId="{881782F9-7E6F-43E9-AFCF-4D2434E2AFD1}">
      <dgm:prSet/>
      <dgm:spPr/>
      <dgm:t>
        <a:bodyPr/>
        <a:lstStyle/>
        <a:p>
          <a:endParaRPr lang="en-US"/>
        </a:p>
      </dgm:t>
    </dgm:pt>
    <dgm:pt modelId="{5B0162C0-0987-43A2-8400-BA9D0877F894}" type="sibTrans" cxnId="{881782F9-7E6F-43E9-AFCF-4D2434E2AFD1}">
      <dgm:prSet/>
      <dgm:spPr/>
      <dgm:t>
        <a:bodyPr/>
        <a:lstStyle/>
        <a:p>
          <a:endParaRPr lang="en-US"/>
        </a:p>
      </dgm:t>
    </dgm:pt>
    <dgm:pt modelId="{E70B75B4-C929-40EB-9DD0-55FB835D34A2}">
      <dgm:prSet phldrT="[Text]"/>
      <dgm:spPr/>
      <dgm:t>
        <a:bodyPr/>
        <a:lstStyle/>
        <a:p>
          <a:r>
            <a:rPr lang="en-US" b="0" i="0" dirty="0" smtClean="0"/>
            <a:t>Lender’s Handbook Updates these are done will be final and published by summer</a:t>
          </a:r>
          <a:endParaRPr lang="en-US" dirty="0"/>
        </a:p>
      </dgm:t>
    </dgm:pt>
    <dgm:pt modelId="{D64D8906-0D99-4A82-BF2D-FDB948735763}" type="parTrans" cxnId="{C899ABC8-B156-4DE5-9A1E-FE6C626591F7}">
      <dgm:prSet/>
      <dgm:spPr/>
      <dgm:t>
        <a:bodyPr/>
        <a:lstStyle/>
        <a:p>
          <a:endParaRPr lang="en-US"/>
        </a:p>
      </dgm:t>
    </dgm:pt>
    <dgm:pt modelId="{55EEE54E-7A08-4BCC-8BBB-F1F6BF02B37F}" type="sibTrans" cxnId="{C899ABC8-B156-4DE5-9A1E-FE6C626591F7}">
      <dgm:prSet/>
      <dgm:spPr/>
      <dgm:t>
        <a:bodyPr/>
        <a:lstStyle/>
        <a:p>
          <a:endParaRPr lang="en-US"/>
        </a:p>
      </dgm:t>
    </dgm:pt>
    <dgm:pt modelId="{C209CC58-3A3E-44A8-94D5-35330902976E}">
      <dgm:prSet phldrT="[Text]"/>
      <dgm:spPr/>
      <dgm:t>
        <a:bodyPr/>
        <a:lstStyle/>
        <a:p>
          <a:r>
            <a:rPr lang="en-US" b="0" i="0" dirty="0" smtClean="0">
              <a:solidFill>
                <a:schemeClr val="bg1"/>
              </a:solidFill>
            </a:rPr>
            <a:t>COE Enhancements –e.g., eligibility is determined before appraisal order</a:t>
          </a:r>
          <a:endParaRPr lang="en-US" dirty="0">
            <a:solidFill>
              <a:schemeClr val="bg1"/>
            </a:solidFill>
          </a:endParaRPr>
        </a:p>
      </dgm:t>
    </dgm:pt>
    <dgm:pt modelId="{C24E4DC9-C1FA-4F1E-BC78-0F45A5CD8937}" type="parTrans" cxnId="{C763DC1D-717A-48D5-8FEA-3249457AE39F}">
      <dgm:prSet/>
      <dgm:spPr/>
      <dgm:t>
        <a:bodyPr/>
        <a:lstStyle/>
        <a:p>
          <a:endParaRPr lang="en-US"/>
        </a:p>
      </dgm:t>
    </dgm:pt>
    <dgm:pt modelId="{F302DDCE-4241-47D2-8537-5A603F9D5D30}" type="sibTrans" cxnId="{C763DC1D-717A-48D5-8FEA-3249457AE39F}">
      <dgm:prSet/>
      <dgm:spPr/>
      <dgm:t>
        <a:bodyPr/>
        <a:lstStyle/>
        <a:p>
          <a:endParaRPr lang="en-US"/>
        </a:p>
      </dgm:t>
    </dgm:pt>
    <dgm:pt modelId="{A475C8C0-CA8B-4669-9D08-CE1D721C9DEA}">
      <dgm:prSet phldrT="[Text]"/>
      <dgm:spPr/>
      <dgm:t>
        <a:bodyPr/>
        <a:lstStyle/>
        <a:p>
          <a:r>
            <a:rPr lang="en-US" dirty="0" smtClean="0"/>
            <a:t>Enhance API capabilities for data exchange</a:t>
          </a:r>
          <a:endParaRPr lang="en-US" dirty="0"/>
        </a:p>
      </dgm:t>
    </dgm:pt>
    <dgm:pt modelId="{C7A10994-1160-4C1F-8F13-63793973C9B3}" type="parTrans" cxnId="{CADEC338-3703-40A0-9A24-B33851574590}">
      <dgm:prSet/>
      <dgm:spPr/>
      <dgm:t>
        <a:bodyPr/>
        <a:lstStyle/>
        <a:p>
          <a:endParaRPr lang="en-US"/>
        </a:p>
      </dgm:t>
    </dgm:pt>
    <dgm:pt modelId="{B4D074BC-7E7D-4021-8837-ED0B1FB82FAD}" type="sibTrans" cxnId="{CADEC338-3703-40A0-9A24-B33851574590}">
      <dgm:prSet/>
      <dgm:spPr/>
      <dgm:t>
        <a:bodyPr/>
        <a:lstStyle/>
        <a:p>
          <a:endParaRPr lang="en-US"/>
        </a:p>
      </dgm:t>
    </dgm:pt>
    <dgm:pt modelId="{9D3ACC87-58A1-4C17-A0CC-B8CE9EF24F57}">
      <dgm:prSet/>
      <dgm:spPr/>
      <dgm:t>
        <a:bodyPr/>
        <a:lstStyle/>
        <a:p>
          <a:r>
            <a:rPr lang="en-US" dirty="0" smtClean="0"/>
            <a:t>IRRRL Disclosure and reporting</a:t>
          </a:r>
          <a:endParaRPr lang="en-US" dirty="0"/>
        </a:p>
      </dgm:t>
    </dgm:pt>
    <dgm:pt modelId="{FF6615F5-6136-405B-A1A1-856C69EC017A}" type="parTrans" cxnId="{E5E78A32-9202-47D4-94D7-B7551FF38F07}">
      <dgm:prSet/>
      <dgm:spPr/>
      <dgm:t>
        <a:bodyPr/>
        <a:lstStyle/>
        <a:p>
          <a:endParaRPr lang="en-US"/>
        </a:p>
      </dgm:t>
    </dgm:pt>
    <dgm:pt modelId="{30A3A63C-78B7-4102-BE04-081764508126}" type="sibTrans" cxnId="{E5E78A32-9202-47D4-94D7-B7551FF38F07}">
      <dgm:prSet/>
      <dgm:spPr/>
      <dgm:t>
        <a:bodyPr/>
        <a:lstStyle/>
        <a:p>
          <a:endParaRPr lang="en-US"/>
        </a:p>
      </dgm:t>
    </dgm:pt>
    <dgm:pt modelId="{5DC37797-AE8E-4596-B4BA-6080AC6E1461}">
      <dgm:prSet/>
      <dgm:spPr/>
      <dgm:t>
        <a:bodyPr/>
        <a:lstStyle/>
        <a:p>
          <a:r>
            <a:rPr lang="en-US" dirty="0" smtClean="0"/>
            <a:t>Servicer Tier Ranking Evaluation</a:t>
          </a:r>
          <a:endParaRPr lang="en-US" dirty="0"/>
        </a:p>
      </dgm:t>
    </dgm:pt>
    <dgm:pt modelId="{C2A6A536-683A-4E6A-8CE3-90B6BEF22678}" type="parTrans" cxnId="{029B8A4F-41D0-42B6-85C9-2D94DAAABFC1}">
      <dgm:prSet/>
      <dgm:spPr/>
      <dgm:t>
        <a:bodyPr/>
        <a:lstStyle/>
        <a:p>
          <a:endParaRPr lang="en-US"/>
        </a:p>
      </dgm:t>
    </dgm:pt>
    <dgm:pt modelId="{AB93BA14-C409-4ED2-983E-951CE8B5DA03}" type="sibTrans" cxnId="{029B8A4F-41D0-42B6-85C9-2D94DAAABFC1}">
      <dgm:prSet/>
      <dgm:spPr/>
      <dgm:t>
        <a:bodyPr/>
        <a:lstStyle/>
        <a:p>
          <a:endParaRPr lang="en-US"/>
        </a:p>
      </dgm:t>
    </dgm:pt>
    <dgm:pt modelId="{64E5C780-D083-479C-82E1-16C0E7346972}" type="pres">
      <dgm:prSet presAssocID="{54AE54BF-7FB5-463F-A584-5814328F27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F43323-BB83-40EB-9E8A-A930867DD694}" type="pres">
      <dgm:prSet presAssocID="{0C2C103C-A082-4C47-A352-8904810E140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C0523-63FA-4483-A118-E7AEAB0EEFAD}" type="pres">
      <dgm:prSet presAssocID="{807A86AA-D00D-43E8-84AF-D37B88EAD8A1}" presName="sibTrans" presStyleCnt="0"/>
      <dgm:spPr/>
    </dgm:pt>
    <dgm:pt modelId="{FAF0532D-AA46-4FE0-BC10-0026D195A63E}" type="pres">
      <dgm:prSet presAssocID="{EE23562F-C069-4076-BA55-CCD2B5011F4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0ED91E-CB7C-4206-84BB-12C9BB533F78}" type="pres">
      <dgm:prSet presAssocID="{5B0162C0-0987-43A2-8400-BA9D0877F894}" presName="sibTrans" presStyleCnt="0"/>
      <dgm:spPr/>
    </dgm:pt>
    <dgm:pt modelId="{A38AE628-E386-4C25-82C8-7DC1FE7D21DC}" type="pres">
      <dgm:prSet presAssocID="{E70B75B4-C929-40EB-9DD0-55FB835D34A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30EEF0-36BC-4B54-AF8F-09CCD38753C4}" type="pres">
      <dgm:prSet presAssocID="{55EEE54E-7A08-4BCC-8BBB-F1F6BF02B37F}" presName="sibTrans" presStyleCnt="0"/>
      <dgm:spPr/>
    </dgm:pt>
    <dgm:pt modelId="{3AAE6D6A-8002-415F-8FE2-5F4E9B4BBC91}" type="pres">
      <dgm:prSet presAssocID="{C209CC58-3A3E-44A8-94D5-35330902976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E76E4-741A-4691-8EE8-4F84382E591E}" type="pres">
      <dgm:prSet presAssocID="{F302DDCE-4241-47D2-8537-5A603F9D5D30}" presName="sibTrans" presStyleCnt="0"/>
      <dgm:spPr/>
    </dgm:pt>
    <dgm:pt modelId="{353EC59F-4CF8-4522-A676-D3D848FCAD09}" type="pres">
      <dgm:prSet presAssocID="{A475C8C0-CA8B-4669-9D08-CE1D721C9DE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6B494-5F2D-4021-BAB4-F0B953CD3644}" type="pres">
      <dgm:prSet presAssocID="{B4D074BC-7E7D-4021-8837-ED0B1FB82FAD}" presName="sibTrans" presStyleCnt="0"/>
      <dgm:spPr/>
    </dgm:pt>
    <dgm:pt modelId="{B4CCADA3-8E1F-4A6C-A692-5334C15ECBE3}" type="pres">
      <dgm:prSet presAssocID="{5DC37797-AE8E-4596-B4BA-6080AC6E1461}" presName="node" presStyleLbl="node1" presStyleIdx="5" presStyleCnt="7" custLinFactX="-10007" custLinFactY="15666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E5989-6ED0-4011-A0F4-250387A50567}" type="pres">
      <dgm:prSet presAssocID="{AB93BA14-C409-4ED2-983E-951CE8B5DA03}" presName="sibTrans" presStyleCnt="0"/>
      <dgm:spPr/>
    </dgm:pt>
    <dgm:pt modelId="{7AED87EF-EED2-459E-BCD3-F3F198BF3B4B}" type="pres">
      <dgm:prSet presAssocID="{9D3ACC87-58A1-4C17-A0CC-B8CE9EF24F57}" presName="node" presStyleLbl="node1" presStyleIdx="6" presStyleCnt="7" custLinFactX="12130" custLinFactY="-17179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A18969-B038-4EC1-9D07-08EABF6E683D}" type="presOf" srcId="{EE23562F-C069-4076-BA55-CCD2B5011F4D}" destId="{FAF0532D-AA46-4FE0-BC10-0026D195A63E}" srcOrd="0" destOrd="0" presId="urn:microsoft.com/office/officeart/2005/8/layout/default"/>
    <dgm:cxn modelId="{3D8FD94C-047B-4B8C-9606-7C2CA03D826F}" type="presOf" srcId="{C209CC58-3A3E-44A8-94D5-35330902976E}" destId="{3AAE6D6A-8002-415F-8FE2-5F4E9B4BBC91}" srcOrd="0" destOrd="0" presId="urn:microsoft.com/office/officeart/2005/8/layout/default"/>
    <dgm:cxn modelId="{2EB07EE2-B622-4197-8BD6-2393FF35C5AE}" srcId="{54AE54BF-7FB5-463F-A584-5814328F2782}" destId="{0C2C103C-A082-4C47-A352-8904810E140C}" srcOrd="0" destOrd="0" parTransId="{E5F86C3A-7820-4E3B-B26D-4D818A09742D}" sibTransId="{807A86AA-D00D-43E8-84AF-D37B88EAD8A1}"/>
    <dgm:cxn modelId="{881782F9-7E6F-43E9-AFCF-4D2434E2AFD1}" srcId="{54AE54BF-7FB5-463F-A584-5814328F2782}" destId="{EE23562F-C069-4076-BA55-CCD2B5011F4D}" srcOrd="1" destOrd="0" parTransId="{14D21A49-BB60-4642-8FE0-3FDE6A813E18}" sibTransId="{5B0162C0-0987-43A2-8400-BA9D0877F894}"/>
    <dgm:cxn modelId="{6859A875-D673-4FF8-B560-EA604C165C63}" type="presOf" srcId="{A475C8C0-CA8B-4669-9D08-CE1D721C9DEA}" destId="{353EC59F-4CF8-4522-A676-D3D848FCAD09}" srcOrd="0" destOrd="0" presId="urn:microsoft.com/office/officeart/2005/8/layout/default"/>
    <dgm:cxn modelId="{C763DC1D-717A-48D5-8FEA-3249457AE39F}" srcId="{54AE54BF-7FB5-463F-A584-5814328F2782}" destId="{C209CC58-3A3E-44A8-94D5-35330902976E}" srcOrd="3" destOrd="0" parTransId="{C24E4DC9-C1FA-4F1E-BC78-0F45A5CD8937}" sibTransId="{F302DDCE-4241-47D2-8537-5A603F9D5D30}"/>
    <dgm:cxn modelId="{C365544B-E297-472D-B769-A9E46E16F3E7}" type="presOf" srcId="{0C2C103C-A082-4C47-A352-8904810E140C}" destId="{FDF43323-BB83-40EB-9E8A-A930867DD694}" srcOrd="0" destOrd="0" presId="urn:microsoft.com/office/officeart/2005/8/layout/default"/>
    <dgm:cxn modelId="{7445B753-3DA8-483B-8748-588D4E4F290F}" type="presOf" srcId="{9D3ACC87-58A1-4C17-A0CC-B8CE9EF24F57}" destId="{7AED87EF-EED2-459E-BCD3-F3F198BF3B4B}" srcOrd="0" destOrd="0" presId="urn:microsoft.com/office/officeart/2005/8/layout/default"/>
    <dgm:cxn modelId="{029B8A4F-41D0-42B6-85C9-2D94DAAABFC1}" srcId="{54AE54BF-7FB5-463F-A584-5814328F2782}" destId="{5DC37797-AE8E-4596-B4BA-6080AC6E1461}" srcOrd="5" destOrd="0" parTransId="{C2A6A536-683A-4E6A-8CE3-90B6BEF22678}" sibTransId="{AB93BA14-C409-4ED2-983E-951CE8B5DA03}"/>
    <dgm:cxn modelId="{C899ABC8-B156-4DE5-9A1E-FE6C626591F7}" srcId="{54AE54BF-7FB5-463F-A584-5814328F2782}" destId="{E70B75B4-C929-40EB-9DD0-55FB835D34A2}" srcOrd="2" destOrd="0" parTransId="{D64D8906-0D99-4A82-BF2D-FDB948735763}" sibTransId="{55EEE54E-7A08-4BCC-8BBB-F1F6BF02B37F}"/>
    <dgm:cxn modelId="{E5E78A32-9202-47D4-94D7-B7551FF38F07}" srcId="{54AE54BF-7FB5-463F-A584-5814328F2782}" destId="{9D3ACC87-58A1-4C17-A0CC-B8CE9EF24F57}" srcOrd="6" destOrd="0" parTransId="{FF6615F5-6136-405B-A1A1-856C69EC017A}" sibTransId="{30A3A63C-78B7-4102-BE04-081764508126}"/>
    <dgm:cxn modelId="{E0D49C43-C689-46C0-8143-D9C0F9BFA7E1}" type="presOf" srcId="{E70B75B4-C929-40EB-9DD0-55FB835D34A2}" destId="{A38AE628-E386-4C25-82C8-7DC1FE7D21DC}" srcOrd="0" destOrd="0" presId="urn:microsoft.com/office/officeart/2005/8/layout/default"/>
    <dgm:cxn modelId="{71A7E1D4-2090-42DD-B64C-B72F0ACB0FED}" type="presOf" srcId="{5DC37797-AE8E-4596-B4BA-6080AC6E1461}" destId="{B4CCADA3-8E1F-4A6C-A692-5334C15ECBE3}" srcOrd="0" destOrd="0" presId="urn:microsoft.com/office/officeart/2005/8/layout/default"/>
    <dgm:cxn modelId="{CADEC338-3703-40A0-9A24-B33851574590}" srcId="{54AE54BF-7FB5-463F-A584-5814328F2782}" destId="{A475C8C0-CA8B-4669-9D08-CE1D721C9DEA}" srcOrd="4" destOrd="0" parTransId="{C7A10994-1160-4C1F-8F13-63793973C9B3}" sibTransId="{B4D074BC-7E7D-4021-8837-ED0B1FB82FAD}"/>
    <dgm:cxn modelId="{12A89926-A4C1-4DF3-9CF2-BC1960B68C4E}" type="presOf" srcId="{54AE54BF-7FB5-463F-A584-5814328F2782}" destId="{64E5C780-D083-479C-82E1-16C0E7346972}" srcOrd="0" destOrd="0" presId="urn:microsoft.com/office/officeart/2005/8/layout/default"/>
    <dgm:cxn modelId="{1494E183-DD9B-438C-9ADF-54408AA20B3A}" type="presParOf" srcId="{64E5C780-D083-479C-82E1-16C0E7346972}" destId="{FDF43323-BB83-40EB-9E8A-A930867DD694}" srcOrd="0" destOrd="0" presId="urn:microsoft.com/office/officeart/2005/8/layout/default"/>
    <dgm:cxn modelId="{62158885-6EEC-4C1F-A030-4A9B4C1EB037}" type="presParOf" srcId="{64E5C780-D083-479C-82E1-16C0E7346972}" destId="{60DC0523-63FA-4483-A118-E7AEAB0EEFAD}" srcOrd="1" destOrd="0" presId="urn:microsoft.com/office/officeart/2005/8/layout/default"/>
    <dgm:cxn modelId="{F346548D-C79D-4DF7-9DAA-100AE0CD95CD}" type="presParOf" srcId="{64E5C780-D083-479C-82E1-16C0E7346972}" destId="{FAF0532D-AA46-4FE0-BC10-0026D195A63E}" srcOrd="2" destOrd="0" presId="urn:microsoft.com/office/officeart/2005/8/layout/default"/>
    <dgm:cxn modelId="{00A3963D-8E16-4F20-973D-A88385984CC4}" type="presParOf" srcId="{64E5C780-D083-479C-82E1-16C0E7346972}" destId="{110ED91E-CB7C-4206-84BB-12C9BB533F78}" srcOrd="3" destOrd="0" presId="urn:microsoft.com/office/officeart/2005/8/layout/default"/>
    <dgm:cxn modelId="{0A35EDD0-0548-49C3-B599-43E3BF2C7809}" type="presParOf" srcId="{64E5C780-D083-479C-82E1-16C0E7346972}" destId="{A38AE628-E386-4C25-82C8-7DC1FE7D21DC}" srcOrd="4" destOrd="0" presId="urn:microsoft.com/office/officeart/2005/8/layout/default"/>
    <dgm:cxn modelId="{A88F7348-AE66-41D7-9758-82B77DF01F02}" type="presParOf" srcId="{64E5C780-D083-479C-82E1-16C0E7346972}" destId="{9530EEF0-36BC-4B54-AF8F-09CCD38753C4}" srcOrd="5" destOrd="0" presId="urn:microsoft.com/office/officeart/2005/8/layout/default"/>
    <dgm:cxn modelId="{940F552B-E716-4ED7-8242-FAAD3B55F4DC}" type="presParOf" srcId="{64E5C780-D083-479C-82E1-16C0E7346972}" destId="{3AAE6D6A-8002-415F-8FE2-5F4E9B4BBC91}" srcOrd="6" destOrd="0" presId="urn:microsoft.com/office/officeart/2005/8/layout/default"/>
    <dgm:cxn modelId="{91A38BC2-0AB3-4246-8C39-DBA1665E7710}" type="presParOf" srcId="{64E5C780-D083-479C-82E1-16C0E7346972}" destId="{CE3E76E4-741A-4691-8EE8-4F84382E591E}" srcOrd="7" destOrd="0" presId="urn:microsoft.com/office/officeart/2005/8/layout/default"/>
    <dgm:cxn modelId="{0AF79AFE-3F76-4AF2-8AF1-2AA5A3C02181}" type="presParOf" srcId="{64E5C780-D083-479C-82E1-16C0E7346972}" destId="{353EC59F-4CF8-4522-A676-D3D848FCAD09}" srcOrd="8" destOrd="0" presId="urn:microsoft.com/office/officeart/2005/8/layout/default"/>
    <dgm:cxn modelId="{E549C416-784F-47BE-AAD5-A86AD3DA8F49}" type="presParOf" srcId="{64E5C780-D083-479C-82E1-16C0E7346972}" destId="{C9D6B494-5F2D-4021-BAB4-F0B953CD3644}" srcOrd="9" destOrd="0" presId="urn:microsoft.com/office/officeart/2005/8/layout/default"/>
    <dgm:cxn modelId="{3CC656C8-77C3-4C34-8E88-E65CBFAA5E79}" type="presParOf" srcId="{64E5C780-D083-479C-82E1-16C0E7346972}" destId="{B4CCADA3-8E1F-4A6C-A692-5334C15ECBE3}" srcOrd="10" destOrd="0" presId="urn:microsoft.com/office/officeart/2005/8/layout/default"/>
    <dgm:cxn modelId="{411CA77D-D6C4-4335-9C03-A3AC5E32A772}" type="presParOf" srcId="{64E5C780-D083-479C-82E1-16C0E7346972}" destId="{14FE5989-6ED0-4011-A0F4-250387A50567}" srcOrd="11" destOrd="0" presId="urn:microsoft.com/office/officeart/2005/8/layout/default"/>
    <dgm:cxn modelId="{016A5182-FB22-4BF0-B71A-831B51E6B2BC}" type="presParOf" srcId="{64E5C780-D083-479C-82E1-16C0E7346972}" destId="{7AED87EF-EED2-459E-BCD3-F3F198BF3B4B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01A84-6604-496B-B984-FEF0A2563C39}">
      <dsp:nvSpPr>
        <dsp:cNvPr id="0" name=""/>
        <dsp:cNvSpPr/>
      </dsp:nvSpPr>
      <dsp:spPr>
        <a:xfrm>
          <a:off x="3122116" y="1102816"/>
          <a:ext cx="2747367" cy="27473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Veteran Centric</a:t>
          </a:r>
          <a:endParaRPr lang="en-US" sz="4500" kern="1200" dirty="0"/>
        </a:p>
      </dsp:txBody>
      <dsp:txXfrm>
        <a:off x="3524459" y="1505159"/>
        <a:ext cx="1942681" cy="1942681"/>
      </dsp:txXfrm>
    </dsp:sp>
    <dsp:sp modelId="{1559240B-8E0E-482D-A5E7-3FBBF73B29E1}">
      <dsp:nvSpPr>
        <dsp:cNvPr id="0" name=""/>
        <dsp:cNvSpPr/>
      </dsp:nvSpPr>
      <dsp:spPr>
        <a:xfrm>
          <a:off x="3808958" y="490"/>
          <a:ext cx="1373683" cy="137368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Automation</a:t>
          </a:r>
          <a:endParaRPr lang="en-US" sz="1400" kern="1200" dirty="0"/>
        </a:p>
      </dsp:txBody>
      <dsp:txXfrm>
        <a:off x="4010129" y="201661"/>
        <a:ext cx="971341" cy="971341"/>
      </dsp:txXfrm>
    </dsp:sp>
    <dsp:sp modelId="{1C1C1BC4-D082-4058-BDFC-82AFF88D9287}">
      <dsp:nvSpPr>
        <dsp:cNvPr id="0" name=""/>
        <dsp:cNvSpPr/>
      </dsp:nvSpPr>
      <dsp:spPr>
        <a:xfrm>
          <a:off x="5598126" y="1789658"/>
          <a:ext cx="1373683" cy="137368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Customer Relationships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Supply Chain Management</a:t>
          </a:r>
          <a:endParaRPr lang="en-US" sz="1200" kern="1200" dirty="0"/>
        </a:p>
      </dsp:txBody>
      <dsp:txXfrm>
        <a:off x="5799297" y="1990829"/>
        <a:ext cx="971341" cy="971341"/>
      </dsp:txXfrm>
    </dsp:sp>
    <dsp:sp modelId="{F28DD3A3-ADDA-463E-9274-15993C915653}">
      <dsp:nvSpPr>
        <dsp:cNvPr id="0" name=""/>
        <dsp:cNvSpPr/>
      </dsp:nvSpPr>
      <dsp:spPr>
        <a:xfrm>
          <a:off x="3808958" y="3578826"/>
          <a:ext cx="1373683" cy="137368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Creating a CI Culture</a:t>
          </a:r>
          <a:endParaRPr lang="en-US" sz="1400" kern="1200" dirty="0"/>
        </a:p>
      </dsp:txBody>
      <dsp:txXfrm>
        <a:off x="4010129" y="3779997"/>
        <a:ext cx="971341" cy="971341"/>
      </dsp:txXfrm>
    </dsp:sp>
    <dsp:sp modelId="{003CBE39-0D3F-4C08-9689-880D4E1CDBF3}">
      <dsp:nvSpPr>
        <dsp:cNvPr id="0" name=""/>
        <dsp:cNvSpPr/>
      </dsp:nvSpPr>
      <dsp:spPr>
        <a:xfrm>
          <a:off x="2019790" y="1789658"/>
          <a:ext cx="1373683" cy="1373683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Data-Driven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Decisions</a:t>
          </a:r>
          <a:endParaRPr lang="en-US" sz="1400" kern="1200" dirty="0"/>
        </a:p>
      </dsp:txBody>
      <dsp:txXfrm>
        <a:off x="2220961" y="1990829"/>
        <a:ext cx="971341" cy="9713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C4C6A-6B77-49AF-8F32-2EBD63D6833D}">
      <dsp:nvSpPr>
        <dsp:cNvPr id="0" name=""/>
        <dsp:cNvSpPr/>
      </dsp:nvSpPr>
      <dsp:spPr>
        <a:xfrm>
          <a:off x="949" y="0"/>
          <a:ext cx="2468746" cy="46863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Historical</a:t>
          </a:r>
          <a:endParaRPr lang="en-US" sz="3600" kern="1200" dirty="0"/>
        </a:p>
      </dsp:txBody>
      <dsp:txXfrm>
        <a:off x="949" y="0"/>
        <a:ext cx="2468746" cy="1405890"/>
      </dsp:txXfrm>
    </dsp:sp>
    <dsp:sp modelId="{C3A36CA8-E3BB-466A-B0A3-7A01C08E8EE6}">
      <dsp:nvSpPr>
        <dsp:cNvPr id="0" name=""/>
        <dsp:cNvSpPr/>
      </dsp:nvSpPr>
      <dsp:spPr>
        <a:xfrm>
          <a:off x="247824" y="1405890"/>
          <a:ext cx="1974996" cy="3046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23 Million loans since 1944 – totaling $2.1 Trillion</a:t>
          </a:r>
          <a:endParaRPr lang="en-US" sz="1900" kern="1200" dirty="0"/>
        </a:p>
      </dsp:txBody>
      <dsp:txXfrm>
        <a:off x="305670" y="1463736"/>
        <a:ext cx="1859304" cy="2930403"/>
      </dsp:txXfrm>
    </dsp:sp>
    <dsp:sp modelId="{E8C4D44B-F10F-4354-83AE-52976331134C}">
      <dsp:nvSpPr>
        <dsp:cNvPr id="0" name=""/>
        <dsp:cNvSpPr/>
      </dsp:nvSpPr>
      <dsp:spPr>
        <a:xfrm>
          <a:off x="2654851" y="0"/>
          <a:ext cx="2468746" cy="46863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FY17</a:t>
          </a:r>
          <a:endParaRPr lang="en-US" sz="3600" kern="1200" dirty="0"/>
        </a:p>
      </dsp:txBody>
      <dsp:txXfrm>
        <a:off x="2654851" y="0"/>
        <a:ext cx="2468746" cy="1405890"/>
      </dsp:txXfrm>
    </dsp:sp>
    <dsp:sp modelId="{E1E195FD-C8D0-46C3-AF58-CD73FB37F7D9}">
      <dsp:nvSpPr>
        <dsp:cNvPr id="0" name=""/>
        <dsp:cNvSpPr/>
      </dsp:nvSpPr>
      <dsp:spPr>
        <a:xfrm>
          <a:off x="2901726" y="1405890"/>
          <a:ext cx="1974996" cy="3046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In FY17, guaranteed 2,961 loans per business day, totaling $754M each day</a:t>
          </a:r>
          <a:endParaRPr lang="en-US" sz="1900" kern="1200" dirty="0"/>
        </a:p>
      </dsp:txBody>
      <dsp:txXfrm>
        <a:off x="2959572" y="1463736"/>
        <a:ext cx="1859304" cy="2930403"/>
      </dsp:txXfrm>
    </dsp:sp>
    <dsp:sp modelId="{F0B97946-F307-43E5-A514-35D2FC84AA70}">
      <dsp:nvSpPr>
        <dsp:cNvPr id="0" name=""/>
        <dsp:cNvSpPr/>
      </dsp:nvSpPr>
      <dsp:spPr>
        <a:xfrm>
          <a:off x="5308753" y="0"/>
          <a:ext cx="2468746" cy="46863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Foreclosure Rates</a:t>
          </a:r>
          <a:endParaRPr lang="en-US" sz="3600" kern="1200" dirty="0"/>
        </a:p>
      </dsp:txBody>
      <dsp:txXfrm>
        <a:off x="5308753" y="0"/>
        <a:ext cx="2468746" cy="1405890"/>
      </dsp:txXfrm>
    </dsp:sp>
    <dsp:sp modelId="{0D26D38E-0EB9-4A64-A23A-1C07AAAD6B8C}">
      <dsp:nvSpPr>
        <dsp:cNvPr id="0" name=""/>
        <dsp:cNvSpPr/>
      </dsp:nvSpPr>
      <dsp:spPr>
        <a:xfrm>
          <a:off x="5555628" y="1405890"/>
          <a:ext cx="1974996" cy="3046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VA - Guaranteed loans maintained the lowest foreclosure (0.92%) and SD rates (2.43%)in the industry Conventional loans are second.	</a:t>
          </a:r>
          <a:endParaRPr lang="en-US" sz="1900" kern="1200" dirty="0"/>
        </a:p>
      </dsp:txBody>
      <dsp:txXfrm>
        <a:off x="5613474" y="1463736"/>
        <a:ext cx="1859304" cy="29304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051C74-83D4-4D7E-A341-76C0B62537C1}">
      <dsp:nvSpPr>
        <dsp:cNvPr id="0" name=""/>
        <dsp:cNvSpPr/>
      </dsp:nvSpPr>
      <dsp:spPr>
        <a:xfrm>
          <a:off x="0" y="109882"/>
          <a:ext cx="8610600" cy="743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Appraisals</a:t>
          </a:r>
          <a:endParaRPr lang="en-US" sz="3100" kern="1200" dirty="0"/>
        </a:p>
      </dsp:txBody>
      <dsp:txXfrm>
        <a:off x="36296" y="146178"/>
        <a:ext cx="8538008" cy="670942"/>
      </dsp:txXfrm>
    </dsp:sp>
    <dsp:sp modelId="{1C7AAF2C-D3E0-4FAD-B4C4-A887F2CF009B}">
      <dsp:nvSpPr>
        <dsp:cNvPr id="0" name=""/>
        <dsp:cNvSpPr/>
      </dsp:nvSpPr>
      <dsp:spPr>
        <a:xfrm>
          <a:off x="0" y="853417"/>
          <a:ext cx="8610600" cy="1251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387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Appraisal Assignments </a:t>
          </a:r>
          <a:endParaRPr lang="en-U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Appraiser Recruitment – Appraisers in the right locations</a:t>
          </a:r>
          <a:endParaRPr lang="en-US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Customer Service – Appraisers scheduling within 48 hours</a:t>
          </a:r>
          <a:endParaRPr lang="en-US" sz="2400" kern="1200" dirty="0"/>
        </a:p>
      </dsp:txBody>
      <dsp:txXfrm>
        <a:off x="0" y="853417"/>
        <a:ext cx="8610600" cy="1251314"/>
      </dsp:txXfrm>
    </dsp:sp>
    <dsp:sp modelId="{F87B613B-02CE-4875-BBD5-456856D86E24}">
      <dsp:nvSpPr>
        <dsp:cNvPr id="0" name=""/>
        <dsp:cNvSpPr/>
      </dsp:nvSpPr>
      <dsp:spPr>
        <a:xfrm>
          <a:off x="0" y="2104732"/>
          <a:ext cx="8610600" cy="743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Loan Churning/Serial Refinancing</a:t>
          </a:r>
          <a:endParaRPr lang="en-US" sz="3100" kern="1200" dirty="0"/>
        </a:p>
      </dsp:txBody>
      <dsp:txXfrm>
        <a:off x="36296" y="2141028"/>
        <a:ext cx="8538008" cy="670942"/>
      </dsp:txXfrm>
    </dsp:sp>
    <dsp:sp modelId="{23975551-5D53-470F-9C7F-B6C36FB86039}">
      <dsp:nvSpPr>
        <dsp:cNvPr id="0" name=""/>
        <dsp:cNvSpPr/>
      </dsp:nvSpPr>
      <dsp:spPr>
        <a:xfrm>
          <a:off x="0" y="2848267"/>
          <a:ext cx="8610600" cy="12513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3387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Data – Small amount of Lenders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Reduction of Loans from last year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Niche market for Lenders who are willing to take greater risks</a:t>
          </a:r>
          <a:endParaRPr lang="en-US" sz="2400" kern="1200" dirty="0"/>
        </a:p>
      </dsp:txBody>
      <dsp:txXfrm>
        <a:off x="0" y="2848267"/>
        <a:ext cx="8610600" cy="1251314"/>
      </dsp:txXfrm>
    </dsp:sp>
    <dsp:sp modelId="{BC02594D-B9D0-41B8-A2EC-27839BFEB042}">
      <dsp:nvSpPr>
        <dsp:cNvPr id="0" name=""/>
        <dsp:cNvSpPr/>
      </dsp:nvSpPr>
      <dsp:spPr>
        <a:xfrm>
          <a:off x="0" y="4099582"/>
          <a:ext cx="8610600" cy="743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Condo Approval Process Review</a:t>
          </a:r>
          <a:endParaRPr lang="en-US" sz="3100" kern="1200" dirty="0"/>
        </a:p>
      </dsp:txBody>
      <dsp:txXfrm>
        <a:off x="36296" y="4135878"/>
        <a:ext cx="8538008" cy="6709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7ADC2-1BB1-4D44-A569-5D7BF4B3A493}">
      <dsp:nvSpPr>
        <dsp:cNvPr id="0" name=""/>
        <dsp:cNvSpPr/>
      </dsp:nvSpPr>
      <dsp:spPr>
        <a:xfrm>
          <a:off x="0" y="852209"/>
          <a:ext cx="7772931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6963A-764F-451D-A525-3C9130AEB39E}">
      <dsp:nvSpPr>
        <dsp:cNvPr id="0" name=""/>
        <dsp:cNvSpPr/>
      </dsp:nvSpPr>
      <dsp:spPr>
        <a:xfrm>
          <a:off x="426751" y="208948"/>
          <a:ext cx="7193676" cy="8056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5823" tIns="0" rIns="22582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End to End Environment</a:t>
          </a:r>
          <a:endParaRPr lang="en-US" sz="2400" kern="1200" dirty="0"/>
        </a:p>
      </dsp:txBody>
      <dsp:txXfrm>
        <a:off x="466078" y="248275"/>
        <a:ext cx="7115022" cy="726966"/>
      </dsp:txXfrm>
    </dsp:sp>
    <dsp:sp modelId="{1ABC0D9C-BB6D-4076-B907-342E49BF7BEE}">
      <dsp:nvSpPr>
        <dsp:cNvPr id="0" name=""/>
        <dsp:cNvSpPr/>
      </dsp:nvSpPr>
      <dsp:spPr>
        <a:xfrm>
          <a:off x="0" y="1832069"/>
          <a:ext cx="7772931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2680464"/>
              <a:satOff val="-20481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08FBF-EB4D-4D0D-AA5B-27BC28832672}">
      <dsp:nvSpPr>
        <dsp:cNvPr id="0" name=""/>
        <dsp:cNvSpPr/>
      </dsp:nvSpPr>
      <dsp:spPr>
        <a:xfrm>
          <a:off x="426751" y="1188809"/>
          <a:ext cx="7193676" cy="805620"/>
        </a:xfrm>
        <a:prstGeom prst="roundRect">
          <a:avLst/>
        </a:prstGeom>
        <a:gradFill rotWithShape="0">
          <a:gsLst>
            <a:gs pos="0">
              <a:schemeClr val="accent4">
                <a:hueOff val="2680464"/>
                <a:satOff val="-20481"/>
                <a:lumOff val="-2745"/>
                <a:alphaOff val="0"/>
                <a:tint val="50000"/>
                <a:satMod val="300000"/>
              </a:schemeClr>
            </a:gs>
            <a:gs pos="35000">
              <a:schemeClr val="accent4">
                <a:hueOff val="2680464"/>
                <a:satOff val="-20481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4">
                <a:hueOff val="2680464"/>
                <a:satOff val="-20481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5823" tIns="0" rIns="22582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</a:t>
          </a:r>
          <a:r>
            <a:rPr lang="en-US" sz="2400" kern="1200" baseline="30000" dirty="0" smtClean="0"/>
            <a:t>st</a:t>
          </a:r>
          <a:r>
            <a:rPr lang="en-US" sz="2400" kern="1200" dirty="0" smtClean="0"/>
            <a:t> step is rebuilding servicing on a COTS based Salesforce platform</a:t>
          </a:r>
          <a:endParaRPr lang="en-US" sz="2400" kern="1200" dirty="0"/>
        </a:p>
      </dsp:txBody>
      <dsp:txXfrm>
        <a:off x="466078" y="1228136"/>
        <a:ext cx="7115022" cy="726966"/>
      </dsp:txXfrm>
    </dsp:sp>
    <dsp:sp modelId="{1BE72906-5A47-4232-8456-0EC75FC585DE}">
      <dsp:nvSpPr>
        <dsp:cNvPr id="0" name=""/>
        <dsp:cNvSpPr/>
      </dsp:nvSpPr>
      <dsp:spPr>
        <a:xfrm>
          <a:off x="0" y="2811930"/>
          <a:ext cx="7772931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5360928"/>
              <a:satOff val="-40963"/>
              <a:lumOff val="-54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785CE-FCB6-48B8-A428-1E5DB32CB2A7}">
      <dsp:nvSpPr>
        <dsp:cNvPr id="0" name=""/>
        <dsp:cNvSpPr/>
      </dsp:nvSpPr>
      <dsp:spPr>
        <a:xfrm>
          <a:off x="426751" y="2168669"/>
          <a:ext cx="7193676" cy="805620"/>
        </a:xfrm>
        <a:prstGeom prst="roundRect">
          <a:avLst/>
        </a:prstGeom>
        <a:gradFill rotWithShape="0">
          <a:gsLst>
            <a:gs pos="0">
              <a:schemeClr val="accent4">
                <a:hueOff val="5360928"/>
                <a:satOff val="-40963"/>
                <a:lumOff val="-5490"/>
                <a:alphaOff val="0"/>
                <a:tint val="50000"/>
                <a:satMod val="300000"/>
              </a:schemeClr>
            </a:gs>
            <a:gs pos="35000">
              <a:schemeClr val="accent4">
                <a:hueOff val="5360928"/>
                <a:satOff val="-40963"/>
                <a:lumOff val="-5490"/>
                <a:alphaOff val="0"/>
                <a:tint val="37000"/>
                <a:satMod val="300000"/>
              </a:schemeClr>
            </a:gs>
            <a:gs pos="100000">
              <a:schemeClr val="accent4">
                <a:hueOff val="5360928"/>
                <a:satOff val="-40963"/>
                <a:lumOff val="-54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5823" tIns="0" rIns="22582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</a:t>
          </a:r>
          <a:r>
            <a:rPr lang="en-US" sz="2400" kern="1200" baseline="30000" dirty="0" smtClean="0"/>
            <a:t>nd</a:t>
          </a:r>
          <a:r>
            <a:rPr lang="en-US" sz="2400" kern="1200" dirty="0" smtClean="0"/>
            <a:t> step is origination data MISMO compliant UCD</a:t>
          </a:r>
          <a:endParaRPr lang="en-US" sz="2400" kern="1200" dirty="0"/>
        </a:p>
      </dsp:txBody>
      <dsp:txXfrm>
        <a:off x="466078" y="2207996"/>
        <a:ext cx="7115022" cy="726966"/>
      </dsp:txXfrm>
    </dsp:sp>
    <dsp:sp modelId="{AAB95F38-9F13-47F4-8C7D-7488B06444FE}">
      <dsp:nvSpPr>
        <dsp:cNvPr id="0" name=""/>
        <dsp:cNvSpPr/>
      </dsp:nvSpPr>
      <dsp:spPr>
        <a:xfrm>
          <a:off x="0" y="3791790"/>
          <a:ext cx="7772931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8041392"/>
              <a:satOff val="-61444"/>
              <a:lumOff val="-823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6399D-0286-44ED-AC4D-BC350ED55908}">
      <dsp:nvSpPr>
        <dsp:cNvPr id="0" name=""/>
        <dsp:cNvSpPr/>
      </dsp:nvSpPr>
      <dsp:spPr>
        <a:xfrm>
          <a:off x="426751" y="3148530"/>
          <a:ext cx="7193676" cy="805620"/>
        </a:xfrm>
        <a:prstGeom prst="roundRect">
          <a:avLst/>
        </a:prstGeom>
        <a:gradFill rotWithShape="0">
          <a:gsLst>
            <a:gs pos="0">
              <a:schemeClr val="accent4">
                <a:hueOff val="8041392"/>
                <a:satOff val="-61444"/>
                <a:lumOff val="-8236"/>
                <a:alphaOff val="0"/>
                <a:tint val="50000"/>
                <a:satMod val="300000"/>
              </a:schemeClr>
            </a:gs>
            <a:gs pos="35000">
              <a:schemeClr val="accent4">
                <a:hueOff val="8041392"/>
                <a:satOff val="-61444"/>
                <a:lumOff val="-8236"/>
                <a:alphaOff val="0"/>
                <a:tint val="37000"/>
                <a:satMod val="300000"/>
              </a:schemeClr>
            </a:gs>
            <a:gs pos="100000">
              <a:schemeClr val="accent4">
                <a:hueOff val="8041392"/>
                <a:satOff val="-61444"/>
                <a:lumOff val="-823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5823" tIns="0" rIns="22582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</a:t>
          </a:r>
          <a:r>
            <a:rPr lang="en-US" sz="2400" kern="1200" baseline="30000" dirty="0" smtClean="0"/>
            <a:t>rd</a:t>
          </a:r>
          <a:r>
            <a:rPr lang="en-US" sz="2400" kern="1200" dirty="0" smtClean="0"/>
            <a:t> step is ULAD w/Salesforce workflow and underwriting automation enhancements</a:t>
          </a:r>
          <a:endParaRPr lang="en-US" sz="2400" kern="1200" dirty="0"/>
        </a:p>
      </dsp:txBody>
      <dsp:txXfrm>
        <a:off x="466078" y="3187857"/>
        <a:ext cx="7115022" cy="726966"/>
      </dsp:txXfrm>
    </dsp:sp>
    <dsp:sp modelId="{2F6AFF8F-A946-48F1-B0AD-9AA9038A3BAE}">
      <dsp:nvSpPr>
        <dsp:cNvPr id="0" name=""/>
        <dsp:cNvSpPr/>
      </dsp:nvSpPr>
      <dsp:spPr>
        <a:xfrm>
          <a:off x="0" y="4771651"/>
          <a:ext cx="7772931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0721856"/>
              <a:satOff val="-81925"/>
              <a:lumOff val="-109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409C8-70F9-45CA-AF06-C7DD922D6BA1}">
      <dsp:nvSpPr>
        <dsp:cNvPr id="0" name=""/>
        <dsp:cNvSpPr/>
      </dsp:nvSpPr>
      <dsp:spPr>
        <a:xfrm>
          <a:off x="426751" y="4128390"/>
          <a:ext cx="7193676" cy="805620"/>
        </a:xfrm>
        <a:prstGeom prst="roundRect">
          <a:avLst/>
        </a:prstGeom>
        <a:gradFill rotWithShape="0">
          <a:gsLst>
            <a:gs pos="0">
              <a:schemeClr val="accent4">
                <a:hueOff val="10721856"/>
                <a:satOff val="-81925"/>
                <a:lumOff val="-10981"/>
                <a:alphaOff val="0"/>
                <a:tint val="50000"/>
                <a:satMod val="300000"/>
              </a:schemeClr>
            </a:gs>
            <a:gs pos="35000">
              <a:schemeClr val="accent4">
                <a:hueOff val="10721856"/>
                <a:satOff val="-81925"/>
                <a:lumOff val="-10981"/>
                <a:alphaOff val="0"/>
                <a:tint val="37000"/>
                <a:satMod val="300000"/>
              </a:schemeClr>
            </a:gs>
            <a:gs pos="100000">
              <a:schemeClr val="accent4">
                <a:hueOff val="10721856"/>
                <a:satOff val="-81925"/>
                <a:lumOff val="-109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5823" tIns="0" rIns="22582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Transparency for all stakeholders</a:t>
          </a:r>
          <a:endParaRPr lang="en-US" sz="2400" kern="1200" dirty="0"/>
        </a:p>
      </dsp:txBody>
      <dsp:txXfrm>
        <a:off x="466078" y="4167717"/>
        <a:ext cx="7115022" cy="7269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7ADC2-1BB1-4D44-A569-5D7BF4B3A493}">
      <dsp:nvSpPr>
        <dsp:cNvPr id="0" name=""/>
        <dsp:cNvSpPr/>
      </dsp:nvSpPr>
      <dsp:spPr>
        <a:xfrm>
          <a:off x="0" y="991204"/>
          <a:ext cx="777293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6963A-764F-451D-A525-3C9130AEB39E}">
      <dsp:nvSpPr>
        <dsp:cNvPr id="0" name=""/>
        <dsp:cNvSpPr/>
      </dsp:nvSpPr>
      <dsp:spPr>
        <a:xfrm>
          <a:off x="426751" y="172509"/>
          <a:ext cx="7193676" cy="10253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5823" tIns="0" rIns="22582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1. Required Usage</a:t>
          </a:r>
          <a:endParaRPr lang="en-US" sz="2400" kern="1200" dirty="0"/>
        </a:p>
      </dsp:txBody>
      <dsp:txXfrm>
        <a:off x="476804" y="222562"/>
        <a:ext cx="7093570" cy="925229"/>
      </dsp:txXfrm>
    </dsp:sp>
    <dsp:sp modelId="{1ABC0D9C-BB6D-4076-B907-342E49BF7BEE}">
      <dsp:nvSpPr>
        <dsp:cNvPr id="0" name=""/>
        <dsp:cNvSpPr/>
      </dsp:nvSpPr>
      <dsp:spPr>
        <a:xfrm>
          <a:off x="0" y="2238300"/>
          <a:ext cx="777293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08FBF-EB4D-4D0D-AA5B-27BC28832672}">
      <dsp:nvSpPr>
        <dsp:cNvPr id="0" name=""/>
        <dsp:cNvSpPr/>
      </dsp:nvSpPr>
      <dsp:spPr>
        <a:xfrm>
          <a:off x="426751" y="1419604"/>
          <a:ext cx="7193676" cy="10253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5823" tIns="0" rIns="22582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2. Enhanced Data Analysis</a:t>
          </a:r>
          <a:endParaRPr lang="en-US" sz="2400" kern="1200" dirty="0"/>
        </a:p>
      </dsp:txBody>
      <dsp:txXfrm>
        <a:off x="476804" y="1469657"/>
        <a:ext cx="7093570" cy="925229"/>
      </dsp:txXfrm>
    </dsp:sp>
    <dsp:sp modelId="{1BE72906-5A47-4232-8456-0EC75FC585DE}">
      <dsp:nvSpPr>
        <dsp:cNvPr id="0" name=""/>
        <dsp:cNvSpPr/>
      </dsp:nvSpPr>
      <dsp:spPr>
        <a:xfrm>
          <a:off x="0" y="3485395"/>
          <a:ext cx="777293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785CE-FCB6-48B8-A428-1E5DB32CB2A7}">
      <dsp:nvSpPr>
        <dsp:cNvPr id="0" name=""/>
        <dsp:cNvSpPr/>
      </dsp:nvSpPr>
      <dsp:spPr>
        <a:xfrm>
          <a:off x="426751" y="2666700"/>
          <a:ext cx="7193676" cy="10253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5823" tIns="0" rIns="22582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3. Workflow Tracking</a:t>
          </a:r>
          <a:endParaRPr lang="en-US" sz="2400" kern="1200" dirty="0"/>
        </a:p>
      </dsp:txBody>
      <dsp:txXfrm>
        <a:off x="476804" y="2716753"/>
        <a:ext cx="7093570" cy="925229"/>
      </dsp:txXfrm>
    </dsp:sp>
    <dsp:sp modelId="{AAB95F38-9F13-47F4-8C7D-7488B06444FE}">
      <dsp:nvSpPr>
        <dsp:cNvPr id="0" name=""/>
        <dsp:cNvSpPr/>
      </dsp:nvSpPr>
      <dsp:spPr>
        <a:xfrm>
          <a:off x="0" y="4732490"/>
          <a:ext cx="7772931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6399D-0286-44ED-AC4D-BC350ED55908}">
      <dsp:nvSpPr>
        <dsp:cNvPr id="0" name=""/>
        <dsp:cNvSpPr/>
      </dsp:nvSpPr>
      <dsp:spPr>
        <a:xfrm>
          <a:off x="426751" y="3913795"/>
          <a:ext cx="7193676" cy="102533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5823" tIns="0" rIns="225823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4. Improved Stakeholder Communications</a:t>
          </a:r>
          <a:endParaRPr lang="en-US" sz="2400" kern="1200" dirty="0"/>
        </a:p>
      </dsp:txBody>
      <dsp:txXfrm>
        <a:off x="476804" y="3963848"/>
        <a:ext cx="7093570" cy="9252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43323-BB83-40EB-9E8A-A930867DD694}">
      <dsp:nvSpPr>
        <dsp:cNvPr id="0" name=""/>
        <dsp:cNvSpPr/>
      </dsp:nvSpPr>
      <dsp:spPr>
        <a:xfrm>
          <a:off x="282535" y="372"/>
          <a:ext cx="2514227" cy="15085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Bulk Guaranties</a:t>
          </a:r>
          <a:endParaRPr lang="en-US" sz="2100" kern="1200" dirty="0"/>
        </a:p>
      </dsp:txBody>
      <dsp:txXfrm>
        <a:off x="282535" y="372"/>
        <a:ext cx="2514227" cy="1508536"/>
      </dsp:txXfrm>
    </dsp:sp>
    <dsp:sp modelId="{FAF0532D-AA46-4FE0-BC10-0026D195A63E}">
      <dsp:nvSpPr>
        <dsp:cNvPr id="0" name=""/>
        <dsp:cNvSpPr/>
      </dsp:nvSpPr>
      <dsp:spPr>
        <a:xfrm>
          <a:off x="3048186" y="372"/>
          <a:ext cx="2514227" cy="1508536"/>
        </a:xfrm>
        <a:prstGeom prst="rect">
          <a:avLst/>
        </a:prstGeom>
        <a:solidFill>
          <a:schemeClr val="accent4">
            <a:hueOff val="1786976"/>
            <a:satOff val="-13654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 smtClean="0"/>
            <a:t>Lender Audit Revamp in conjunction with Lender Scorecards</a:t>
          </a:r>
          <a:endParaRPr lang="en-US" sz="2100" kern="1200" dirty="0"/>
        </a:p>
      </dsp:txBody>
      <dsp:txXfrm>
        <a:off x="3048186" y="372"/>
        <a:ext cx="2514227" cy="1508536"/>
      </dsp:txXfrm>
    </dsp:sp>
    <dsp:sp modelId="{A38AE628-E386-4C25-82C8-7DC1FE7D21DC}">
      <dsp:nvSpPr>
        <dsp:cNvPr id="0" name=""/>
        <dsp:cNvSpPr/>
      </dsp:nvSpPr>
      <dsp:spPr>
        <a:xfrm>
          <a:off x="5813836" y="372"/>
          <a:ext cx="2514227" cy="1508536"/>
        </a:xfrm>
        <a:prstGeom prst="rect">
          <a:avLst/>
        </a:prstGeom>
        <a:solidFill>
          <a:schemeClr val="accent4">
            <a:hueOff val="3573952"/>
            <a:satOff val="-27308"/>
            <a:lumOff val="-36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 smtClean="0"/>
            <a:t>Lender’s Handbook Updates these are done will be final and published by summer</a:t>
          </a:r>
          <a:endParaRPr lang="en-US" sz="2100" kern="1200" dirty="0"/>
        </a:p>
      </dsp:txBody>
      <dsp:txXfrm>
        <a:off x="5813836" y="372"/>
        <a:ext cx="2514227" cy="1508536"/>
      </dsp:txXfrm>
    </dsp:sp>
    <dsp:sp modelId="{3AAE6D6A-8002-415F-8FE2-5F4E9B4BBC91}">
      <dsp:nvSpPr>
        <dsp:cNvPr id="0" name=""/>
        <dsp:cNvSpPr/>
      </dsp:nvSpPr>
      <dsp:spPr>
        <a:xfrm>
          <a:off x="282535" y="1760331"/>
          <a:ext cx="2514227" cy="1508536"/>
        </a:xfrm>
        <a:prstGeom prst="rect">
          <a:avLst/>
        </a:prstGeom>
        <a:solidFill>
          <a:schemeClr val="accent4">
            <a:hueOff val="5360928"/>
            <a:satOff val="-40963"/>
            <a:lumOff val="-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i="0" kern="1200" dirty="0" smtClean="0">
              <a:solidFill>
                <a:schemeClr val="bg1"/>
              </a:solidFill>
            </a:rPr>
            <a:t>COE Enhancements –e.g., eligibility is determined before appraisal order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282535" y="1760331"/>
        <a:ext cx="2514227" cy="1508536"/>
      </dsp:txXfrm>
    </dsp:sp>
    <dsp:sp modelId="{353EC59F-4CF8-4522-A676-D3D848FCAD09}">
      <dsp:nvSpPr>
        <dsp:cNvPr id="0" name=""/>
        <dsp:cNvSpPr/>
      </dsp:nvSpPr>
      <dsp:spPr>
        <a:xfrm>
          <a:off x="3048186" y="1760331"/>
          <a:ext cx="2514227" cy="1508536"/>
        </a:xfrm>
        <a:prstGeom prst="rect">
          <a:avLst/>
        </a:prstGeom>
        <a:solidFill>
          <a:schemeClr val="accent4">
            <a:hueOff val="7147904"/>
            <a:satOff val="-54617"/>
            <a:lumOff val="-73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Enhance API capabilities for data exchange</a:t>
          </a:r>
          <a:endParaRPr lang="en-US" sz="2100" kern="1200" dirty="0"/>
        </a:p>
      </dsp:txBody>
      <dsp:txXfrm>
        <a:off x="3048186" y="1760331"/>
        <a:ext cx="2514227" cy="1508536"/>
      </dsp:txXfrm>
    </dsp:sp>
    <dsp:sp modelId="{B4CCADA3-8E1F-4A6C-A692-5334C15ECBE3}">
      <dsp:nvSpPr>
        <dsp:cNvPr id="0" name=""/>
        <dsp:cNvSpPr/>
      </dsp:nvSpPr>
      <dsp:spPr>
        <a:xfrm>
          <a:off x="3048010" y="3505195"/>
          <a:ext cx="2514227" cy="1508536"/>
        </a:xfrm>
        <a:prstGeom prst="rect">
          <a:avLst/>
        </a:prstGeom>
        <a:solidFill>
          <a:schemeClr val="accent4">
            <a:hueOff val="8934879"/>
            <a:satOff val="-68271"/>
            <a:lumOff val="-91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Servicer Tier Ranking Evaluation</a:t>
          </a:r>
          <a:endParaRPr lang="en-US" sz="2100" kern="1200" dirty="0"/>
        </a:p>
      </dsp:txBody>
      <dsp:txXfrm>
        <a:off x="3048010" y="3505195"/>
        <a:ext cx="2514227" cy="1508536"/>
      </dsp:txXfrm>
    </dsp:sp>
    <dsp:sp modelId="{7AED87EF-EED2-459E-BCD3-F3F198BF3B4B}">
      <dsp:nvSpPr>
        <dsp:cNvPr id="0" name=""/>
        <dsp:cNvSpPr/>
      </dsp:nvSpPr>
      <dsp:spPr>
        <a:xfrm>
          <a:off x="5867389" y="1752602"/>
          <a:ext cx="2514227" cy="1508536"/>
        </a:xfrm>
        <a:prstGeom prst="rect">
          <a:avLst/>
        </a:prstGeom>
        <a:solidFill>
          <a:schemeClr val="accent4">
            <a:hueOff val="10721856"/>
            <a:satOff val="-81925"/>
            <a:lumOff val="-10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IRRRL Disclosure and reporting</a:t>
          </a:r>
          <a:endParaRPr lang="en-US" sz="2100" kern="1200" dirty="0"/>
        </a:p>
      </dsp:txBody>
      <dsp:txXfrm>
        <a:off x="5867389" y="1752602"/>
        <a:ext cx="2514227" cy="1508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CBC94-ED5A-4167-A18A-AC4F25ED66D4}" type="datetimeFigureOut">
              <a:rPr lang="en-US" smtClean="0"/>
              <a:t>04/10/2018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E1E3-F2F8-47FD-A4F8-C33348A37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29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E499EE-2D9F-4E82-8CEA-F4B67D4E6FEC}" type="datetimeFigureOut">
              <a:rPr lang="en-US" smtClean="0"/>
              <a:t>04/10/2018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6F7D25-770E-4F77-8331-8C84F6824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6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499610"/>
          </a:xfrm>
        </p:spPr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03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695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846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45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25679"/>
            <a:ext cx="5608320" cy="4742121"/>
          </a:xfrm>
        </p:spPr>
        <p:txBody>
          <a:bodyPr/>
          <a:lstStyle/>
          <a:p>
            <a:pPr marL="228600" indent="-228600">
              <a:buFont typeface="+mj-lt"/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845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03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65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76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13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267200"/>
            <a:ext cx="5608320" cy="44996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65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46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343400"/>
            <a:ext cx="6096000" cy="41833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4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61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51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0.bin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1.bin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3.bin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4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4.bin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6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6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7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7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8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.bin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.bin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6.bin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8.bin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11509"/>
            <a:ext cx="7772400" cy="1362075"/>
          </a:xfrm>
        </p:spPr>
        <p:txBody>
          <a:bodyPr anchor="t">
            <a:normAutofit/>
          </a:bodyPr>
          <a:lstStyle>
            <a:lvl1pPr algn="r">
              <a:defRPr sz="4500" b="1" cap="none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11324"/>
            <a:ext cx="7772400" cy="1500187"/>
          </a:xfrm>
        </p:spPr>
        <p:txBody>
          <a:bodyPr anchor="b">
            <a:normAutofit/>
          </a:bodyPr>
          <a:lstStyle>
            <a:lvl1pPr marL="0" indent="0" algn="r">
              <a:buNone/>
              <a:defRPr sz="22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3902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6924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783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5179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837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3905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977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4656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60838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222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9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1832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832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3563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70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669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514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15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057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9426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2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2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2155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010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58965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11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20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9"/>
            <a:ext cx="4040188" cy="358757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20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9"/>
            <a:ext cx="4041775" cy="358757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77602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4326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807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5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2767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58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558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5454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558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558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140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02008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62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05894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00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496689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4" y="6351678"/>
            <a:ext cx="31273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41973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32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2045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2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2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9794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4763230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003" y="2591311"/>
            <a:ext cx="5946259" cy="19052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1338" y="4803844"/>
            <a:ext cx="5976011" cy="45053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377068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3. VA-PRIMARY-HORIZONTAL-WHITE-VECTOR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88018"/>
            <a:ext cx="3886200" cy="8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3125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5499147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8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2879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4"/>
            <a:ext cx="914400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4234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38877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5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002" y="2591311"/>
            <a:ext cx="5946259" cy="19052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1336" y="4803730"/>
            <a:ext cx="5976011" cy="45053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376954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3. VA-PRIMARY-HORIZONTAL-WHITE-VECTOR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87903"/>
            <a:ext cx="3886200" cy="8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6269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111802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62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2879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4"/>
            <a:ext cx="914400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91955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48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9852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2125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091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4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77107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596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55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55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6565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55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55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2795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05948-9B46-49E9-90CC-5A61443486E7}" type="slidenum">
              <a:rPr lang="en-US" smtClean="0">
                <a:solidFill>
                  <a:prstClr val="white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24705"/>
            <a:ext cx="3657600" cy="381001"/>
          </a:xfr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455"/>
            <a:ext cx="1905000" cy="365125"/>
          </a:xfrm>
        </p:spPr>
        <p:txBody>
          <a:bodyPr lIns="91440" tIns="45720" rIns="91440" bIns="45720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846362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685800" y="2133600"/>
            <a:ext cx="7772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smtClean="0">
                <a:solidFill>
                  <a:prstClr val="black"/>
                </a:solidFill>
                <a:cs typeface="Arial" charset="0"/>
              </a:rPr>
              <a:t>Office of Management</a:t>
            </a:r>
          </a:p>
        </p:txBody>
      </p:sp>
      <p:pic>
        <p:nvPicPr>
          <p:cNvPr id="5" name="Picture 1" descr="VA Seal - black and 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323850"/>
            <a:ext cx="18097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0214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883F-F377-43E7-B860-1E2309A812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2487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VA Seal - black and 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6D38C-E1C0-445F-9569-AD3D1FC355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2477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239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F1F5F-EE0C-4E2A-9281-CF21BD8698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90195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3152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AD94E-2317-47B6-8334-A702A505FF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3148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3152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6E0A4-A0AF-4851-AC22-0AB169EE6C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6192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4576220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003" y="2591311"/>
            <a:ext cx="5946259" cy="19052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1338" y="4803844"/>
            <a:ext cx="5976011" cy="45053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377068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3. VA-PRIMARY-HORIZONTAL-WHITE-VECTOR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88018"/>
            <a:ext cx="3886200" cy="8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66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0"/>
            <a:ext cx="5111751" cy="54789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2"/>
            <a:ext cx="3008313" cy="43168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6988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4609559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0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2879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4"/>
            <a:ext cx="914400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3283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9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5000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28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3"/>
            <a:ext cx="8229600" cy="41202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452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2"/>
            <a:ext cx="2057400" cy="54983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2"/>
            <a:ext cx="6019800" cy="549831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895" y="6482396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ctr" fontAlgn="base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92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ctr" fontAlgn="base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71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3531676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67" y="163513"/>
            <a:ext cx="8274051" cy="6675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4973" y="1184460"/>
            <a:ext cx="8275320" cy="4066903"/>
          </a:xfrm>
          <a:prstGeom prst="rect">
            <a:avLst/>
          </a:prstGeom>
        </p:spPr>
        <p:txBody>
          <a:bodyPr/>
          <a:lstStyle>
            <a:lvl1pPr marL="236538" indent="-236538">
              <a:buClr>
                <a:schemeClr val="tx2"/>
              </a:buClr>
              <a:buFont typeface="Arial" pitchFamily="34" charset="0"/>
              <a:buChar char="•"/>
              <a:defRPr/>
            </a:lvl1pPr>
            <a:lvl2pPr marL="457200" indent="-220663">
              <a:buFont typeface="Arial" pitchFamily="34" charset="0"/>
              <a:buChar char="-"/>
              <a:defRPr/>
            </a:lvl2pPr>
            <a:lvl3pPr marL="900113" indent="-203200">
              <a:defRPr/>
            </a:lvl3pPr>
            <a:lvl4pPr marL="1368425" indent="-217488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39341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736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3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122890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67" y="163513"/>
            <a:ext cx="8274051" cy="6675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375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llage of military and finance images" title="FMTS Splash Shee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461"/>
            <a:ext cx="9144000" cy="3910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22" y="102188"/>
            <a:ext cx="2748144" cy="1374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20296"/>
            <a:ext cx="7772400" cy="792473"/>
          </a:xfrm>
        </p:spPr>
        <p:txBody>
          <a:bodyPr anchor="t" anchorCtr="0">
            <a:normAutofit/>
          </a:bodyPr>
          <a:lstStyle>
            <a:lvl1pPr algn="ctr">
              <a:defRPr sz="3600">
                <a:solidFill>
                  <a:srgbClr val="2B399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612769"/>
            <a:ext cx="6858000" cy="47466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VA Official Seal" title="VA Seal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05764" y="5936465"/>
            <a:ext cx="758475" cy="76809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324322" y="6177047"/>
            <a:ext cx="2911374" cy="43088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r"/>
            <a:r>
              <a:rPr lang="en-US" sz="1100" b="1" dirty="0">
                <a:solidFill>
                  <a:prstClr val="black"/>
                </a:solidFill>
              </a:rPr>
              <a:t>Department of Veterans Affairs </a:t>
            </a:r>
          </a:p>
          <a:p>
            <a:pPr algn="r"/>
            <a:r>
              <a:rPr lang="en-US" sz="1100" b="1" dirty="0">
                <a:solidFill>
                  <a:prstClr val="black"/>
                </a:solidFill>
              </a:rPr>
              <a:t>Office of Financial Business Operations (OFBO)</a:t>
            </a:r>
          </a:p>
        </p:txBody>
      </p:sp>
    </p:spTree>
    <p:extLst>
      <p:ext uri="{BB962C8B-B14F-4D97-AF65-F5344CB8AC3E}">
        <p14:creationId xmlns:p14="http://schemas.microsoft.com/office/powerpoint/2010/main" val="3958793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6534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365102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2A3B9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438944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2848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447632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447632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4485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6905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192962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246" y="136905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246" y="2192962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0388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8659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259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4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30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45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69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9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89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3429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12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54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248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022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811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1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855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179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933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3048000"/>
            <a:ext cx="7239000" cy="6096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4648200"/>
            <a:ext cx="3124200" cy="6096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XX/XX/XXXX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2122842"/>
            <a:ext cx="7239000" cy="914400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>
              <a:buNone/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Click to add Title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36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96923" y="218244"/>
            <a:ext cx="5715000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10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96922" y="129468"/>
            <a:ext cx="7827979" cy="609600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000" b="1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914400"/>
            <a:ext cx="8305800" cy="5334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20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Strapline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9100" y="1524000"/>
            <a:ext cx="8305800" cy="47244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089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96922" y="129468"/>
            <a:ext cx="7827979" cy="609600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000" b="1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914400"/>
            <a:ext cx="8305800" cy="5334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20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add Strapline</a:t>
            </a:r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99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text only or prim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3" y="1897603"/>
            <a:ext cx="4628956" cy="8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2778756"/>
            <a:ext cx="4629600" cy="137160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37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95684"/>
            <a:ext cx="8412480" cy="1244192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611315"/>
            <a:ext cx="8412480" cy="473429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67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5760" y="1611315"/>
            <a:ext cx="8412480" cy="473429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95684"/>
            <a:ext cx="8412480" cy="1244192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8995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760" y="295684"/>
            <a:ext cx="8412480" cy="1244192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416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9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806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" y="782713"/>
            <a:ext cx="8412480" cy="757255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5760" y="295683"/>
            <a:ext cx="841248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613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0745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973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9242542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1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732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675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116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098369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1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791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0138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337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6823999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6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4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4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579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2072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722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350895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1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585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5670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923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203672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2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0287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0484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993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1963148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28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78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4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4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615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7888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313776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8679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1693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212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1920136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01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5342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46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871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657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6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486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4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0752"/>
            <a:ext cx="7772400" cy="837669"/>
          </a:xfrm>
        </p:spPr>
        <p:txBody>
          <a:bodyPr>
            <a:normAutofit/>
          </a:bodyPr>
          <a:lstStyle>
            <a:lvl1pPr algn="ctr">
              <a:defRPr sz="45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78828"/>
            <a:ext cx="6400800" cy="56422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497543" y="2970451"/>
            <a:ext cx="6400800" cy="51296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fontAlgn="base">
              <a:defRPr/>
            </a:pPr>
            <a:r>
              <a:rPr lang="en-US" sz="2000" b="1" baseline="30000" dirty="0">
                <a:solidFill>
                  <a:srgbClr val="0093C9"/>
                </a:solidFill>
                <a:cs typeface="Calibri"/>
              </a:rPr>
              <a:t>Presented by the MyVA Direct Scheduling Implementation Team </a:t>
            </a:r>
          </a:p>
          <a:p>
            <a:pPr algn="ctr" fontAlgn="base"/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266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6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6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552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6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6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091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274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8191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19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327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6022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123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236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715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622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76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5829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63154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1618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3730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6891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450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6206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094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5316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21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62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tags" Target="../tags/tag10.xml"/><Relationship Id="rId5" Type="http://schemas.openxmlformats.org/officeDocument/2006/relationships/vmlDrawing" Target="../drawings/vmlDrawing9.v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65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tags" Target="../tags/tag12.xml"/><Relationship Id="rId5" Type="http://schemas.openxmlformats.org/officeDocument/2006/relationships/vmlDrawing" Target="../drawings/vmlDrawing11.v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68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tags" Target="../tags/tag14.xml"/><Relationship Id="rId5" Type="http://schemas.openxmlformats.org/officeDocument/2006/relationships/vmlDrawing" Target="../drawings/vmlDrawing13.v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71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tags" Target="../tags/tag16.xml"/><Relationship Id="rId5" Type="http://schemas.openxmlformats.org/officeDocument/2006/relationships/vmlDrawing" Target="../drawings/vmlDrawing15.vml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74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tags" Target="../tags/tag18.xml"/><Relationship Id="rId5" Type="http://schemas.openxmlformats.org/officeDocument/2006/relationships/vmlDrawing" Target="../drawings/vmlDrawing17.vml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Relationship Id="rId9" Type="http://schemas.openxmlformats.org/officeDocument/2006/relationships/image" Target="../media/image14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Relationship Id="rId9" Type="http://schemas.openxmlformats.org/officeDocument/2006/relationships/image" Target="../media/image1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9" Type="http://schemas.openxmlformats.org/officeDocument/2006/relationships/image" Target="../media/image1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theme" Target="../theme/theme1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Relationship Id="rId9" Type="http://schemas.openxmlformats.org/officeDocument/2006/relationships/image" Target="../media/image1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theme" Target="../theme/theme19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6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theme" Target="../theme/theme20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3.xml"/><Relationship Id="rId9" Type="http://schemas.openxmlformats.org/officeDocument/2006/relationships/image" Target="../media/image1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theme" Target="../theme/theme21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0.xml"/><Relationship Id="rId9" Type="http://schemas.openxmlformats.org/officeDocument/2006/relationships/image" Target="../media/image1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2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7.xml"/><Relationship Id="rId9" Type="http://schemas.openxmlformats.org/officeDocument/2006/relationships/image" Target="../media/image1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heme" Target="../theme/theme23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oleObject" Target="../embeddings/oleObject19.bin"/><Relationship Id="rId5" Type="http://schemas.openxmlformats.org/officeDocument/2006/relationships/tags" Target="../tags/tag20.xml"/><Relationship Id="rId4" Type="http://schemas.openxmlformats.org/officeDocument/2006/relationships/vmlDrawing" Target="../drawings/vmlDrawing19.v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slideLayout" Target="../slideLayouts/slideLayout135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tags" Target="../tags/tag23.xml"/><Relationship Id="rId5" Type="http://schemas.openxmlformats.org/officeDocument/2006/relationships/vmlDrawing" Target="../drawings/vmlDrawing22.vml"/><Relationship Id="rId4" Type="http://schemas.openxmlformats.org/officeDocument/2006/relationships/theme" Target="../theme/theme24.xml"/><Relationship Id="rId9" Type="http://schemas.openxmlformats.org/officeDocument/2006/relationships/image" Target="../media/image1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4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39.xml"/><Relationship Id="rId9" Type="http://schemas.openxmlformats.org/officeDocument/2006/relationships/theme" Target="../theme/theme2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6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theme" Target="../theme/theme26.xml"/><Relationship Id="rId5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7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heme" Target="../theme/theme27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oleObject" Target="../embeddings/oleObject25.bin"/><Relationship Id="rId5" Type="http://schemas.openxmlformats.org/officeDocument/2006/relationships/tags" Target="../tags/tag26.xml"/><Relationship Id="rId4" Type="http://schemas.openxmlformats.org/officeDocument/2006/relationships/vmlDrawing" Target="../drawings/vmlDrawing25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5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ags" Target="../tags/tag4.xml"/><Relationship Id="rId5" Type="http://schemas.openxmlformats.org/officeDocument/2006/relationships/vmlDrawing" Target="../drawings/vmlDrawing3.vml"/><Relationship Id="rId4" Type="http://schemas.openxmlformats.org/officeDocument/2006/relationships/theme" Target="../theme/theme7.xml"/><Relationship Id="rId9" Type="http://schemas.openxmlformats.org/officeDocument/2006/relationships/image" Target="../media/image1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56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tags" Target="../tags/tag6.xml"/><Relationship Id="rId5" Type="http://schemas.openxmlformats.org/officeDocument/2006/relationships/vmlDrawing" Target="../drawings/vmlDrawing5.vml"/><Relationship Id="rId4" Type="http://schemas.openxmlformats.org/officeDocument/2006/relationships/theme" Target="../theme/theme8.xml"/><Relationship Id="rId9" Type="http://schemas.openxmlformats.org/officeDocument/2006/relationships/image" Target="../media/image1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59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ags" Target="../tags/tag8.xml"/><Relationship Id="rId5" Type="http://schemas.openxmlformats.org/officeDocument/2006/relationships/vmlDrawing" Target="../drawings/vmlDrawing7.vml"/><Relationship Id="rId4" Type="http://schemas.openxmlformats.org/officeDocument/2006/relationships/theme" Target="../theme/theme9.xml"/><Relationship Id="rId9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80"/>
            <a:ext cx="9144000" cy="7318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500"/>
            <a:ext cx="2209800" cy="49198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0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05201756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190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5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55608199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38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6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811273715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286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4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873251159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334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1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14603865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993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1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6140677"/>
            <a:ext cx="9144000" cy="731838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0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6140677"/>
            <a:ext cx="9144000" cy="731838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69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6140677"/>
            <a:ext cx="9144000" cy="731838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88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2" r:id="rId1"/>
    <p:sldLayoutId id="2147484373" r:id="rId2"/>
    <p:sldLayoutId id="2147484374" r:id="rId3"/>
    <p:sldLayoutId id="2147484375" r:id="rId4"/>
    <p:sldLayoutId id="2147484376" r:id="rId5"/>
    <p:sldLayoutId id="2147484377" r:id="rId6"/>
    <p:sldLayoutId id="2147484378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6140677"/>
            <a:ext cx="9144000" cy="731838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1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6140677"/>
            <a:ext cx="9144000" cy="731838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9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20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591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 fontAlgn="base"/>
            <a:fld id="{66EDCA28-4542-3047-9F73-5111907E2BA5}" type="slidenum">
              <a:rPr lang="en-US" smtClean="0"/>
              <a:pPr fontAlgn="base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3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140677"/>
            <a:ext cx="9144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406"/>
            <a:ext cx="2209800" cy="491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9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3" r:id="rId1"/>
    <p:sldLayoutId id="2147484474" r:id="rId2"/>
    <p:sldLayoutId id="2147484475" r:id="rId3"/>
    <p:sldLayoutId id="2147484476" r:id="rId4"/>
    <p:sldLayoutId id="2147484477" r:id="rId5"/>
    <p:sldLayoutId id="2147484478" r:id="rId6"/>
    <p:sldLayoutId id="2147484479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796"/>
            <a:ext cx="9144000" cy="7318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614"/>
            <a:ext cx="2209800" cy="49198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5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34" r:id="rId3"/>
    <p:sldLayoutId id="2147484535" r:id="rId4"/>
    <p:sldLayoutId id="2147484536" r:id="rId5"/>
    <p:sldLayoutId id="2147484537" r:id="rId6"/>
    <p:sldLayoutId id="2147484538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140677"/>
            <a:ext cx="9144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406"/>
            <a:ext cx="2209800" cy="491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138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4" r:id="rId1"/>
    <p:sldLayoutId id="2147484605" r:id="rId2"/>
    <p:sldLayoutId id="2147484606" r:id="rId3"/>
    <p:sldLayoutId id="2147484607" r:id="rId4"/>
    <p:sldLayoutId id="2147484608" r:id="rId5"/>
    <p:sldLayoutId id="2147484609" r:id="rId6"/>
    <p:sldLayoutId id="2147484610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78679029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38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796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3" r:id="rId1"/>
    <p:sldLayoutId id="2147484674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58174350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74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680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2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140677"/>
            <a:ext cx="9144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406"/>
            <a:ext cx="2209800" cy="491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937830" y="6400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9" r:id="rId1"/>
    <p:sldLayoutId id="2147484710" r:id="rId2"/>
    <p:sldLayoutId id="2147484711" r:id="rId3"/>
    <p:sldLayoutId id="2147484712" r:id="rId4"/>
    <p:sldLayoutId id="2147484713" r:id="rId5"/>
    <p:sldLayoutId id="2147484714" r:id="rId6"/>
    <p:sldLayoutId id="2147484715" r:id="rId7"/>
    <p:sldLayoutId id="2147484716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0"/>
            <a:ext cx="731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0075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261106-B97F-4C78-AE00-CBE6C8622962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pic>
        <p:nvPicPr>
          <p:cNvPr id="1031" name="Picture 1" descr="VA Seal - black and whi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6"/>
          <p:cNvSpPr txBox="1">
            <a:spLocks noChangeArrowheads="1"/>
          </p:cNvSpPr>
          <p:nvPr/>
        </p:nvSpPr>
        <p:spPr bwMode="auto">
          <a:xfrm rot="5400000">
            <a:off x="5897563" y="3157538"/>
            <a:ext cx="5883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 smtClean="0">
                <a:solidFill>
                  <a:srgbClr val="D9D9D9"/>
                </a:solidFill>
                <a:cs typeface="Arial" charset="0"/>
              </a:rPr>
              <a:t>Working Draft  VA Internal Use Only</a:t>
            </a:r>
          </a:p>
        </p:txBody>
      </p:sp>
      <p:sp>
        <p:nvSpPr>
          <p:cNvPr id="1033" name="TextBox 9"/>
          <p:cNvSpPr txBox="1">
            <a:spLocks noChangeArrowheads="1"/>
          </p:cNvSpPr>
          <p:nvPr/>
        </p:nvSpPr>
        <p:spPr bwMode="auto">
          <a:xfrm rot="-1768302">
            <a:off x="134938" y="3455988"/>
            <a:ext cx="8672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 smtClean="0">
                <a:solidFill>
                  <a:srgbClr val="D9D9D9"/>
                </a:solidFill>
                <a:cs typeface="Arial" charset="0"/>
              </a:rPr>
              <a:t>Working Draft, Information Only, Decision Making –VA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79891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3" r:id="rId1"/>
    <p:sldLayoutId id="2147484844" r:id="rId2"/>
    <p:sldLayoutId id="2147484845" r:id="rId3"/>
    <p:sldLayoutId id="2147484846" r:id="rId4"/>
    <p:sldLayoutId id="214748484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96640418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5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796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30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50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72" b="1"/>
          <a:stretch/>
        </p:blipFill>
        <p:spPr>
          <a:xfrm>
            <a:off x="0" y="6383433"/>
            <a:ext cx="9144000" cy="4746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3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807" y="1330954"/>
            <a:ext cx="7886700" cy="4717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807" y="6461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7793" y="6461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370320"/>
            <a:ext cx="9144000" cy="0"/>
          </a:xfrm>
          <a:prstGeom prst="line">
            <a:avLst/>
          </a:prstGeom>
          <a:ln w="19050">
            <a:solidFill>
              <a:srgbClr val="2B3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1144905"/>
            <a:ext cx="9144000" cy="0"/>
          </a:xfrm>
          <a:prstGeom prst="line">
            <a:avLst/>
          </a:prstGeom>
          <a:ln w="19050">
            <a:solidFill>
              <a:srgbClr val="2B3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925" y="125151"/>
            <a:ext cx="1828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1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2B399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680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1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677"/>
            <a:ext cx="9144000" cy="731838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4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88682200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290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  <p:pic>
        <p:nvPicPr>
          <p:cNvPr id="12" name="Picture 15" descr="https://thespringzone.files.wordpress.com/2015/06/va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911" y="307870"/>
            <a:ext cx="618241" cy="6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18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45600965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88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  <p:pic>
        <p:nvPicPr>
          <p:cNvPr id="12" name="Picture 15" descr="https://thespringzone.files.wordpress.com/2015/06/va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911" y="307870"/>
            <a:ext cx="618241" cy="6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81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09696269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36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  <p:pic>
        <p:nvPicPr>
          <p:cNvPr id="12" name="Picture 15" descr="https://thespringzone.files.wordpress.com/2015/06/va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911" y="307870"/>
            <a:ext cx="618241" cy="6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9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4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Veterans Benefits Administration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89827" y="2667000"/>
            <a:ext cx="70236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2018 VA LENDERS’ CONFERENCE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</a:rPr>
              <a:t>Director’s Welcome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06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z="2000" smtClean="0">
                <a:solidFill>
                  <a:prstClr val="white"/>
                </a:solidFill>
              </a:rPr>
              <a:pPr/>
              <a:t>10</a:t>
            </a:fld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8305800" cy="685800"/>
          </a:xfrm>
        </p:spPr>
        <p:txBody>
          <a:bodyPr/>
          <a:lstStyle/>
          <a:p>
            <a:pPr algn="l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smtClean="0">
                <a:cs typeface="Arial" panose="020B0604020202020204" pitchFamily="34" charset="0"/>
              </a:rPr>
              <a:t>Challenges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/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" y="76063"/>
            <a:ext cx="610847" cy="6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66647735"/>
              </p:ext>
            </p:extLst>
          </p:nvPr>
        </p:nvGraphicFramePr>
        <p:xfrm>
          <a:off x="304800" y="990600"/>
          <a:ext cx="8610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0790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z="2000" smtClean="0">
                <a:solidFill>
                  <a:prstClr val="white"/>
                </a:solidFill>
              </a:rPr>
              <a:pPr/>
              <a:t>11</a:t>
            </a:fld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8305800" cy="685800"/>
          </a:xfrm>
        </p:spPr>
        <p:txBody>
          <a:bodyPr/>
          <a:lstStyle/>
          <a:p>
            <a:pPr algn="l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VALERI-R Project (High-Level Vision)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9" name="Picture 1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" y="76063"/>
            <a:ext cx="610847" cy="6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62557597"/>
              </p:ext>
            </p:extLst>
          </p:nvPr>
        </p:nvGraphicFramePr>
        <p:xfrm>
          <a:off x="380376" y="762000"/>
          <a:ext cx="8535024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6182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z="2000" smtClean="0">
                <a:solidFill>
                  <a:prstClr val="white"/>
                </a:solidFill>
              </a:rPr>
              <a:pPr/>
              <a:t>12</a:t>
            </a:fld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8305800" cy="685800"/>
          </a:xfrm>
        </p:spPr>
        <p:txBody>
          <a:bodyPr/>
          <a:lstStyle/>
          <a:p>
            <a:pPr algn="l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AMS Re-Compete</a:t>
            </a:r>
            <a:endParaRPr lang="en-US" dirty="0"/>
          </a:p>
        </p:txBody>
      </p:sp>
      <p:pic>
        <p:nvPicPr>
          <p:cNvPr id="9" name="Picture 1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" y="76063"/>
            <a:ext cx="610847" cy="6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79918480"/>
              </p:ext>
            </p:extLst>
          </p:nvPr>
        </p:nvGraphicFramePr>
        <p:xfrm>
          <a:off x="380376" y="762000"/>
          <a:ext cx="8535024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9372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z="2000" smtClean="0">
                <a:solidFill>
                  <a:prstClr val="white"/>
                </a:solidFill>
              </a:rPr>
              <a:pPr/>
              <a:t>13</a:t>
            </a:fld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8305800" cy="685800"/>
          </a:xfrm>
        </p:spPr>
        <p:txBody>
          <a:bodyPr/>
          <a:lstStyle/>
          <a:p>
            <a:pPr algn="l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Sampling of Projects (This Year)</a:t>
            </a:r>
            <a:endParaRPr lang="en-US" dirty="0"/>
          </a:p>
        </p:txBody>
      </p:sp>
      <p:pic>
        <p:nvPicPr>
          <p:cNvPr id="9" name="Picture 1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" y="76063"/>
            <a:ext cx="610847" cy="6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79460123"/>
              </p:ext>
            </p:extLst>
          </p:nvPr>
        </p:nvGraphicFramePr>
        <p:xfrm>
          <a:off x="304800" y="914400"/>
          <a:ext cx="8610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1017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z="2000" smtClean="0">
                <a:solidFill>
                  <a:prstClr val="white"/>
                </a:solidFill>
              </a:rPr>
              <a:pPr/>
              <a:t>14</a:t>
            </a:fld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234649" y="736600"/>
            <a:ext cx="8229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" y="76063"/>
            <a:ext cx="610847" cy="6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mes.ccps.us/files/2015/11/thank-you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371599"/>
            <a:ext cx="8141676" cy="423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23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z="2000" smtClean="0">
                <a:solidFill>
                  <a:prstClr val="white"/>
                </a:solidFill>
              </a:rPr>
              <a:pPr/>
              <a:t>2</a:t>
            </a:fld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85800"/>
          </a:xfrm>
        </p:spPr>
        <p:txBody>
          <a:bodyPr/>
          <a:lstStyle/>
          <a:p>
            <a:pPr algn="l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dirty="0" smtClean="0">
                <a:cs typeface="Arial" panose="020B0604020202020204" pitchFamily="34" charset="0"/>
              </a:rPr>
              <a:t>Mission &amp; Vision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" y="76063"/>
            <a:ext cx="610847" cy="6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8100" y="2379583"/>
            <a:ext cx="9029700" cy="12984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76200" y="2379583"/>
            <a:ext cx="91821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>
              <a:defRPr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2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Vision </a:t>
            </a:r>
            <a:r>
              <a:rPr lang="en-US" sz="2000" b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Statement</a:t>
            </a:r>
          </a:p>
          <a:p>
            <a:pPr algn="ctr"/>
            <a:endParaRPr lang="en-US" sz="1550" b="0" dirty="0" smtClean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550" b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55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empower Veterans with information and access to innovative products and services by providing a Veteran-focused experience, strengthening our partnerships, driving continuous performance improvements, and never forgetting who we serve.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100" y="931783"/>
            <a:ext cx="9029700" cy="12984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0" y="934831"/>
            <a:ext cx="9067800" cy="159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Mission Statement</a:t>
            </a:r>
          </a:p>
          <a:p>
            <a:pPr algn="ctr" eaLnBrk="1" hangingPunct="1">
              <a:defRPr/>
            </a:pPr>
            <a:endParaRPr lang="en-US" sz="155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sz="155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Maximize </a:t>
            </a:r>
            <a:r>
              <a:rPr lang="en-US" sz="155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opportunities for Veterans and Servicemembers to obtain, retain, and adapt homes by providing a viable and fiscally responsible benefit program in </a:t>
            </a:r>
            <a:r>
              <a:rPr lang="en-US" sz="155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recognition of </a:t>
            </a:r>
            <a:r>
              <a:rPr lang="en-US" sz="155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their service to the Nation.</a:t>
            </a:r>
          </a:p>
          <a:p>
            <a:pPr eaLnBrk="1" hangingPunct="1">
              <a:defRPr/>
            </a:pPr>
            <a:endParaRPr lang="en-US" sz="15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155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4114800"/>
            <a:ext cx="2809037" cy="187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563" y="4114800"/>
            <a:ext cx="2809037" cy="187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62400"/>
            <a:ext cx="1371600" cy="202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01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z="2000" smtClean="0">
                <a:solidFill>
                  <a:prstClr val="white"/>
                </a:solidFill>
              </a:rPr>
              <a:pPr/>
              <a:t>3</a:t>
            </a:fld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98" y="0"/>
            <a:ext cx="8305801" cy="685800"/>
          </a:xfrm>
        </p:spPr>
        <p:txBody>
          <a:bodyPr/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 smtClean="0">
                <a:cs typeface="Arial" panose="020B0604020202020204" pitchFamily="34" charset="0"/>
              </a:rPr>
              <a:t>Strategic Goals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" y="76063"/>
            <a:ext cx="610847" cy="6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6200" y="1676400"/>
            <a:ext cx="1828800" cy="838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Our Workforce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8400" y="1676400"/>
            <a:ext cx="1828800" cy="838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 Innovation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800600" y="1676400"/>
            <a:ext cx="1828800" cy="838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Quality Customer Service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6200" y="2514600"/>
            <a:ext cx="18288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Attract and retain a workforce with the skills, knowledge and commitment necessary to serve Veterans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38400" y="2514600"/>
            <a:ext cx="18288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Ensure the program remains adaptable and innovative so that the VA Home Loan is the product of choice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0600" y="2514600"/>
            <a:ext cx="18288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Deliver a quality customer experience to Veterans through consistent, timely, and accurate benefits and services that meet their needs.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62800" y="1676400"/>
            <a:ext cx="182880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Veteran Advocacy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162800" y="2514600"/>
            <a:ext cx="18288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Serve as the leading voice in Veterans’ housing issues.</a:t>
            </a:r>
          </a:p>
        </p:txBody>
      </p:sp>
    </p:spTree>
    <p:extLst>
      <p:ext uri="{BB962C8B-B14F-4D97-AF65-F5344CB8AC3E}">
        <p14:creationId xmlns:p14="http://schemas.microsoft.com/office/powerpoint/2010/main" val="177638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z="2000" smtClean="0">
                <a:solidFill>
                  <a:prstClr val="white"/>
                </a:solidFill>
              </a:rPr>
              <a:pPr/>
              <a:t>4</a:t>
            </a:fld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8305800" cy="685800"/>
          </a:xfrm>
        </p:spPr>
        <p:txBody>
          <a:bodyPr/>
          <a:lstStyle/>
          <a:p>
            <a:pPr algn="l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cs typeface="Arial" panose="020B0604020202020204" pitchFamily="34" charset="0"/>
              </a:rPr>
              <a:t>My Daily Focus – Guiding Principles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" y="76063"/>
            <a:ext cx="610847" cy="6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688832893"/>
              </p:ext>
            </p:extLst>
          </p:nvPr>
        </p:nvGraphicFramePr>
        <p:xfrm>
          <a:off x="76200" y="914400"/>
          <a:ext cx="8991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1881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z="2000" smtClean="0">
                <a:solidFill>
                  <a:prstClr val="white"/>
                </a:solidFill>
              </a:rPr>
              <a:pPr/>
              <a:t>5</a:t>
            </a:fld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8305800" cy="685800"/>
          </a:xfrm>
        </p:spPr>
        <p:txBody>
          <a:bodyPr/>
          <a:lstStyle/>
          <a:p>
            <a:pPr algn="l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cs typeface="Arial" panose="020B0604020202020204" pitchFamily="34" charset="0"/>
              </a:rPr>
              <a:t>Near-Term Strategic Objectives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13" name="Picture 1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" y="76063"/>
            <a:ext cx="610847" cy="6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020096" y="990600"/>
            <a:ext cx="7438104" cy="818536"/>
          </a:xfrm>
          <a:prstGeom prst="rect">
            <a:avLst/>
          </a:prstGeom>
          <a:solidFill>
            <a:srgbClr val="D0E3E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Maximize the number of  VA Loan Certificates of Eligibility provided instantaneously. Ensure all manual-touch COE requests are processed in 5 business </a:t>
            </a:r>
            <a:r>
              <a:rPr lang="en-US" b="1" dirty="0" smtClean="0">
                <a:solidFill>
                  <a:schemeClr val="tx1"/>
                </a:solidFill>
              </a:rPr>
              <a:t>days or less.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20096" y="1961536"/>
            <a:ext cx="7438104" cy="818536"/>
          </a:xfrm>
          <a:prstGeom prst="rect">
            <a:avLst/>
          </a:prstGeom>
          <a:solidFill>
            <a:srgbClr val="D6F4CE">
              <a:alpha val="89804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Strive to assign appraisals at the time of request, and ensure no appraisal waits more than 2 business days for assignment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20096" y="3886200"/>
            <a:ext cx="7438104" cy="818536"/>
          </a:xfrm>
          <a:prstGeom prst="rect">
            <a:avLst/>
          </a:prstGeom>
          <a:solidFill>
            <a:srgbClr val="EDEA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Work to process active </a:t>
            </a:r>
            <a:r>
              <a:rPr lang="en-US" b="1" dirty="0" smtClean="0">
                <a:solidFill>
                  <a:schemeClr val="tx1"/>
                </a:solidFill>
              </a:rPr>
              <a:t>Specially Adapted Housing (SAH) cases </a:t>
            </a:r>
            <a:r>
              <a:rPr lang="en-US" b="1" dirty="0">
                <a:solidFill>
                  <a:schemeClr val="tx1"/>
                </a:solidFill>
              </a:rPr>
              <a:t>within 120 business days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20096" y="2895600"/>
            <a:ext cx="7438104" cy="818536"/>
          </a:xfrm>
          <a:prstGeom prst="rect">
            <a:avLst/>
          </a:prstGeom>
          <a:solidFill>
            <a:srgbClr val="FCDDCF">
              <a:alpha val="89804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Maintain Default Resolution Rate of at least 85%</a:t>
            </a:r>
          </a:p>
        </p:txBody>
      </p:sp>
      <p:sp>
        <p:nvSpPr>
          <p:cNvPr id="19" name="Oval 18"/>
          <p:cNvSpPr/>
          <p:nvPr/>
        </p:nvSpPr>
        <p:spPr>
          <a:xfrm>
            <a:off x="612165" y="1127037"/>
            <a:ext cx="541694" cy="573049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12165" y="2095610"/>
            <a:ext cx="541694" cy="573049"/>
          </a:xfrm>
          <a:prstGeom prst="ellipse">
            <a:avLst/>
          </a:prstGeom>
          <a:solidFill>
            <a:srgbClr val="60E14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12165" y="3032119"/>
            <a:ext cx="541694" cy="573049"/>
          </a:xfrm>
          <a:prstGeom prst="ellipse">
            <a:avLst/>
          </a:prstGeom>
          <a:solidFill>
            <a:srgbClr val="F7964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12165" y="4020356"/>
            <a:ext cx="541694" cy="573049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20096" y="4876800"/>
            <a:ext cx="7438104" cy="818536"/>
          </a:xfrm>
          <a:prstGeom prst="rect">
            <a:avLst/>
          </a:prstGeom>
          <a:solidFill>
            <a:srgbClr val="F4E9E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Ensure the VA Home Loan program exceeds housing industry benchmarks for key metrics, so that it is viewed by stakeholders as a model program. </a:t>
            </a:r>
          </a:p>
        </p:txBody>
      </p:sp>
      <p:sp>
        <p:nvSpPr>
          <p:cNvPr id="24" name="Oval 23"/>
          <p:cNvSpPr/>
          <p:nvPr/>
        </p:nvSpPr>
        <p:spPr>
          <a:xfrm>
            <a:off x="612165" y="5010956"/>
            <a:ext cx="541694" cy="573049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4796" y="1123336"/>
            <a:ext cx="7706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b="1" dirty="0" smtClean="0">
                <a:solidFill>
                  <a:prstClr val="white"/>
                </a:solidFill>
              </a:rPr>
              <a:t>1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4796" y="2091909"/>
            <a:ext cx="7706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b="1" dirty="0" smtClean="0">
                <a:solidFill>
                  <a:prstClr val="white"/>
                </a:solidFill>
              </a:rPr>
              <a:t>2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4796" y="3028418"/>
            <a:ext cx="7706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b="1" dirty="0" smtClean="0">
                <a:solidFill>
                  <a:prstClr val="white"/>
                </a:solidFill>
              </a:rPr>
              <a:t>3</a:t>
            </a: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4796" y="4016655"/>
            <a:ext cx="7706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b="1" dirty="0" smtClean="0">
                <a:solidFill>
                  <a:prstClr val="white"/>
                </a:solidFill>
              </a:rPr>
              <a:t>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4796" y="5007255"/>
            <a:ext cx="7706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b="1" dirty="0" smtClean="0">
                <a:solidFill>
                  <a:prstClr val="white"/>
                </a:solidFill>
              </a:rPr>
              <a:t>5</a:t>
            </a:r>
            <a:endParaRPr lang="en-US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1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z="2000" smtClean="0">
                <a:solidFill>
                  <a:prstClr val="white"/>
                </a:solidFill>
              </a:rPr>
              <a:pPr/>
              <a:t>6</a:t>
            </a:fld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8305800" cy="685800"/>
          </a:xfrm>
        </p:spPr>
        <p:txBody>
          <a:bodyPr/>
          <a:lstStyle/>
          <a:p>
            <a:pPr algn="l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9" name="Picture 1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" y="76063"/>
            <a:ext cx="610847" cy="6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514768"/>
              </p:ext>
            </p:extLst>
          </p:nvPr>
        </p:nvGraphicFramePr>
        <p:xfrm>
          <a:off x="457200" y="914400"/>
          <a:ext cx="8229600" cy="49257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1095738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>
                          <a:solidFill>
                            <a:schemeClr val="tx1"/>
                          </a:solidFill>
                        </a:rPr>
                        <a:t>Guaranteed Loans</a:t>
                      </a:r>
                      <a:endParaRPr lang="en-US" sz="23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FYTD 18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FY17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FY16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FY15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34833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Purchase Loan Volume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180,906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380,437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353,002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322,115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4833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Total Refinance Volume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147,866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359,951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352,472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309,027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4833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IRRRLs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56,552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190,914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215,561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194,806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4833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Cash-Out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90,429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166,878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135,379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112,399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4833">
                <a:tc>
                  <a:txBody>
                    <a:bodyPr/>
                    <a:lstStyle/>
                    <a:p>
                      <a:r>
                        <a:rPr lang="en-US" i="1" dirty="0" smtClean="0">
                          <a:solidFill>
                            <a:schemeClr val="tx1"/>
                          </a:solidFill>
                        </a:rPr>
                        <a:t>Other Refinance</a:t>
                      </a:r>
                      <a:endParaRPr lang="en-US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855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2,160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1,532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1,822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34833">
                <a:tc>
                  <a:txBody>
                    <a:bodyPr/>
                    <a:lstStyle/>
                    <a:p>
                      <a:r>
                        <a:rPr lang="en-US" b="1" i="1" dirty="0" smtClean="0">
                          <a:solidFill>
                            <a:schemeClr val="tx1"/>
                          </a:solidFill>
                        </a:rPr>
                        <a:t>Total Loan Volume</a:t>
                      </a:r>
                      <a:endParaRPr lang="en-US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328,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</a:rPr>
                        <a:t>772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740,389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705,474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631,142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itle 3"/>
          <p:cNvSpPr txBox="1">
            <a:spLocks/>
          </p:cNvSpPr>
          <p:nvPr/>
        </p:nvSpPr>
        <p:spPr>
          <a:xfrm>
            <a:off x="838198" y="0"/>
            <a:ext cx="8305801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 smtClean="0">
                <a:cs typeface="Arial" panose="020B0604020202020204" pitchFamily="34" charset="0"/>
              </a:rPr>
              <a:t>Loan Volume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6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z="2000" smtClean="0">
                <a:solidFill>
                  <a:prstClr val="white"/>
                </a:solidFill>
              </a:rPr>
              <a:pPr/>
              <a:t>7</a:t>
            </a:fld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8305800" cy="685800"/>
          </a:xfrm>
        </p:spPr>
        <p:txBody>
          <a:bodyPr/>
          <a:lstStyle/>
          <a:p>
            <a:pPr algn="l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 smtClean="0">
                <a:cs typeface="Arial" panose="020B0604020202020204" pitchFamily="34" charset="0"/>
              </a:rPr>
              <a:t>Loan </a:t>
            </a:r>
            <a:r>
              <a:rPr lang="en-US" altLang="en-US" dirty="0">
                <a:cs typeface="Arial" panose="020B0604020202020204" pitchFamily="34" charset="0"/>
              </a:rPr>
              <a:t>Volume </a:t>
            </a:r>
            <a:r>
              <a:rPr lang="en-US" altLang="en-US" dirty="0" smtClean="0">
                <a:cs typeface="Arial" panose="020B0604020202020204" pitchFamily="34" charset="0"/>
              </a:rPr>
              <a:t>FY03-FY17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13" name="Picture 1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" y="76063"/>
            <a:ext cx="610847" cy="6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197081"/>
              </p:ext>
            </p:extLst>
          </p:nvPr>
        </p:nvGraphicFramePr>
        <p:xfrm>
          <a:off x="380376" y="914400"/>
          <a:ext cx="8458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815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z="2000" smtClean="0">
                <a:solidFill>
                  <a:prstClr val="white"/>
                </a:solidFill>
              </a:rPr>
              <a:pPr/>
              <a:t>8</a:t>
            </a:fld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8305800" cy="685800"/>
          </a:xfrm>
        </p:spPr>
        <p:txBody>
          <a:bodyPr/>
          <a:lstStyle/>
          <a:p>
            <a:pPr algn="l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234649" y="736600"/>
            <a:ext cx="8229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" y="76063"/>
            <a:ext cx="610847" cy="6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97107646"/>
              </p:ext>
            </p:extLst>
          </p:nvPr>
        </p:nvGraphicFramePr>
        <p:xfrm>
          <a:off x="685799" y="1104900"/>
          <a:ext cx="7778449" cy="468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Title 3"/>
          <p:cNvSpPr txBox="1">
            <a:spLocks/>
          </p:cNvSpPr>
          <p:nvPr/>
        </p:nvSpPr>
        <p:spPr>
          <a:xfrm>
            <a:off x="9144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 smtClean="0"/>
              <a:t>Interesting Facts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413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z="2000" smtClean="0">
                <a:solidFill>
                  <a:prstClr val="white"/>
                </a:solidFill>
              </a:rPr>
              <a:pPr/>
              <a:t>9</a:t>
            </a:fld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8305800" cy="685800"/>
          </a:xfrm>
        </p:spPr>
        <p:txBody>
          <a:bodyPr/>
          <a:lstStyle/>
          <a:p>
            <a:pPr algn="l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9" name="Picture 1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" y="76063"/>
            <a:ext cx="610847" cy="6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247254"/>
              </p:ext>
            </p:extLst>
          </p:nvPr>
        </p:nvGraphicFramePr>
        <p:xfrm>
          <a:off x="228600" y="990599"/>
          <a:ext cx="8610600" cy="36576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52650"/>
                <a:gridCol w="2152650"/>
                <a:gridCol w="2152650"/>
                <a:gridCol w="2152650"/>
              </a:tblGrid>
              <a:tr h="1333486">
                <a:tc>
                  <a:txBody>
                    <a:bodyPr/>
                    <a:lstStyle/>
                    <a:p>
                      <a:pPr algn="ctr"/>
                      <a:endParaRPr lang="en-US" sz="2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Conventional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FHA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VA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772577">
                <a:tc>
                  <a:txBody>
                    <a:bodyPr/>
                    <a:lstStyle/>
                    <a:p>
                      <a:r>
                        <a:rPr lang="en-US" i="1" dirty="0" smtClean="0"/>
                        <a:t>Total</a:t>
                      </a:r>
                      <a:r>
                        <a:rPr lang="en-US" i="1" baseline="0" dirty="0" smtClean="0"/>
                        <a:t> Past Due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4.19%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10.38%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4.49%</a:t>
                      </a:r>
                      <a:endParaRPr lang="en-US" sz="2400" dirty="0"/>
                    </a:p>
                  </a:txBody>
                  <a:tcPr/>
                </a:tc>
              </a:tr>
              <a:tr h="778962">
                <a:tc>
                  <a:txBody>
                    <a:bodyPr/>
                    <a:lstStyle/>
                    <a:p>
                      <a:r>
                        <a:rPr lang="en-US" i="1" dirty="0" smtClean="0"/>
                        <a:t>Seriously Delinquent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2.55%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4.78%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2.43%</a:t>
                      </a:r>
                      <a:endParaRPr lang="en-US" sz="2400" dirty="0"/>
                    </a:p>
                  </a:txBody>
                  <a:tcPr/>
                </a:tc>
              </a:tr>
              <a:tr h="772577">
                <a:tc>
                  <a:txBody>
                    <a:bodyPr/>
                    <a:lstStyle/>
                    <a:p>
                      <a:r>
                        <a:rPr lang="en-US" i="1" dirty="0" smtClean="0"/>
                        <a:t>Foreclosure Inventory Rate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1.09%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1.76%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0.92%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itle 3"/>
          <p:cNvSpPr txBox="1">
            <a:spLocks/>
          </p:cNvSpPr>
          <p:nvPr/>
        </p:nvSpPr>
        <p:spPr>
          <a:xfrm>
            <a:off x="9144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/>
              <a:t>MBA Delinquency Survey Loan Data Q4 (CY) 2017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317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3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MyVA.potx" id="{437392D5-AEE4-4133-B7D7-5871B6627A15}" vid="{1490BE42-CBE4-42D1-8AE8-27976C118815}"/>
    </a:ext>
  </a:extLst>
</a:theme>
</file>

<file path=ppt/theme/theme11.xml><?xml version="1.0" encoding="utf-8"?>
<a:theme xmlns:a="http://schemas.openxmlformats.org/drawingml/2006/main" name="4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MyVA.potx" id="{437392D5-AEE4-4133-B7D7-5871B6627A15}" vid="{1490BE42-CBE4-42D1-8AE8-27976C118815}"/>
    </a:ext>
  </a:extLst>
</a:theme>
</file>

<file path=ppt/theme/theme12.xml><?xml version="1.0" encoding="utf-8"?>
<a:theme xmlns:a="http://schemas.openxmlformats.org/drawingml/2006/main" name="5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MyVA.potx" id="{437392D5-AEE4-4133-B7D7-5871B6627A15}" vid="{1490BE42-CBE4-42D1-8AE8-27976C118815}"/>
    </a:ext>
  </a:extLst>
</a:theme>
</file>

<file path=ppt/theme/theme13.xml><?xml version="1.0" encoding="utf-8"?>
<a:theme xmlns:a="http://schemas.openxmlformats.org/drawingml/2006/main" name="6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MyVA.potx" id="{437392D5-AEE4-4133-B7D7-5871B6627A15}" vid="{1490BE42-CBE4-42D1-8AE8-27976C118815}"/>
    </a:ext>
  </a:extLst>
</a:theme>
</file>

<file path=ppt/theme/theme14.xml><?xml version="1.0" encoding="utf-8"?>
<a:theme xmlns:a="http://schemas.openxmlformats.org/drawingml/2006/main" name="7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MyVA.potx" id="{437392D5-AEE4-4133-B7D7-5871B6627A15}" vid="{1490BE42-CBE4-42D1-8AE8-27976C118815}"/>
    </a:ext>
  </a:extLst>
</a:theme>
</file>

<file path=ppt/theme/theme15.xml><?xml version="1.0" encoding="utf-8"?>
<a:theme xmlns:a="http://schemas.openxmlformats.org/drawingml/2006/main" name="5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9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1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2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7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yVA Theme">
  <a:themeElements>
    <a:clrScheme name="MyVA Lean Colors">
      <a:dk1>
        <a:sysClr val="windowText" lastClr="000000"/>
      </a:dk1>
      <a:lt1>
        <a:sysClr val="window" lastClr="FFFFFF"/>
      </a:lt1>
      <a:dk2>
        <a:srgbClr val="00416A"/>
      </a:dk2>
      <a:lt2>
        <a:srgbClr val="DFDFDF"/>
      </a:lt2>
      <a:accent1>
        <a:srgbClr val="004170"/>
      </a:accent1>
      <a:accent2>
        <a:srgbClr val="0093C9"/>
      </a:accent2>
      <a:accent3>
        <a:srgbClr val="F7A800"/>
      </a:accent3>
      <a:accent4>
        <a:srgbClr val="BDBBBB"/>
      </a:accent4>
      <a:accent5>
        <a:srgbClr val="00416A"/>
      </a:accent5>
      <a:accent6>
        <a:srgbClr val="0093C9"/>
      </a:accent6>
      <a:hlink>
        <a:srgbClr val="F7A800"/>
      </a:hlink>
      <a:folHlink>
        <a:srgbClr val="00416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0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13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12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36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39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14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OM Standard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37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Theme">
  <a:themeElements>
    <a:clrScheme name="FMTS">
      <a:dk1>
        <a:sysClr val="windowText" lastClr="000000"/>
      </a:dk1>
      <a:lt1>
        <a:sysClr val="window" lastClr="FFFFFF"/>
      </a:lt1>
      <a:dk2>
        <a:srgbClr val="2B3990"/>
      </a:dk2>
      <a:lt2>
        <a:srgbClr val="E7E6E6"/>
      </a:lt2>
      <a:accent1>
        <a:srgbClr val="52853F"/>
      </a:accent1>
      <a:accent2>
        <a:srgbClr val="F7955B"/>
      </a:accent2>
      <a:accent3>
        <a:srgbClr val="859097"/>
      </a:accent3>
      <a:accent4>
        <a:srgbClr val="F3CF45"/>
      </a:accent4>
      <a:accent5>
        <a:srgbClr val="772432"/>
      </a:accent5>
      <a:accent6>
        <a:srgbClr val="C2B48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fault Theme" id="{27A37B24-EF00-4490-8F23-301C48D178D4}" vid="{431D7A15-CD5F-49C3-A8D1-457E3B0C78CC}"/>
    </a:ext>
  </a:extLst>
</a:theme>
</file>

<file path=ppt/theme/theme4.xml><?xml version="1.0" encoding="utf-8"?>
<a:theme xmlns:a="http://schemas.openxmlformats.org/drawingml/2006/main" name="6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8_Office Theme">
  <a:themeElements>
    <a:clrScheme name="Deloitte US Color1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MyVA.potx" id="{437392D5-AEE4-4133-B7D7-5871B6627A15}" vid="{1490BE42-CBE4-42D1-8AE8-27976C118815}"/>
    </a:ext>
  </a:extLst>
</a:theme>
</file>

<file path=ppt/theme/theme8.xml><?xml version="1.0" encoding="utf-8"?>
<a:theme xmlns:a="http://schemas.openxmlformats.org/drawingml/2006/main" name="1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MyVA.potx" id="{437392D5-AEE4-4133-B7D7-5871B6627A15}" vid="{1490BE42-CBE4-42D1-8AE8-27976C118815}"/>
    </a:ext>
  </a:extLst>
</a:theme>
</file>

<file path=ppt/theme/theme9.xml><?xml version="1.0" encoding="utf-8"?>
<a:theme xmlns:a="http://schemas.openxmlformats.org/drawingml/2006/main" name="2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MyVA.potx" id="{437392D5-AEE4-4133-B7D7-5871B6627A15}" vid="{1490BE42-CBE4-42D1-8AE8-27976C11881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Status xmlns="58713316-8334-4bf4-a6fe-1fea435260dd">Draft</Document_x0020_Status>
    <Document_x0020_Category xmlns="58713316-8334-4bf4-a6fe-1fea435260dd">Senior Leader Meeting</Document_x0020_Category>
    <Document_x0020_Presentation_x0020_Date xmlns="58713316-8334-4bf4-a6fe-1fea435260dd">2017-06-30T04:00:00+00:00</Document_x0020_Presentation_x0020_Date>
    <Presentation_x0020_Material_x0020_Type xmlns="58713316-8334-4bf4-a6fe-1fea435260dd">Presentation Material</Presentation_x0020_Material_x0020_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F1A7C33E7FFA42BCE730A96C4C97C7" ma:contentTypeVersion="5" ma:contentTypeDescription="Create a new document." ma:contentTypeScope="" ma:versionID="3d639e43d2cbee7f898cbb5aa816316d">
  <xsd:schema xmlns:xsd="http://www.w3.org/2001/XMLSchema" xmlns:xs="http://www.w3.org/2001/XMLSchema" xmlns:p="http://schemas.microsoft.com/office/2006/metadata/properties" xmlns:ns2="58713316-8334-4bf4-a6fe-1fea435260dd" targetNamespace="http://schemas.microsoft.com/office/2006/metadata/properties" ma:root="true" ma:fieldsID="cd0500b17323a0c299437be0f9df1502" ns2:_="">
    <xsd:import namespace="58713316-8334-4bf4-a6fe-1fea435260dd"/>
    <xsd:element name="properties">
      <xsd:complexType>
        <xsd:sequence>
          <xsd:element name="documentManagement">
            <xsd:complexType>
              <xsd:all>
                <xsd:element ref="ns2:Document_x0020_Status"/>
                <xsd:element ref="ns2:Document_x0020_Presentation_x0020_Date"/>
                <xsd:element ref="ns2:Document_x0020_Category"/>
                <xsd:element ref="ns2:Presentation_x0020_Material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713316-8334-4bf4-a6fe-1fea435260dd" elementFormDefault="qualified">
    <xsd:import namespace="http://schemas.microsoft.com/office/2006/documentManagement/types"/>
    <xsd:import namespace="http://schemas.microsoft.com/office/infopath/2007/PartnerControls"/>
    <xsd:element name="Document_x0020_Status" ma:index="8" ma:displayName="Document Status" ma:description="Document Status" ma:format="Dropdown" ma:internalName="Document_x0020_Status">
      <xsd:simpleType>
        <xsd:restriction base="dms:Choice">
          <xsd:enumeration value="Draft"/>
          <xsd:enumeration value="Finalized"/>
        </xsd:restriction>
      </xsd:simpleType>
    </xsd:element>
    <xsd:element name="Document_x0020_Presentation_x0020_Date" ma:index="9" ma:displayName="Document Presentation Date" ma:description="This is the date that the document was presented" ma:format="DateOnly" ma:internalName="Document_x0020_Presentation_x0020_Date">
      <xsd:simpleType>
        <xsd:restriction base="dms:DateTime"/>
      </xsd:simpleType>
    </xsd:element>
    <xsd:element name="Document_x0020_Category" ma:index="10" ma:displayName="Meeting Category" ma:description="Document Category" ma:format="Dropdown" ma:internalName="Document_x0020_Category">
      <xsd:simpleType>
        <xsd:restriction base="dms:Choice">
          <xsd:enumeration value="Senior Leader Meeting"/>
          <xsd:enumeration value="Initiative Coordination Meeting"/>
          <xsd:enumeration value="BIM/MIM"/>
          <xsd:enumeration value="Snapshot"/>
          <xsd:enumeration value="Spotlight"/>
          <xsd:enumeration value="Discussion Forum"/>
          <xsd:enumeration value="Dance Card Deck"/>
        </xsd:restriction>
      </xsd:simpleType>
    </xsd:element>
    <xsd:element name="Presentation_x0020_Material_x0020_Type" ma:index="12" nillable="true" ma:displayName="Presentation Material Type" ma:description="Is this the presentation material, supplemental documentation, or other?" ma:format="Dropdown" ma:internalName="Presentation_x0020_Material_x0020_Type">
      <xsd:simpleType>
        <xsd:restriction base="dms:Choice">
          <xsd:enumeration value="Presentation Material"/>
          <xsd:enumeration value="Supplemental Documentation"/>
          <xsd:enumeration value="Oth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BABBC1-510B-498E-8648-BB5C1F939242}">
  <ds:schemaRefs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58713316-8334-4bf4-a6fe-1fea435260dd"/>
  </ds:schemaRefs>
</ds:datastoreItem>
</file>

<file path=customXml/itemProps2.xml><?xml version="1.0" encoding="utf-8"?>
<ds:datastoreItem xmlns:ds="http://schemas.openxmlformats.org/officeDocument/2006/customXml" ds:itemID="{8B54EB79-0DCF-40E4-877B-24A99FE1C6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44922B-DF45-4AD9-9F72-8CB59C83D8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713316-8334-4bf4-a6fe-1fea435260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15594</TotalTime>
  <Words>612</Words>
  <Application>Microsoft Office PowerPoint</Application>
  <PresentationFormat>On-screen Show (4:3)</PresentationFormat>
  <Paragraphs>167</Paragraphs>
  <Slides>14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27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42" baseType="lpstr">
      <vt:lpstr>3_Office Theme</vt:lpstr>
      <vt:lpstr>MyVA Theme</vt:lpstr>
      <vt:lpstr>1_Default Theme</vt:lpstr>
      <vt:lpstr>6_Office Theme</vt:lpstr>
      <vt:lpstr>4_Office Theme</vt:lpstr>
      <vt:lpstr>8_Office Theme</vt:lpstr>
      <vt:lpstr>MyVA</vt:lpstr>
      <vt:lpstr>1_MyVA</vt:lpstr>
      <vt:lpstr>2_MyVA</vt:lpstr>
      <vt:lpstr>3_MyVA</vt:lpstr>
      <vt:lpstr>4_MyVA</vt:lpstr>
      <vt:lpstr>5_MyVA</vt:lpstr>
      <vt:lpstr>6_MyVA</vt:lpstr>
      <vt:lpstr>7_MyVA</vt:lpstr>
      <vt:lpstr>5_Office Theme</vt:lpstr>
      <vt:lpstr>9_Office Theme</vt:lpstr>
      <vt:lpstr>11_Office Theme</vt:lpstr>
      <vt:lpstr>2_Office Theme</vt:lpstr>
      <vt:lpstr>7_Office Theme</vt:lpstr>
      <vt:lpstr>10_Office Theme</vt:lpstr>
      <vt:lpstr>13_Office Theme</vt:lpstr>
      <vt:lpstr>12_Office Theme</vt:lpstr>
      <vt:lpstr>36_Office Theme</vt:lpstr>
      <vt:lpstr>39_Office Theme</vt:lpstr>
      <vt:lpstr>14_Office Theme</vt:lpstr>
      <vt:lpstr>OM Standard Slides</vt:lpstr>
      <vt:lpstr>37_Office Theme</vt:lpstr>
      <vt:lpstr>think-cell Slide</vt:lpstr>
      <vt:lpstr>Veterans Benefits Administration</vt:lpstr>
      <vt:lpstr> Mission &amp; Vision </vt:lpstr>
      <vt:lpstr> Strategic Goals </vt:lpstr>
      <vt:lpstr> My Daily Focus – Guiding Principles </vt:lpstr>
      <vt:lpstr>  Near-Term Strategic Objectives  </vt:lpstr>
      <vt:lpstr>      </vt:lpstr>
      <vt:lpstr>  Loan Volume FY03-FY17  </vt:lpstr>
      <vt:lpstr>        </vt:lpstr>
      <vt:lpstr>   </vt:lpstr>
      <vt:lpstr>     Challenges     </vt:lpstr>
      <vt:lpstr>     VALERI-R Project (High-Level Vision)     </vt:lpstr>
      <vt:lpstr>AMS Re-Compete</vt:lpstr>
      <vt:lpstr>Sampling of Projects (This Year)</vt:lpstr>
      <vt:lpstr>PowerPoint Presentation</vt:lpstr>
    </vt:vector>
  </TitlesOfParts>
  <Company>Veteran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Department of Veterans Affairs</dc:creator>
  <cp:lastModifiedBy>Department of Veterans Affairs</cp:lastModifiedBy>
  <cp:revision>951</cp:revision>
  <cp:lastPrinted>2017-11-03T20:22:48Z</cp:lastPrinted>
  <dcterms:created xsi:type="dcterms:W3CDTF">2016-05-04T17:57:56Z</dcterms:created>
  <dcterms:modified xsi:type="dcterms:W3CDTF">2018-04-10T21:05:14Z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0x0101004DF1A7C33E7FFA42BCE730A96C4C97C7</vt:lpwstr>
  </property>
</Properties>
</file>